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260" r:id="rId5"/>
    <p:sldId id="261" r:id="rId6"/>
    <p:sldId id="262" r:id="rId7"/>
    <p:sldId id="263" r:id="rId8"/>
    <p:sldId id="264" r:id="rId9"/>
    <p:sldId id="265" r:id="rId10"/>
    <p:sldId id="266" r:id="rId11"/>
    <p:sldId id="267"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12" r:id="rId49"/>
    <p:sldId id="313" r:id="rId50"/>
    <p:sldId id="314" r:id="rId51"/>
    <p:sldId id="315" r:id="rId52"/>
    <p:sldId id="316" r:id="rId53"/>
    <p:sldId id="317" r:id="rId54"/>
    <p:sldId id="318" r:id="rId55"/>
    <p:sldId id="31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34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5E17E0-1A69-4728-A1A0-1F4589269B30}" type="datetimeFigureOut">
              <a:rPr lang="en-US" smtClean="0"/>
              <a:t>3/16/2018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BFD79B-36FE-42F4-96CB-7984F15178D8}" type="slidenum">
              <a:rPr lang="en-US" smtClean="0"/>
              <a:t>‹#›</a:t>
            </a:fld>
            <a:endParaRPr lang="en-US"/>
          </a:p>
        </p:txBody>
      </p:sp>
    </p:spTree>
    <p:extLst>
      <p:ext uri="{BB962C8B-B14F-4D97-AF65-F5344CB8AC3E}">
        <p14:creationId xmlns:p14="http://schemas.microsoft.com/office/powerpoint/2010/main" val="120473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EFF74-40AE-454A-A398-B7D131B476E2}" type="slidenum">
              <a:rPr lang="en-US" smtClean="0"/>
              <a:pPr/>
              <a:t>2</a:t>
            </a:fld>
            <a:endParaRPr lang="en-US"/>
          </a:p>
        </p:txBody>
      </p:sp>
    </p:spTree>
    <p:extLst>
      <p:ext uri="{BB962C8B-B14F-4D97-AF65-F5344CB8AC3E}">
        <p14:creationId xmlns:p14="http://schemas.microsoft.com/office/powerpoint/2010/main" val="220907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EFF74-40AE-454A-A398-B7D131B476E2}" type="slidenum">
              <a:rPr lang="en-US" smtClean="0"/>
              <a:pPr/>
              <a:t>26</a:t>
            </a:fld>
            <a:endParaRPr lang="en-US"/>
          </a:p>
        </p:txBody>
      </p:sp>
    </p:spTree>
    <p:extLst>
      <p:ext uri="{BB962C8B-B14F-4D97-AF65-F5344CB8AC3E}">
        <p14:creationId xmlns:p14="http://schemas.microsoft.com/office/powerpoint/2010/main" val="311458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EFF74-40AE-454A-A398-B7D131B476E2}" type="slidenum">
              <a:rPr lang="en-US" smtClean="0"/>
              <a:pPr/>
              <a:t>44</a:t>
            </a:fld>
            <a:endParaRPr lang="en-US"/>
          </a:p>
        </p:txBody>
      </p:sp>
    </p:spTree>
    <p:extLst>
      <p:ext uri="{BB962C8B-B14F-4D97-AF65-F5344CB8AC3E}">
        <p14:creationId xmlns:p14="http://schemas.microsoft.com/office/powerpoint/2010/main" val="21136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FD79B-36FE-42F4-96CB-7984F15178D8}" type="slidenum">
              <a:rPr lang="en-US" smtClean="0"/>
              <a:t>53</a:t>
            </a:fld>
            <a:endParaRPr lang="en-US"/>
          </a:p>
        </p:txBody>
      </p:sp>
    </p:spTree>
    <p:extLst>
      <p:ext uri="{BB962C8B-B14F-4D97-AF65-F5344CB8AC3E}">
        <p14:creationId xmlns:p14="http://schemas.microsoft.com/office/powerpoint/2010/main" val="318697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BF6476-F19B-4BDE-B6B8-AABBEC9C9749}"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6476-F19B-4BDE-B6B8-AABBEC9C9749}"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6476-F19B-4BDE-B6B8-AABBEC9C9749}"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2667000"/>
            <a:ext cx="9144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13" y="3321284"/>
            <a:ext cx="77724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a:t>Headline goes here</a:t>
            </a:r>
          </a:p>
        </p:txBody>
      </p:sp>
      <p:sp>
        <p:nvSpPr>
          <p:cNvPr id="3" name="Text Placeholder 2"/>
          <p:cNvSpPr>
            <a:spLocks noGrp="1"/>
          </p:cNvSpPr>
          <p:nvPr>
            <p:ph type="body" idx="1" hasCustomPrompt="1"/>
          </p:nvPr>
        </p:nvSpPr>
        <p:spPr>
          <a:xfrm>
            <a:off x="722313" y="2826668"/>
            <a:ext cx="77724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Chapter 1</a:t>
            </a:r>
          </a:p>
        </p:txBody>
      </p:sp>
      <p:sp>
        <p:nvSpPr>
          <p:cNvPr id="14" name="Footer Placeholder 4"/>
          <p:cNvSpPr>
            <a:spLocks noGrp="1"/>
          </p:cNvSpPr>
          <p:nvPr>
            <p:ph type="ftr" sz="quarter" idx="11"/>
          </p:nvPr>
        </p:nvSpPr>
        <p:spPr>
          <a:xfrm>
            <a:off x="761999" y="5072529"/>
            <a:ext cx="7732713" cy="365125"/>
          </a:xfrm>
        </p:spPr>
        <p:txBody>
          <a:bodyPr lIns="0" tIns="137160" bIns="0"/>
          <a:lstStyle>
            <a:lvl1pPr>
              <a:defRPr sz="1600">
                <a:latin typeface="Myriad Pro" pitchFamily="34" charset="0"/>
                <a:cs typeface="Myriad Pro" pitchFamily="34" charset="0"/>
              </a:defRPr>
            </a:lvl1pPr>
          </a:lstStyle>
          <a:p>
            <a:pPr algn="l"/>
            <a:r>
              <a:rPr lang="en-US" i="1" dirty="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722313" y="3984112"/>
            <a:ext cx="77724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a:t>Support headline goes here, if desired</a:t>
            </a:r>
          </a:p>
        </p:txBody>
      </p:sp>
    </p:spTree>
    <p:extLst>
      <p:ext uri="{BB962C8B-B14F-4D97-AF65-F5344CB8AC3E}">
        <p14:creationId xmlns:p14="http://schemas.microsoft.com/office/powerpoint/2010/main" val="406268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6476-F19B-4BDE-B6B8-AABBEC9C9749}"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F6476-F19B-4BDE-B6B8-AABBEC9C9749}"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F6476-F19B-4BDE-B6B8-AABBEC9C9749}"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F6476-F19B-4BDE-B6B8-AABBEC9C9749}" type="datetimeFigureOut">
              <a:rPr lang="en-US" smtClean="0"/>
              <a:t>3/16/2018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F6476-F19B-4BDE-B6B8-AABBEC9C9749}" type="datetimeFigureOut">
              <a:rPr lang="en-US" smtClean="0"/>
              <a:t>3/16/2018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F6476-F19B-4BDE-B6B8-AABBEC9C9749}" type="datetimeFigureOut">
              <a:rPr lang="en-US" smtClean="0"/>
              <a:t>3/16/2018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F6476-F19B-4BDE-B6B8-AABBEC9C9749}"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F6476-F19B-4BDE-B6B8-AABBEC9C9749}"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952DC-4F52-4159-B571-C4EE5BF9ADF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F6476-F19B-4BDE-B6B8-AABBEC9C9749}" type="datetimeFigureOut">
              <a:rPr lang="en-US" smtClean="0"/>
              <a:t>3/16/2018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952DC-4F52-4159-B571-C4EE5BF9ADF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6.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medinfo.ufl.edu/year2/bms5191/gyn/images/ovarian.jpg"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124200"/>
            <a:ext cx="7772400" cy="683163"/>
          </a:xfrm>
        </p:spPr>
        <p:txBody>
          <a:bodyPr>
            <a:normAutofit fontScale="90000"/>
          </a:bodyPr>
          <a:lstStyle/>
          <a:p>
            <a:r>
              <a:rPr lang="en-US" dirty="0"/>
              <a:t>Pathology of the Female Genital Tract II - </a:t>
            </a:r>
            <a:r>
              <a:rPr lang="en-US" dirty="0" err="1"/>
              <a:t>LaB</a:t>
            </a:r>
            <a:endParaRPr lang="en-US" dirty="0"/>
          </a:p>
        </p:txBody>
      </p:sp>
      <p:sp>
        <p:nvSpPr>
          <p:cNvPr id="3" name="Text Placeholder 2"/>
          <p:cNvSpPr>
            <a:spLocks noGrp="1"/>
          </p:cNvSpPr>
          <p:nvPr>
            <p:ph type="body" idx="1"/>
          </p:nvPr>
        </p:nvSpPr>
        <p:spPr>
          <a:xfrm>
            <a:off x="722313" y="2667000"/>
            <a:ext cx="7772400" cy="481343"/>
          </a:xfrm>
        </p:spPr>
        <p:txBody>
          <a:bodyPr/>
          <a:lstStyle/>
          <a:p>
            <a:r>
              <a:rPr lang="en-US" dirty="0"/>
              <a:t>MHD II 2017-18</a:t>
            </a:r>
          </a:p>
        </p:txBody>
      </p:sp>
      <p:sp>
        <p:nvSpPr>
          <p:cNvPr id="4" name="Text Placeholder 3"/>
          <p:cNvSpPr>
            <a:spLocks noGrp="1"/>
          </p:cNvSpPr>
          <p:nvPr>
            <p:ph type="body" sz="quarter" idx="12"/>
          </p:nvPr>
        </p:nvSpPr>
        <p:spPr>
          <a:xfrm>
            <a:off x="722313" y="4114800"/>
            <a:ext cx="7772400" cy="348060"/>
          </a:xfrm>
        </p:spPr>
        <p:txBody>
          <a:bodyPr/>
          <a:lstStyle/>
          <a:p>
            <a:r>
              <a:rPr lang="en-US" dirty="0"/>
              <a:t>March 26, 2018</a:t>
            </a:r>
          </a:p>
        </p:txBody>
      </p:sp>
    </p:spTree>
    <p:extLst>
      <p:ext uri="{BB962C8B-B14F-4D97-AF65-F5344CB8AC3E}">
        <p14:creationId xmlns:p14="http://schemas.microsoft.com/office/powerpoint/2010/main" val="402811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122" name="Rectangle 4"/>
          <p:cNvSpPr>
            <a:spLocks noChangeArrowheads="1"/>
          </p:cNvSpPr>
          <p:nvPr/>
        </p:nvSpPr>
        <p:spPr bwMode="auto">
          <a:xfrm>
            <a:off x="685800" y="1371600"/>
            <a:ext cx="7772400" cy="4724400"/>
          </a:xfrm>
          <a:prstGeom prst="rect">
            <a:avLst/>
          </a:prstGeom>
          <a:noFill/>
          <a:ln w="9525">
            <a:noFill/>
            <a:miter lim="800000"/>
            <a:headEnd/>
            <a:tailEnd/>
          </a:ln>
        </p:spPr>
        <p:txBody>
          <a:bodyPr/>
          <a:lstStyle/>
          <a:p>
            <a:pPr>
              <a:spcBef>
                <a:spcPct val="20000"/>
              </a:spcBef>
            </a:pPr>
            <a:r>
              <a:rPr lang="en-US" sz="2400" b="1" u="sng" dirty="0"/>
              <a:t>PHYSICAL EXAMINATION</a:t>
            </a:r>
            <a:r>
              <a:rPr lang="en-US" sz="2400" dirty="0"/>
              <a:t>: The nipples and areolae are pink-tan and non-eczematous.  Although the nipples are not inverted, the left nipple points somewhat higher than the right.  Palpation reveals a well delineated firm mass in the lower-inner quadrant of the right breast.  The lesion is non-tender, movable (not fixed to the chest wall) and smooth.  Estimated diameter of the mass is 1-1.5 cm.  Bilateral compression of the nipples reveals no discharge.  The remainder of the breast tissue is without abnormality.</a:t>
            </a:r>
          </a:p>
        </p:txBody>
      </p:sp>
      <p:sp>
        <p:nvSpPr>
          <p:cNvPr id="5123" name="Rectangle 5"/>
          <p:cNvSpPr>
            <a:spLocks noChangeArrowheads="1"/>
          </p:cNvSpPr>
          <p:nvPr/>
        </p:nvSpPr>
        <p:spPr bwMode="auto">
          <a:xfrm>
            <a:off x="685800" y="304800"/>
            <a:ext cx="7772400" cy="838200"/>
          </a:xfrm>
          <a:prstGeom prst="rect">
            <a:avLst/>
          </a:prstGeom>
          <a:noFill/>
          <a:ln w="9525">
            <a:noFill/>
            <a:miter lim="800000"/>
            <a:headEnd/>
            <a:tailEnd/>
          </a:ln>
        </p:spPr>
        <p:txBody>
          <a:bodyPr anchor="ctr"/>
          <a:lstStyle/>
          <a:p>
            <a:pPr algn="ctr"/>
            <a:r>
              <a:rPr lang="en-US" sz="4000" dirty="0"/>
              <a:t>Case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146" name="Rectangle 4"/>
          <p:cNvSpPr>
            <a:spLocks noChangeArrowheads="1"/>
          </p:cNvSpPr>
          <p:nvPr/>
        </p:nvSpPr>
        <p:spPr bwMode="auto">
          <a:xfrm>
            <a:off x="533400" y="304800"/>
            <a:ext cx="8153400" cy="1143000"/>
          </a:xfrm>
          <a:prstGeom prst="rect">
            <a:avLst/>
          </a:prstGeom>
          <a:noFill/>
          <a:ln w="9525">
            <a:noFill/>
            <a:miter lim="800000"/>
            <a:headEnd/>
            <a:tailEnd/>
          </a:ln>
        </p:spPr>
        <p:txBody>
          <a:bodyPr anchor="ctr"/>
          <a:lstStyle/>
          <a:p>
            <a:pPr algn="ctr"/>
            <a:endParaRPr lang="en-US" sz="4000" dirty="0"/>
          </a:p>
        </p:txBody>
      </p:sp>
      <p:sp>
        <p:nvSpPr>
          <p:cNvPr id="6149"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3200" dirty="0"/>
          </a:p>
        </p:txBody>
      </p:sp>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p:txBody>
          <a:bodyPr/>
          <a:lstStyle/>
          <a:p>
            <a:pPr marL="0" indent="0">
              <a:buNone/>
            </a:pPr>
            <a:r>
              <a:rPr lang="en-US" dirty="0"/>
              <a:t>Summarize case 2. </a:t>
            </a:r>
          </a:p>
          <a:p>
            <a:pPr marL="0" indent="0">
              <a:buNone/>
            </a:pPr>
            <a:endParaRPr lang="en-US" dirty="0"/>
          </a:p>
          <a:p>
            <a:pPr marL="0" indent="0">
              <a:buNone/>
            </a:pPr>
            <a:r>
              <a:rPr lang="en-US" dirty="0"/>
              <a:t>Develop a differential diagnosis for the primary clinical problem.</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61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2 – Another patient with a similar lesion. Describe the findings.</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52600"/>
            <a:ext cx="5690792" cy="392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80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1531" y="1524000"/>
            <a:ext cx="5472113" cy="527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74638"/>
            <a:ext cx="8229600" cy="1143000"/>
          </a:xfrm>
        </p:spPr>
        <p:txBody>
          <a:bodyPr>
            <a:noAutofit/>
          </a:bodyPr>
          <a:lstStyle/>
          <a:p>
            <a:r>
              <a:rPr lang="en-US" sz="2400" dirty="0"/>
              <a:t>Case 2 – Mammogram. From the radiologic description of the mass, do you favor a benign or malignant process?</a:t>
            </a:r>
          </a:p>
        </p:txBody>
      </p:sp>
    </p:spTree>
    <p:extLst>
      <p:ext uri="{BB962C8B-B14F-4D97-AF65-F5344CB8AC3E}">
        <p14:creationId xmlns:p14="http://schemas.microsoft.com/office/powerpoint/2010/main" val="345791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3360" b="41158"/>
          <a:stretch/>
        </p:blipFill>
        <p:spPr bwMode="auto">
          <a:xfrm>
            <a:off x="2057400" y="1524000"/>
            <a:ext cx="4719057" cy="513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Case 2 – Gross specimen which has been </a:t>
            </a:r>
            <a:r>
              <a:rPr lang="en-US" dirty="0" err="1"/>
              <a:t>bivalved</a:t>
            </a:r>
            <a:r>
              <a:rPr lang="en-US" dirty="0"/>
              <a:t>.  Describe the findings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2 – Describe the low power </a:t>
            </a:r>
            <a:r>
              <a:rPr lang="en-US" dirty="0" err="1"/>
              <a:t>histopathologic</a:t>
            </a:r>
            <a:r>
              <a:rPr lang="en-US" dirty="0"/>
              <a:t> findings</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600200"/>
            <a:ext cx="648952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53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762000" y="1524000"/>
            <a:ext cx="3810000" cy="1905000"/>
          </a:xfrm>
          <a:prstGeom prst="rect">
            <a:avLst/>
          </a:prstGeom>
          <a:noFill/>
          <a:ln w="9525">
            <a:noFill/>
            <a:miter lim="800000"/>
            <a:headEnd/>
            <a:tailEnd/>
          </a:ln>
        </p:spPr>
        <p:txBody>
          <a:bodyPr/>
          <a:lstStyle/>
          <a:p>
            <a:pPr marL="342900" indent="-342900">
              <a:spcBef>
                <a:spcPct val="20000"/>
              </a:spcBef>
              <a:buFontTx/>
              <a:buChar char="•"/>
            </a:pPr>
            <a:endParaRPr lang="en-US" sz="2000" dirty="0"/>
          </a:p>
        </p:txBody>
      </p:sp>
      <p:pic>
        <p:nvPicPr>
          <p:cNvPr id="12292" name="Picture 6"/>
          <p:cNvPicPr>
            <a:picLocks noChangeAspect="1" noChangeArrowheads="1"/>
          </p:cNvPicPr>
          <p:nvPr/>
        </p:nvPicPr>
        <p:blipFill>
          <a:blip r:embed="rId3" cstate="print">
            <a:lum bright="-10000" contrast="20000"/>
          </a:blip>
          <a:srcRect l="9375" t="18750" r="9375" b="12500"/>
          <a:stretch>
            <a:fillRect/>
          </a:stretch>
        </p:blipFill>
        <p:spPr bwMode="auto">
          <a:xfrm>
            <a:off x="1473200" y="1748883"/>
            <a:ext cx="5892800" cy="4419600"/>
          </a:xfrm>
          <a:prstGeom prst="rect">
            <a:avLst/>
          </a:prstGeom>
          <a:noFill/>
          <a:ln w="19050">
            <a:solidFill>
              <a:schemeClr val="tx1"/>
            </a:solidFill>
            <a:miter lim="800000"/>
            <a:headEnd/>
            <a:tailEnd/>
          </a:ln>
        </p:spPr>
      </p:pic>
      <p:sp>
        <p:nvSpPr>
          <p:cNvPr id="12293" name="Rectangle 7"/>
          <p:cNvSpPr>
            <a:spLocks noChangeArrowheads="1"/>
          </p:cNvSpPr>
          <p:nvPr/>
        </p:nvSpPr>
        <p:spPr bwMode="auto">
          <a:xfrm>
            <a:off x="228600" y="1295400"/>
            <a:ext cx="4191000" cy="609600"/>
          </a:xfrm>
          <a:prstGeom prst="rect">
            <a:avLst/>
          </a:prstGeom>
          <a:noFill/>
          <a:ln w="9525">
            <a:noFill/>
            <a:miter lim="800000"/>
            <a:headEnd/>
            <a:tailEnd/>
          </a:ln>
        </p:spPr>
        <p:txBody>
          <a:bodyPr anchor="ctr"/>
          <a:lstStyle/>
          <a:p>
            <a:pPr algn="ctr"/>
            <a:endParaRPr lang="en-US" sz="4000" dirty="0">
              <a:solidFill>
                <a:schemeClr val="tx2"/>
              </a:solidFill>
            </a:endParaRPr>
          </a:p>
        </p:txBody>
      </p:sp>
      <p:sp>
        <p:nvSpPr>
          <p:cNvPr id="4" name="Title 3"/>
          <p:cNvSpPr>
            <a:spLocks noGrp="1"/>
          </p:cNvSpPr>
          <p:nvPr>
            <p:ph type="title"/>
          </p:nvPr>
        </p:nvSpPr>
        <p:spPr/>
        <p:txBody>
          <a:bodyPr>
            <a:normAutofit fontScale="90000"/>
          </a:bodyPr>
          <a:lstStyle/>
          <a:p>
            <a:r>
              <a:rPr lang="en-US" dirty="0"/>
              <a:t>Case 2 – Describe the findings on 20x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a:r>
              <a:rPr lang="en-US" sz="4000" dirty="0"/>
              <a:t>Case 2 – Describe the findings on high power</a:t>
            </a:r>
          </a:p>
        </p:txBody>
      </p:sp>
      <p:sp>
        <p:nvSpPr>
          <p:cNvPr id="14341"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28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752600"/>
            <a:ext cx="6037263" cy="420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p:txBody>
          <a:bodyPr/>
          <a:lstStyle/>
          <a:p>
            <a:pPr marL="0" indent="0">
              <a:buNone/>
            </a:pPr>
            <a:r>
              <a:rPr lang="en-US" dirty="0"/>
              <a:t>Final Diagnosis:</a:t>
            </a:r>
          </a:p>
          <a:p>
            <a:pPr marL="0" indent="0">
              <a:buNone/>
            </a:pPr>
            <a:endParaRPr lang="en-US" dirty="0"/>
          </a:p>
          <a:p>
            <a:pPr marL="0" indent="0">
              <a:buNone/>
            </a:pPr>
            <a:endParaRPr lang="en-US" dirty="0"/>
          </a:p>
          <a:p>
            <a:pPr marL="0" indent="0">
              <a:buNone/>
            </a:pPr>
            <a:r>
              <a:rPr lang="en-US" dirty="0"/>
              <a:t>The patient wants to know her “prognosis”.  What will you tell her?</a:t>
            </a:r>
          </a:p>
        </p:txBody>
      </p:sp>
    </p:spTree>
    <p:extLst>
      <p:ext uri="{BB962C8B-B14F-4D97-AF65-F5344CB8AC3E}">
        <p14:creationId xmlns:p14="http://schemas.microsoft.com/office/powerpoint/2010/main" val="317848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685800" y="304800"/>
            <a:ext cx="7772400" cy="685800"/>
          </a:xfrm>
          <a:prstGeom prst="rect">
            <a:avLst/>
          </a:prstGeom>
          <a:noFill/>
          <a:ln w="9525">
            <a:noFill/>
            <a:miter lim="800000"/>
            <a:headEnd/>
            <a:tailEnd/>
          </a:ln>
        </p:spPr>
        <p:txBody>
          <a:bodyPr anchor="ctr"/>
          <a:lstStyle/>
          <a:p>
            <a:pPr algn="ctr"/>
            <a:r>
              <a:rPr lang="en-US" sz="4000" dirty="0"/>
              <a:t>Case 3</a:t>
            </a:r>
          </a:p>
        </p:txBody>
      </p:sp>
      <p:sp>
        <p:nvSpPr>
          <p:cNvPr id="14339" name="Rectangle 5"/>
          <p:cNvSpPr>
            <a:spLocks noChangeArrowheads="1"/>
          </p:cNvSpPr>
          <p:nvPr/>
        </p:nvSpPr>
        <p:spPr bwMode="auto">
          <a:xfrm>
            <a:off x="685800" y="1143000"/>
            <a:ext cx="7772400" cy="5334000"/>
          </a:xfrm>
          <a:prstGeom prst="rect">
            <a:avLst/>
          </a:prstGeom>
          <a:noFill/>
          <a:ln w="9525">
            <a:noFill/>
            <a:miter lim="800000"/>
            <a:headEnd/>
            <a:tailEnd/>
          </a:ln>
        </p:spPr>
        <p:txBody>
          <a:bodyPr/>
          <a:lstStyle/>
          <a:p>
            <a:pPr>
              <a:spcBef>
                <a:spcPct val="20000"/>
              </a:spcBef>
            </a:pPr>
            <a:r>
              <a:rPr lang="en-US" sz="2300" b="1" u="sng" dirty="0"/>
              <a:t>CHIEF COMPLAINT</a:t>
            </a:r>
            <a:r>
              <a:rPr lang="en-US" sz="2300" dirty="0"/>
              <a:t>: “I feel a lump in my breast.”</a:t>
            </a:r>
          </a:p>
          <a:p>
            <a:pPr>
              <a:spcBef>
                <a:spcPct val="20000"/>
              </a:spcBef>
            </a:pPr>
            <a:r>
              <a:rPr lang="en-US" sz="2300" b="1" u="sng" dirty="0"/>
              <a:t>HISTORY</a:t>
            </a:r>
            <a:r>
              <a:rPr lang="en-US" sz="2300" dirty="0"/>
              <a:t>: A 34-year-old woman presents with a palpable mass in the upper outer quadrant of her left breast.  She first noticed the mass two months ago during a self-examination.  The mass gradually enlarged, but there are no changes in the overlying skin, nipple, or areola.  There is no liquid discharge from the nipple.  Although the mass is not painful now, she experiences pain and tenderness every month prior to her menses.  She states, “Both breasts get swollen and they’re sore as hell just before my period.  You know, doc, as soon as my period is over, the pain goes away.  This has been going on for years.”  She does not remember injuring her breasts.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Case 1 – Normal Breast Tissue. Which section represents the organ of a pregnant woman?  A nulliparous woman? Why?</a:t>
            </a:r>
          </a:p>
        </p:txBody>
      </p:sp>
      <p:pic>
        <p:nvPicPr>
          <p:cNvPr id="3074"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29603" t="20925" r="32763" b="15819"/>
          <a:stretch/>
        </p:blipFill>
        <p:spPr bwMode="auto">
          <a:xfrm>
            <a:off x="0" y="2006005"/>
            <a:ext cx="4226265" cy="424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06" t="22153" r="27527" b="8185"/>
          <a:stretch/>
        </p:blipFill>
        <p:spPr bwMode="auto">
          <a:xfrm>
            <a:off x="4389792" y="1981200"/>
            <a:ext cx="473515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832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685800" y="304800"/>
            <a:ext cx="7772400" cy="685800"/>
          </a:xfrm>
          <a:prstGeom prst="rect">
            <a:avLst/>
          </a:prstGeom>
          <a:noFill/>
          <a:ln w="9525">
            <a:noFill/>
            <a:miter lim="800000"/>
            <a:headEnd/>
            <a:tailEnd/>
          </a:ln>
        </p:spPr>
        <p:txBody>
          <a:bodyPr anchor="ctr"/>
          <a:lstStyle/>
          <a:p>
            <a:pPr algn="ctr"/>
            <a:r>
              <a:rPr lang="en-US" sz="4000" dirty="0"/>
              <a:t>Case 3</a:t>
            </a:r>
          </a:p>
        </p:txBody>
      </p:sp>
      <p:sp>
        <p:nvSpPr>
          <p:cNvPr id="15363" name="Rectangle 5"/>
          <p:cNvSpPr>
            <a:spLocks noChangeArrowheads="1"/>
          </p:cNvSpPr>
          <p:nvPr/>
        </p:nvSpPr>
        <p:spPr bwMode="auto">
          <a:xfrm>
            <a:off x="685800" y="1143000"/>
            <a:ext cx="7772400" cy="5334000"/>
          </a:xfrm>
          <a:prstGeom prst="rect">
            <a:avLst/>
          </a:prstGeom>
          <a:noFill/>
          <a:ln w="9525">
            <a:noFill/>
            <a:miter lim="800000"/>
            <a:headEnd/>
            <a:tailEnd/>
          </a:ln>
        </p:spPr>
        <p:txBody>
          <a:bodyPr/>
          <a:lstStyle/>
          <a:p>
            <a:pPr>
              <a:spcBef>
                <a:spcPct val="20000"/>
              </a:spcBef>
            </a:pPr>
            <a:r>
              <a:rPr lang="en-US" sz="2300" b="1" u="sng" dirty="0"/>
              <a:t>HISTORY</a:t>
            </a:r>
            <a:r>
              <a:rPr lang="en-US" sz="2300" dirty="0"/>
              <a:t>: Her past medical history is unremarkable other than having an appendectomy at age 13.  She is a stay-at-home mother for her three young children.  She smokes one pack of cigarettes per day (since age 17) and does not drink alcohol or coffee.  </a:t>
            </a:r>
          </a:p>
          <a:p>
            <a:pPr marL="342900" indent="-342900">
              <a:spcBef>
                <a:spcPct val="20000"/>
              </a:spcBef>
            </a:pPr>
            <a:r>
              <a:rPr lang="en-US" sz="2300" dirty="0"/>
              <a:t>	Her obstetric/gynecologic history reveals menarche at age 11.  Her menses have been regular since age 17.  Her menses occur every 27-30 days, lasting 5 days.  Menstrual flow is moderate and consistent with each period.  She is gravida 4, para 3 with one spontaneous abortion at age 31.  She breast fed all of her children.  She does not take oral contraceptives.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685800" y="304800"/>
            <a:ext cx="7772400" cy="685800"/>
          </a:xfrm>
          <a:prstGeom prst="rect">
            <a:avLst/>
          </a:prstGeom>
          <a:noFill/>
          <a:ln w="9525">
            <a:noFill/>
            <a:miter lim="800000"/>
            <a:headEnd/>
            <a:tailEnd/>
          </a:ln>
        </p:spPr>
        <p:txBody>
          <a:bodyPr anchor="ctr"/>
          <a:lstStyle/>
          <a:p>
            <a:pPr algn="ctr"/>
            <a:r>
              <a:rPr lang="en-US" sz="4000" dirty="0"/>
              <a:t>Case 3</a:t>
            </a:r>
          </a:p>
        </p:txBody>
      </p:sp>
      <p:sp>
        <p:nvSpPr>
          <p:cNvPr id="16387" name="Rectangle 5"/>
          <p:cNvSpPr>
            <a:spLocks noChangeArrowheads="1"/>
          </p:cNvSpPr>
          <p:nvPr/>
        </p:nvSpPr>
        <p:spPr bwMode="auto">
          <a:xfrm>
            <a:off x="685800" y="1143000"/>
            <a:ext cx="7772400" cy="5334000"/>
          </a:xfrm>
          <a:prstGeom prst="rect">
            <a:avLst/>
          </a:prstGeom>
          <a:noFill/>
          <a:ln w="9525">
            <a:noFill/>
            <a:miter lim="800000"/>
            <a:headEnd/>
            <a:tailEnd/>
          </a:ln>
        </p:spPr>
        <p:txBody>
          <a:bodyPr/>
          <a:lstStyle/>
          <a:p>
            <a:pPr>
              <a:spcBef>
                <a:spcPct val="20000"/>
              </a:spcBef>
            </a:pPr>
            <a:r>
              <a:rPr lang="en-US" sz="2300" b="1" u="sng" dirty="0"/>
              <a:t>PHYSICAL EXAMINATION</a:t>
            </a:r>
            <a:r>
              <a:rPr lang="en-US" sz="2300" dirty="0"/>
              <a:t>: The breasts are examined with the patient in sitting and supine positions.  The breasts are large, round, and symmetrical.  The contour of each is smooth with no evidence of dimpling, retraction, or edema.  The nipples and areolae are symmetrical, brown, and show no eczema or inversion.  Palpation reveals a distinct, round, non-tender mass in the upper outer quadrant of the left breast.  The lesion is firm, smooth, and movable (not fixed to the chest wall).  The adjacent breast tissue is firm or rubbery and contains multiple small nodules of varying size. Both breasts contain firm, nodular tissue.  Bilateral nipple compression produces no discharge.  Palpation of the axillae, </a:t>
            </a:r>
            <a:r>
              <a:rPr lang="en-US" sz="2300" dirty="0" err="1"/>
              <a:t>infraclavicular</a:t>
            </a:r>
            <a:r>
              <a:rPr lang="en-US" sz="2300" dirty="0"/>
              <a:t> spaces, and the supraclavicular fossae reveal no lymphadenopathy.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pPr algn="ctr"/>
            <a:endParaRPr lang="en-US" sz="4000" dirty="0"/>
          </a:p>
        </p:txBody>
      </p:sp>
      <p:sp>
        <p:nvSpPr>
          <p:cNvPr id="18437"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3200" dirty="0"/>
          </a:p>
        </p:txBody>
      </p:sp>
      <p:sp>
        <p:nvSpPr>
          <p:cNvPr id="2" name="Title 1"/>
          <p:cNvSpPr>
            <a:spLocks noGrp="1"/>
          </p:cNvSpPr>
          <p:nvPr>
            <p:ph type="title"/>
          </p:nvPr>
        </p:nvSpPr>
        <p:spPr/>
        <p:txBody>
          <a:bodyPr/>
          <a:lstStyle/>
          <a:p>
            <a:r>
              <a:rPr lang="en-US" dirty="0"/>
              <a:t>Case 3</a:t>
            </a:r>
          </a:p>
        </p:txBody>
      </p:sp>
      <p:sp>
        <p:nvSpPr>
          <p:cNvPr id="3" name="Content Placeholder 2"/>
          <p:cNvSpPr>
            <a:spLocks noGrp="1"/>
          </p:cNvSpPr>
          <p:nvPr>
            <p:ph idx="1"/>
          </p:nvPr>
        </p:nvSpPr>
        <p:spPr>
          <a:xfrm>
            <a:off x="533400" y="1570037"/>
            <a:ext cx="8229600" cy="4525963"/>
          </a:xfrm>
        </p:spPr>
        <p:txBody>
          <a:bodyPr/>
          <a:lstStyle/>
          <a:p>
            <a:pPr marL="0" indent="0">
              <a:buNone/>
            </a:pPr>
            <a:r>
              <a:rPr lang="en-US" dirty="0"/>
              <a:t>What is the primary clinical problem?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Develop a differential diagnosis for the problem.</a:t>
            </a:r>
          </a:p>
          <a:p>
            <a:pPr marL="0" indent="0">
              <a:buNone/>
            </a:pP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z="2800" dirty="0"/>
              <a:t>Case 3 - Describe the gross changes depicted in the image. What do the arrows represent?</a:t>
            </a:r>
          </a:p>
        </p:txBody>
      </p:sp>
      <p:pic>
        <p:nvPicPr>
          <p:cNvPr id="22532" name="Picture 5" descr="breast02l"/>
          <p:cNvPicPr>
            <a:picLocks noChangeAspect="1" noChangeArrowheads="1"/>
          </p:cNvPicPr>
          <p:nvPr/>
        </p:nvPicPr>
        <p:blipFill>
          <a:blip r:embed="rId3" cstate="print"/>
          <a:srcRect/>
          <a:stretch>
            <a:fillRect/>
          </a:stretch>
        </p:blipFill>
        <p:spPr bwMode="auto">
          <a:xfrm>
            <a:off x="762000" y="1600200"/>
            <a:ext cx="5362575" cy="3616325"/>
          </a:xfrm>
          <a:prstGeom prst="rect">
            <a:avLst/>
          </a:prstGeom>
          <a:noFill/>
          <a:ln w="9525">
            <a:solidFill>
              <a:schemeClr val="accent1"/>
            </a:solidFill>
            <a:miter lim="800000"/>
            <a:headEnd/>
            <a:tailEnd/>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909" t="15854" r="31454" b="32114"/>
          <a:stretch/>
        </p:blipFill>
        <p:spPr>
          <a:xfrm rot="16200000">
            <a:off x="7223760" y="4800600"/>
            <a:ext cx="1371600" cy="2438400"/>
          </a:xfrm>
          <a:prstGeom prst="rect">
            <a:avLst/>
          </a:prstGeom>
        </p:spPr>
      </p:pic>
      <p:sp>
        <p:nvSpPr>
          <p:cNvPr id="3" name="TextBox 2"/>
          <p:cNvSpPr txBox="1"/>
          <p:nvPr/>
        </p:nvSpPr>
        <p:spPr>
          <a:xfrm>
            <a:off x="7481397" y="4964667"/>
            <a:ext cx="856325" cy="369332"/>
          </a:xfrm>
          <a:prstGeom prst="rect">
            <a:avLst/>
          </a:prstGeom>
          <a:noFill/>
        </p:spPr>
        <p:txBody>
          <a:bodyPr wrap="none" rtlCol="0">
            <a:spAutoFit/>
          </a:bodyPr>
          <a:lstStyle/>
          <a:p>
            <a:r>
              <a:rPr lang="en-US" dirty="0"/>
              <a:t>normal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Case 3- Describe the low power findings.</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22461"/>
            <a:ext cx="5834063" cy="434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1447800"/>
            <a:ext cx="235159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89993" y="3907837"/>
            <a:ext cx="1525610" cy="369332"/>
          </a:xfrm>
          <a:prstGeom prst="rect">
            <a:avLst/>
          </a:prstGeom>
          <a:noFill/>
        </p:spPr>
        <p:txBody>
          <a:bodyPr wrap="none" rtlCol="0">
            <a:spAutoFit/>
          </a:bodyPr>
          <a:lstStyle/>
          <a:p>
            <a:r>
              <a:rPr lang="en-US" dirty="0"/>
              <a:t>Normal breast</a:t>
            </a:r>
          </a:p>
        </p:txBody>
      </p:sp>
    </p:spTree>
    <p:extLst>
      <p:ext uri="{BB962C8B-B14F-4D97-AF65-F5344CB8AC3E}">
        <p14:creationId xmlns:p14="http://schemas.microsoft.com/office/powerpoint/2010/main" val="2302646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381000" y="1447800"/>
            <a:ext cx="3810000" cy="1600200"/>
          </a:xfrm>
          <a:prstGeom prst="rect">
            <a:avLst/>
          </a:prstGeom>
          <a:noFill/>
          <a:ln w="9525">
            <a:noFill/>
            <a:miter lim="800000"/>
            <a:headEnd/>
            <a:tailEnd/>
          </a:ln>
        </p:spPr>
        <p:txBody>
          <a:bodyPr/>
          <a:lstStyle/>
          <a:p>
            <a:pPr marL="342900" indent="-342900">
              <a:spcBef>
                <a:spcPct val="20000"/>
              </a:spcBef>
              <a:buFontTx/>
              <a:buChar char="•"/>
            </a:pPr>
            <a:endParaRPr lang="en-US" sz="2400" dirty="0"/>
          </a:p>
        </p:txBody>
      </p:sp>
      <p:sp>
        <p:nvSpPr>
          <p:cNvPr id="23557" name="Rectangle 7"/>
          <p:cNvSpPr>
            <a:spLocks noChangeArrowheads="1"/>
          </p:cNvSpPr>
          <p:nvPr/>
        </p:nvSpPr>
        <p:spPr bwMode="auto">
          <a:xfrm>
            <a:off x="304800" y="1447800"/>
            <a:ext cx="4343400" cy="533400"/>
          </a:xfrm>
          <a:prstGeom prst="rect">
            <a:avLst/>
          </a:prstGeom>
          <a:noFill/>
          <a:ln w="9525">
            <a:noFill/>
            <a:miter lim="800000"/>
            <a:headEnd/>
            <a:tailEnd/>
          </a:ln>
        </p:spPr>
        <p:txBody>
          <a:bodyPr anchor="ctr"/>
          <a:lstStyle/>
          <a:p>
            <a:pPr algn="ctr"/>
            <a:endParaRPr lang="en-US" sz="4000" dirty="0">
              <a:solidFill>
                <a:schemeClr val="tx2"/>
              </a:solidFill>
            </a:endParaRPr>
          </a:p>
        </p:txBody>
      </p:sp>
      <p:pic>
        <p:nvPicPr>
          <p:cNvPr id="23558" name="Picture 8"/>
          <p:cNvPicPr>
            <a:picLocks noChangeAspect="1" noChangeArrowheads="1"/>
          </p:cNvPicPr>
          <p:nvPr/>
        </p:nvPicPr>
        <p:blipFill>
          <a:blip r:embed="rId3" cstate="print"/>
          <a:srcRect l="9375" t="14999" r="9375" b="14999"/>
          <a:stretch>
            <a:fillRect/>
          </a:stretch>
        </p:blipFill>
        <p:spPr bwMode="auto">
          <a:xfrm>
            <a:off x="4343400" y="2484905"/>
            <a:ext cx="4800600" cy="3765176"/>
          </a:xfrm>
          <a:prstGeom prst="rect">
            <a:avLst/>
          </a:prstGeom>
          <a:noFill/>
          <a:ln w="19050">
            <a:solidFill>
              <a:schemeClr val="tx1"/>
            </a:solidFill>
            <a:miter lim="800000"/>
            <a:headEnd/>
            <a:tailEnd/>
          </a:ln>
        </p:spPr>
      </p:pic>
      <p:sp>
        <p:nvSpPr>
          <p:cNvPr id="2" name="Title 1"/>
          <p:cNvSpPr>
            <a:spLocks noGrp="1"/>
          </p:cNvSpPr>
          <p:nvPr>
            <p:ph type="title"/>
          </p:nvPr>
        </p:nvSpPr>
        <p:spPr/>
        <p:txBody>
          <a:bodyPr>
            <a:normAutofit fontScale="90000"/>
          </a:bodyPr>
          <a:lstStyle/>
          <a:p>
            <a:r>
              <a:rPr lang="en-US" dirty="0"/>
              <a:t>Case 3 – Describe the histologic findings in the high power image</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484905"/>
            <a:ext cx="3297238" cy="245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40988" y="2933700"/>
            <a:ext cx="457200" cy="228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462045" y="28056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Case 3 – Describe the findings.  Can you identify a duct which is exhibiting epithelial hyperplasia?</a:t>
            </a:r>
          </a:p>
        </p:txBody>
      </p:sp>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51" t="28372" r="56667" b="3907"/>
          <a:stretch/>
        </p:blipFill>
        <p:spPr bwMode="auto">
          <a:xfrm>
            <a:off x="2200507" y="1524000"/>
            <a:ext cx="5000932" cy="487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680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3</a:t>
            </a:r>
          </a:p>
        </p:txBody>
      </p:sp>
      <p:sp>
        <p:nvSpPr>
          <p:cNvPr id="3" name="Content Placeholder 2"/>
          <p:cNvSpPr>
            <a:spLocks noGrp="1"/>
          </p:cNvSpPr>
          <p:nvPr>
            <p:ph idx="1"/>
          </p:nvPr>
        </p:nvSpPr>
        <p:spPr/>
        <p:txBody>
          <a:bodyPr/>
          <a:lstStyle/>
          <a:p>
            <a:pPr marL="0" indent="0">
              <a:buNone/>
            </a:pPr>
            <a:r>
              <a:rPr lang="en-US" dirty="0"/>
              <a:t>What is your final diagnosis?</a:t>
            </a:r>
          </a:p>
        </p:txBody>
      </p:sp>
    </p:spTree>
    <p:extLst>
      <p:ext uri="{BB962C8B-B14F-4D97-AF65-F5344CB8AC3E}">
        <p14:creationId xmlns:p14="http://schemas.microsoft.com/office/powerpoint/2010/main" val="172012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eaLnBrk="1" hangingPunct="1"/>
            <a:r>
              <a:rPr lang="en-US" sz="4000" dirty="0"/>
              <a:t>Case 3</a:t>
            </a:r>
          </a:p>
        </p:txBody>
      </p:sp>
      <p:sp>
        <p:nvSpPr>
          <p:cNvPr id="2" name="Content Placeholder 1"/>
          <p:cNvSpPr>
            <a:spLocks noGrp="1"/>
          </p:cNvSpPr>
          <p:nvPr>
            <p:ph idx="1"/>
          </p:nvPr>
        </p:nvSpPr>
        <p:spPr/>
        <p:txBody>
          <a:bodyPr/>
          <a:lstStyle/>
          <a:p>
            <a:pPr marL="0" indent="0">
              <a:buNone/>
            </a:pPr>
            <a:r>
              <a:rPr lang="en-US" dirty="0"/>
              <a:t>What, if any, is the relationship between this disease process and the development of invasive breast carcinoma?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685800" y="228600"/>
            <a:ext cx="7772400" cy="609600"/>
          </a:xfrm>
          <a:prstGeom prst="rect">
            <a:avLst/>
          </a:prstGeom>
          <a:noFill/>
          <a:ln w="9525">
            <a:noFill/>
            <a:miter lim="800000"/>
            <a:headEnd/>
            <a:tailEnd/>
          </a:ln>
        </p:spPr>
        <p:txBody>
          <a:bodyPr anchor="ctr"/>
          <a:lstStyle/>
          <a:p>
            <a:pPr algn="ctr"/>
            <a:r>
              <a:rPr lang="en-US" sz="4000" dirty="0"/>
              <a:t>Case 4</a:t>
            </a:r>
          </a:p>
        </p:txBody>
      </p:sp>
      <p:sp>
        <p:nvSpPr>
          <p:cNvPr id="26627" name="Rectangle 5"/>
          <p:cNvSpPr>
            <a:spLocks noChangeArrowheads="1"/>
          </p:cNvSpPr>
          <p:nvPr/>
        </p:nvSpPr>
        <p:spPr bwMode="auto">
          <a:xfrm>
            <a:off x="685800" y="1066800"/>
            <a:ext cx="7772400" cy="5791200"/>
          </a:xfrm>
          <a:prstGeom prst="rect">
            <a:avLst/>
          </a:prstGeom>
          <a:noFill/>
          <a:ln w="9525">
            <a:noFill/>
            <a:miter lim="800000"/>
            <a:headEnd/>
            <a:tailEnd/>
          </a:ln>
        </p:spPr>
        <p:txBody>
          <a:bodyPr/>
          <a:lstStyle/>
          <a:p>
            <a:pPr>
              <a:spcBef>
                <a:spcPct val="20000"/>
              </a:spcBef>
            </a:pPr>
            <a:r>
              <a:rPr lang="en-US" sz="2200" b="1" u="sng" dirty="0"/>
              <a:t>CHIEF COMPLAINT</a:t>
            </a:r>
            <a:r>
              <a:rPr lang="en-US" sz="2200" dirty="0"/>
              <a:t>: “I have a lump in my left breast.”</a:t>
            </a:r>
          </a:p>
          <a:p>
            <a:pPr>
              <a:spcBef>
                <a:spcPct val="20000"/>
              </a:spcBef>
            </a:pPr>
            <a:r>
              <a:rPr lang="en-US" sz="2200" b="1" u="sng" dirty="0"/>
              <a:t>HISTORY</a:t>
            </a:r>
            <a:r>
              <a:rPr lang="en-US" sz="2200" dirty="0"/>
              <a:t>: A 62-year-old woman presents with a “lump” in the upper, outer part of her left breast.  She admits that she first noticed the lump about two months ago while bathing.  She did not seek medical attention at the time because “I thought it was a cyst.  When I was having my babies, I had lumpy breasts and the doctor told me not to worry because they were cysts.”  She is concerned now because “the lump is hard, and it’s bigger.”  She felt the lump two months ago but it was not visible.  Since that time, however, the lump “has grown” and is visible as “swelling near my armpit.”  Although the breast lump is not painful now, “sometimes it is sore when I touch it.” She denies nipple discharge and changes of the areolae and nipples.  She has not had mammogram for 8 years.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noAutofit/>
          </a:bodyPr>
          <a:lstStyle/>
          <a:p>
            <a:r>
              <a:rPr lang="en-US" sz="3200" dirty="0"/>
              <a:t>Case 1- Describe the histology. Identify lobules, </a:t>
            </a:r>
            <a:r>
              <a:rPr lang="en-US" sz="3200" dirty="0" err="1"/>
              <a:t>intralobular</a:t>
            </a:r>
            <a:r>
              <a:rPr lang="en-US" sz="3200" dirty="0"/>
              <a:t> ducts, connective tissue</a:t>
            </a:r>
          </a:p>
        </p:txBody>
      </p:sp>
      <p:pic>
        <p:nvPicPr>
          <p:cNvPr id="409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653" t="22544" r="36757" b="7730"/>
          <a:stretch/>
        </p:blipFill>
        <p:spPr bwMode="auto">
          <a:xfrm>
            <a:off x="1371600" y="1600200"/>
            <a:ext cx="6172200" cy="470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414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685800" y="228600"/>
            <a:ext cx="7772400" cy="609600"/>
          </a:xfrm>
          <a:prstGeom prst="rect">
            <a:avLst/>
          </a:prstGeom>
          <a:noFill/>
          <a:ln w="9525">
            <a:noFill/>
            <a:miter lim="800000"/>
            <a:headEnd/>
            <a:tailEnd/>
          </a:ln>
        </p:spPr>
        <p:txBody>
          <a:bodyPr anchor="ctr"/>
          <a:lstStyle/>
          <a:p>
            <a:pPr algn="ctr"/>
            <a:r>
              <a:rPr lang="en-US" sz="4000" dirty="0"/>
              <a:t>Case 4</a:t>
            </a:r>
          </a:p>
        </p:txBody>
      </p:sp>
      <p:sp>
        <p:nvSpPr>
          <p:cNvPr id="27651" name="Rectangle 5"/>
          <p:cNvSpPr>
            <a:spLocks noChangeArrowheads="1"/>
          </p:cNvSpPr>
          <p:nvPr/>
        </p:nvSpPr>
        <p:spPr bwMode="auto">
          <a:xfrm>
            <a:off x="685800" y="1066800"/>
            <a:ext cx="7772400" cy="4572000"/>
          </a:xfrm>
          <a:prstGeom prst="rect">
            <a:avLst/>
          </a:prstGeom>
          <a:noFill/>
          <a:ln w="9525">
            <a:noFill/>
            <a:miter lim="800000"/>
            <a:headEnd/>
            <a:tailEnd/>
          </a:ln>
        </p:spPr>
        <p:txBody>
          <a:bodyPr/>
          <a:lstStyle/>
          <a:p>
            <a:pPr>
              <a:spcBef>
                <a:spcPct val="20000"/>
              </a:spcBef>
            </a:pPr>
            <a:r>
              <a:rPr lang="en-US" sz="2200" b="1" u="sng" dirty="0"/>
              <a:t>PHYSICAL EXAMINATION</a:t>
            </a:r>
            <a:r>
              <a:rPr lang="en-US" sz="2200" dirty="0"/>
              <a:t>: </a:t>
            </a:r>
          </a:p>
          <a:p>
            <a:pPr marL="342900" indent="-342900">
              <a:spcBef>
                <a:spcPct val="20000"/>
              </a:spcBef>
            </a:pPr>
            <a:r>
              <a:rPr lang="en-US" sz="2200" dirty="0"/>
              <a:t>	With the patient in a sitting position, her breasts are large, pendulous, and asymmetric.  The left breast is larger than the right breast, showing a fullness in the upper outer quadrant that extends into the left axilla.  The skin of the upper outer quadrant is dimpled.  The dimpling is exaggerated and an underlying mass is visible when the patient presses the palmar surfaces of her hands against her hips or raises her arms above her head.  The skin of the left breast, nipple, and areola is not thickened or inflamed.  While in a sitting position, the patient leans forward; palpation of the left breast reveals a large (4-5 cm), stony hard mass in the upper outer quadrant.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685800" y="304800"/>
            <a:ext cx="7772400" cy="609600"/>
          </a:xfrm>
          <a:prstGeom prst="rect">
            <a:avLst/>
          </a:prstGeom>
          <a:noFill/>
          <a:ln w="9525">
            <a:noFill/>
            <a:miter lim="800000"/>
            <a:headEnd/>
            <a:tailEnd/>
          </a:ln>
        </p:spPr>
        <p:txBody>
          <a:bodyPr anchor="ctr"/>
          <a:lstStyle/>
          <a:p>
            <a:pPr algn="ctr"/>
            <a:r>
              <a:rPr lang="en-US" sz="4000" dirty="0"/>
              <a:t>Case 4</a:t>
            </a:r>
          </a:p>
        </p:txBody>
      </p:sp>
      <p:sp>
        <p:nvSpPr>
          <p:cNvPr id="28675" name="Rectangle 5"/>
          <p:cNvSpPr>
            <a:spLocks noChangeArrowheads="1"/>
          </p:cNvSpPr>
          <p:nvPr/>
        </p:nvSpPr>
        <p:spPr bwMode="auto">
          <a:xfrm>
            <a:off x="685800" y="1143000"/>
            <a:ext cx="7772400" cy="6096000"/>
          </a:xfrm>
          <a:prstGeom prst="rect">
            <a:avLst/>
          </a:prstGeom>
          <a:noFill/>
          <a:ln w="9525">
            <a:noFill/>
            <a:miter lim="800000"/>
            <a:headEnd/>
            <a:tailEnd/>
          </a:ln>
        </p:spPr>
        <p:txBody>
          <a:bodyPr/>
          <a:lstStyle/>
          <a:p>
            <a:pPr>
              <a:spcBef>
                <a:spcPct val="20000"/>
              </a:spcBef>
            </a:pPr>
            <a:r>
              <a:rPr lang="en-US" sz="2200" b="1" u="sng" dirty="0"/>
              <a:t>PHYSICAL EXAMINATION</a:t>
            </a:r>
            <a:r>
              <a:rPr lang="en-US" sz="2200" dirty="0"/>
              <a:t>: The left axilla contains 3 or 4 enlarged, firm, non-tender lymph nodes. The largest node is one centimeter in diameter.  Examination of the right breast and axilla reveal no pathologic findings.  In a supine position, palpation of the left breast reveals a non-tender, stony hard mass that is fixed to the anterior chest wall.  Careful inspection/palpation of the remainder of the left breast reveals no additional masses. There is no lymphadenopathy of the right axilla or the right and left infraclavicular regions of the chest wall.  Compression of the nipples reveals no bloody discharge.  The nipples are not retracted.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81000" y="228600"/>
            <a:ext cx="8305800" cy="1143000"/>
          </a:xfrm>
          <a:prstGeom prst="rect">
            <a:avLst/>
          </a:prstGeom>
          <a:noFill/>
          <a:ln w="9525">
            <a:noFill/>
            <a:miter lim="800000"/>
            <a:headEnd/>
            <a:tailEnd/>
          </a:ln>
        </p:spPr>
        <p:txBody>
          <a:bodyPr anchor="ctr"/>
          <a:lstStyle/>
          <a:p>
            <a:pPr algn="ctr"/>
            <a:endParaRPr lang="en-US" sz="4000" dirty="0"/>
          </a:p>
        </p:txBody>
      </p:sp>
      <p:sp>
        <p:nvSpPr>
          <p:cNvPr id="29701"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2800" dirty="0"/>
          </a:p>
        </p:txBody>
      </p:sp>
      <p:sp>
        <p:nvSpPr>
          <p:cNvPr id="2" name="Title 1"/>
          <p:cNvSpPr>
            <a:spLocks noGrp="1"/>
          </p:cNvSpPr>
          <p:nvPr>
            <p:ph type="title"/>
          </p:nvPr>
        </p:nvSpPr>
        <p:spPr/>
        <p:txBody>
          <a:bodyPr/>
          <a:lstStyle/>
          <a:p>
            <a:r>
              <a:rPr lang="en-US" dirty="0"/>
              <a:t>Case 4</a:t>
            </a:r>
          </a:p>
        </p:txBody>
      </p:sp>
      <p:sp>
        <p:nvSpPr>
          <p:cNvPr id="3" name="Content Placeholder 2"/>
          <p:cNvSpPr>
            <a:spLocks noGrp="1"/>
          </p:cNvSpPr>
          <p:nvPr>
            <p:ph idx="1"/>
          </p:nvPr>
        </p:nvSpPr>
        <p:spPr/>
        <p:txBody>
          <a:bodyPr/>
          <a:lstStyle/>
          <a:p>
            <a:pPr marL="0" indent="0">
              <a:buNone/>
            </a:pPr>
            <a:r>
              <a:rPr lang="en-US" dirty="0"/>
              <a:t>What is the primary clinical problem and differential diagnosis?</a:t>
            </a:r>
          </a:p>
          <a:p>
            <a:pPr marL="0" indent="0">
              <a:buNone/>
            </a:pPr>
            <a:endParaRPr lang="en-US" dirty="0"/>
          </a:p>
          <a:p>
            <a:pPr marL="0" indent="0">
              <a:buNone/>
            </a:pPr>
            <a:r>
              <a:rPr lang="en-US" dirty="0"/>
              <a:t>What clinical diagnosis do you favor?  Why?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97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762000" y="381000"/>
            <a:ext cx="7772400" cy="1143000"/>
          </a:xfrm>
          <a:prstGeom prst="rect">
            <a:avLst/>
          </a:prstGeom>
          <a:noFill/>
          <a:ln w="9525">
            <a:noFill/>
            <a:miter lim="800000"/>
            <a:headEnd/>
            <a:tailEnd/>
          </a:ln>
        </p:spPr>
        <p:txBody>
          <a:bodyPr anchor="ctr"/>
          <a:lstStyle/>
          <a:p>
            <a:pPr algn="ctr"/>
            <a:r>
              <a:rPr lang="en-US" sz="4000" dirty="0"/>
              <a:t>Case 4 - Other patients with the same condition</a:t>
            </a:r>
          </a:p>
        </p:txBody>
      </p:sp>
      <p:pic>
        <p:nvPicPr>
          <p:cNvPr id="33795" name="Picture 5" descr="breast ca"/>
          <p:cNvPicPr>
            <a:picLocks noChangeAspect="1" noChangeArrowheads="1"/>
          </p:cNvPicPr>
          <p:nvPr/>
        </p:nvPicPr>
        <p:blipFill>
          <a:blip r:embed="rId3" cstate="print"/>
          <a:srcRect/>
          <a:stretch>
            <a:fillRect/>
          </a:stretch>
        </p:blipFill>
        <p:spPr bwMode="auto">
          <a:xfrm>
            <a:off x="892175" y="1752600"/>
            <a:ext cx="3451225" cy="4343400"/>
          </a:xfrm>
          <a:prstGeom prst="rect">
            <a:avLst/>
          </a:prstGeom>
          <a:noFill/>
          <a:ln w="19050">
            <a:solidFill>
              <a:srgbClr val="000000"/>
            </a:solidFill>
            <a:miter lim="800000"/>
            <a:headEnd/>
            <a:tailEnd/>
          </a:ln>
        </p:spPr>
      </p:pic>
      <p:pic>
        <p:nvPicPr>
          <p:cNvPr id="33796" name="Picture 6" descr="breast_lump"/>
          <p:cNvPicPr>
            <a:picLocks noChangeAspect="1" noChangeArrowheads="1"/>
          </p:cNvPicPr>
          <p:nvPr/>
        </p:nvPicPr>
        <p:blipFill>
          <a:blip r:embed="rId4" cstate="print"/>
          <a:srcRect/>
          <a:stretch>
            <a:fillRect/>
          </a:stretch>
        </p:blipFill>
        <p:spPr bwMode="auto">
          <a:xfrm>
            <a:off x="4864100" y="1752600"/>
            <a:ext cx="3563938" cy="4343400"/>
          </a:xfrm>
          <a:prstGeom prst="rect">
            <a:avLst/>
          </a:prstGeom>
          <a:noFill/>
          <a:ln w="19050">
            <a:solidFill>
              <a:srgbClr val="000000"/>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9293" y="685800"/>
            <a:ext cx="5943600" cy="1143000"/>
          </a:xfrm>
          <a:prstGeom prst="rect">
            <a:avLst/>
          </a:prstGeom>
          <a:noFill/>
          <a:ln w="9525">
            <a:noFill/>
            <a:miter lim="800000"/>
            <a:headEnd/>
            <a:tailEnd/>
          </a:ln>
        </p:spPr>
        <p:txBody>
          <a:bodyPr anchor="ctr"/>
          <a:lstStyle/>
          <a:p>
            <a:r>
              <a:rPr lang="en-US" sz="2400" dirty="0"/>
              <a:t>Case 4 – Describe the characteristic gross findings </a:t>
            </a:r>
          </a:p>
          <a:p>
            <a:r>
              <a:rPr lang="en-US" sz="2400" dirty="0"/>
              <a:t>(3 different specimens)</a:t>
            </a:r>
          </a:p>
        </p:txBody>
      </p:sp>
      <p:pic>
        <p:nvPicPr>
          <p:cNvPr id="36867" name="Picture 5" descr="ductal ca gross"/>
          <p:cNvPicPr>
            <a:picLocks noChangeAspect="1" noChangeArrowheads="1"/>
          </p:cNvPicPr>
          <p:nvPr/>
        </p:nvPicPr>
        <p:blipFill>
          <a:blip r:embed="rId3" cstate="print"/>
          <a:srcRect/>
          <a:stretch>
            <a:fillRect/>
          </a:stretch>
        </p:blipFill>
        <p:spPr bwMode="auto">
          <a:xfrm>
            <a:off x="381000" y="2362200"/>
            <a:ext cx="4114800" cy="3429000"/>
          </a:xfrm>
          <a:prstGeom prst="rect">
            <a:avLst/>
          </a:prstGeom>
          <a:noFill/>
          <a:ln w="19050">
            <a:solidFill>
              <a:srgbClr val="000000"/>
            </a:solidFill>
            <a:miter lim="800000"/>
            <a:headEnd/>
            <a:tailEnd/>
          </a:ln>
        </p:spPr>
      </p:pic>
      <p:pic>
        <p:nvPicPr>
          <p:cNvPr id="36868" name="Picture 6" descr="breast ca gross"/>
          <p:cNvPicPr>
            <a:picLocks noChangeAspect="1" noChangeArrowheads="1"/>
          </p:cNvPicPr>
          <p:nvPr/>
        </p:nvPicPr>
        <p:blipFill>
          <a:blip r:embed="rId4" cstate="print"/>
          <a:srcRect/>
          <a:stretch>
            <a:fillRect/>
          </a:stretch>
        </p:blipFill>
        <p:spPr bwMode="auto">
          <a:xfrm>
            <a:off x="5251450" y="327102"/>
            <a:ext cx="3892550" cy="3048000"/>
          </a:xfrm>
          <a:prstGeom prst="rect">
            <a:avLst/>
          </a:prstGeom>
          <a:noFill/>
          <a:ln w="19050">
            <a:solidFill>
              <a:srgbClr val="000000"/>
            </a:solidFill>
            <a:miter lim="800000"/>
            <a:headEnd/>
            <a:tailEnd/>
          </a:ln>
        </p:spPr>
      </p:pic>
      <p:pic>
        <p:nvPicPr>
          <p:cNvPr id="36869" name="Picture 7" descr="ductalca"/>
          <p:cNvPicPr>
            <a:picLocks noChangeAspect="1" noChangeArrowheads="1"/>
          </p:cNvPicPr>
          <p:nvPr/>
        </p:nvPicPr>
        <p:blipFill>
          <a:blip r:embed="rId5" cstate="print"/>
          <a:srcRect/>
          <a:stretch>
            <a:fillRect/>
          </a:stretch>
        </p:blipFill>
        <p:spPr bwMode="auto">
          <a:xfrm>
            <a:off x="5236582" y="3657600"/>
            <a:ext cx="3886200" cy="2895600"/>
          </a:xfrm>
          <a:prstGeom prst="rect">
            <a:avLst/>
          </a:prstGeom>
          <a:noFill/>
          <a:ln w="19050">
            <a:solidFill>
              <a:srgbClr val="000000"/>
            </a:solid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 contrast="-48000"/>
                    </a14:imgEffect>
                  </a14:imgLayer>
                </a14:imgProps>
              </a:ext>
              <a:ext uri="{28A0092B-C50C-407E-A947-70E740481C1C}">
                <a14:useLocalDpi xmlns:a14="http://schemas.microsoft.com/office/drawing/2010/main" val="0"/>
              </a:ext>
            </a:extLst>
          </a:blip>
          <a:srcRect l="2750" t="28837" r="54083" b="17582"/>
          <a:stretch/>
        </p:blipFill>
        <p:spPr bwMode="auto">
          <a:xfrm>
            <a:off x="381000" y="1600200"/>
            <a:ext cx="6519189" cy="483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74638"/>
            <a:ext cx="8229600" cy="1143000"/>
          </a:xfrm>
        </p:spPr>
        <p:txBody>
          <a:bodyPr>
            <a:normAutofit fontScale="90000"/>
          </a:bodyPr>
          <a:lstStyle/>
          <a:p>
            <a:r>
              <a:rPr lang="en-US" dirty="0"/>
              <a:t>Case 4 – Describe the low power findings</a:t>
            </a:r>
          </a:p>
        </p:txBody>
      </p:sp>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589" y="1143000"/>
            <a:ext cx="1924724" cy="193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86788" y="3186719"/>
            <a:ext cx="856325" cy="369332"/>
          </a:xfrm>
          <a:prstGeom prst="rect">
            <a:avLst/>
          </a:prstGeom>
          <a:noFill/>
        </p:spPr>
        <p:txBody>
          <a:bodyPr wrap="none" rtlCol="0">
            <a:spAutoFit/>
          </a:bodyPr>
          <a:lstStyle/>
          <a:p>
            <a:r>
              <a:rPr lang="en-US" dirty="0"/>
              <a:t>normal</a:t>
            </a:r>
          </a:p>
        </p:txBody>
      </p:sp>
    </p:spTree>
    <p:extLst>
      <p:ext uri="{BB962C8B-B14F-4D97-AF65-F5344CB8AC3E}">
        <p14:creationId xmlns:p14="http://schemas.microsoft.com/office/powerpoint/2010/main" val="19870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9000"/>
                    </a14:imgEffect>
                  </a14:imgLayer>
                </a14:imgProps>
              </a:ext>
              <a:ext uri="{28A0092B-C50C-407E-A947-70E740481C1C}">
                <a14:useLocalDpi xmlns:a14="http://schemas.microsoft.com/office/drawing/2010/main" val="0"/>
              </a:ext>
            </a:extLst>
          </a:blip>
          <a:srcRect l="3083" t="30000" r="53251" b="11116"/>
          <a:stretch/>
        </p:blipFill>
        <p:spPr bwMode="auto">
          <a:xfrm>
            <a:off x="990600" y="1219200"/>
            <a:ext cx="6629400" cy="5338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Case 4 - Describe the 20x findings</a:t>
            </a:r>
          </a:p>
        </p:txBody>
      </p:sp>
    </p:spTree>
    <p:extLst>
      <p:ext uri="{BB962C8B-B14F-4D97-AF65-F5344CB8AC3E}">
        <p14:creationId xmlns:p14="http://schemas.microsoft.com/office/powerpoint/2010/main" val="2812590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4- Describe the high power findings</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524000"/>
            <a:ext cx="5797751"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662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685800" y="304800"/>
            <a:ext cx="7772400" cy="1143000"/>
          </a:xfrm>
          <a:prstGeom prst="rect">
            <a:avLst/>
          </a:prstGeom>
          <a:noFill/>
          <a:ln w="9525">
            <a:noFill/>
            <a:miter lim="800000"/>
            <a:headEnd/>
            <a:tailEnd/>
          </a:ln>
        </p:spPr>
        <p:txBody>
          <a:bodyPr anchor="ctr"/>
          <a:lstStyle/>
          <a:p>
            <a:pPr algn="ctr"/>
            <a:endParaRPr lang="en-US" sz="4000" dirty="0"/>
          </a:p>
        </p:txBody>
      </p:sp>
      <p:sp>
        <p:nvSpPr>
          <p:cNvPr id="39941"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3200" dirty="0"/>
          </a:p>
        </p:txBody>
      </p:sp>
      <p:sp>
        <p:nvSpPr>
          <p:cNvPr id="2" name="Title 1"/>
          <p:cNvSpPr>
            <a:spLocks noGrp="1"/>
          </p:cNvSpPr>
          <p:nvPr>
            <p:ph type="title"/>
          </p:nvPr>
        </p:nvSpPr>
        <p:spPr/>
        <p:txBody>
          <a:bodyPr/>
          <a:lstStyle/>
          <a:p>
            <a:r>
              <a:rPr lang="en-US" dirty="0"/>
              <a:t>Case 4</a:t>
            </a:r>
          </a:p>
        </p:txBody>
      </p:sp>
      <p:sp>
        <p:nvSpPr>
          <p:cNvPr id="3" name="Content Placeholder 2"/>
          <p:cNvSpPr>
            <a:spLocks noGrp="1"/>
          </p:cNvSpPr>
          <p:nvPr>
            <p:ph idx="1"/>
          </p:nvPr>
        </p:nvSpPr>
        <p:spPr/>
        <p:txBody>
          <a:bodyPr/>
          <a:lstStyle/>
          <a:p>
            <a:pPr marL="0" indent="0">
              <a:buNone/>
            </a:pPr>
            <a:r>
              <a:rPr lang="en-US" dirty="0"/>
              <a:t>What is your final diagnosis?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99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685800" y="304800"/>
            <a:ext cx="7772400" cy="1143000"/>
          </a:xfrm>
          <a:prstGeom prst="rect">
            <a:avLst/>
          </a:prstGeom>
          <a:noFill/>
          <a:ln w="9525">
            <a:noFill/>
            <a:miter lim="800000"/>
            <a:headEnd/>
            <a:tailEnd/>
          </a:ln>
        </p:spPr>
        <p:txBody>
          <a:bodyPr anchor="ctr"/>
          <a:lstStyle/>
          <a:p>
            <a:pPr algn="ctr"/>
            <a:endParaRPr lang="en-US" sz="4000" dirty="0"/>
          </a:p>
        </p:txBody>
      </p:sp>
      <p:sp>
        <p:nvSpPr>
          <p:cNvPr id="40965"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3200" dirty="0"/>
          </a:p>
        </p:txBody>
      </p:sp>
      <p:sp>
        <p:nvSpPr>
          <p:cNvPr id="2" name="Title 1"/>
          <p:cNvSpPr>
            <a:spLocks noGrp="1"/>
          </p:cNvSpPr>
          <p:nvPr>
            <p:ph type="title"/>
          </p:nvPr>
        </p:nvSpPr>
        <p:spPr/>
        <p:txBody>
          <a:bodyPr/>
          <a:lstStyle/>
          <a:p>
            <a:r>
              <a:rPr lang="en-US" dirty="0"/>
              <a:t>Case 4</a:t>
            </a:r>
          </a:p>
        </p:txBody>
      </p:sp>
      <p:sp>
        <p:nvSpPr>
          <p:cNvPr id="3" name="Content Placeholder 2"/>
          <p:cNvSpPr>
            <a:spLocks noGrp="1"/>
          </p:cNvSpPr>
          <p:nvPr>
            <p:ph idx="1"/>
          </p:nvPr>
        </p:nvSpPr>
        <p:spPr/>
        <p:txBody>
          <a:bodyPr/>
          <a:lstStyle/>
          <a:p>
            <a:pPr marL="0" indent="0">
              <a:buNone/>
            </a:pPr>
            <a:r>
              <a:rPr lang="en-US" dirty="0"/>
              <a:t>Determine the stage of the disease process based on the given data.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l"/>
            <a:r>
              <a:rPr lang="en-US" sz="1800" dirty="0"/>
              <a:t>Case 1- Identify the cuboidal epithelial cells vs the </a:t>
            </a:r>
            <a:r>
              <a:rPr lang="en-US" sz="1800" dirty="0" err="1"/>
              <a:t>myopethelial</a:t>
            </a:r>
            <a:r>
              <a:rPr lang="en-US" sz="1800" dirty="0"/>
              <a:t> cell of the </a:t>
            </a:r>
            <a:r>
              <a:rPr lang="en-US" sz="1800" dirty="0" err="1"/>
              <a:t>intralobular</a:t>
            </a:r>
            <a:r>
              <a:rPr lang="en-US" sz="1800" dirty="0"/>
              <a:t> ducts.</a:t>
            </a:r>
            <a:br>
              <a:rPr lang="en-US" sz="1800" dirty="0"/>
            </a:br>
            <a:r>
              <a:rPr lang="en-US" sz="1800" dirty="0"/>
              <a:t>Are there patient care situations when a pathologist must determine  the presence of the 2 layers?</a:t>
            </a:r>
          </a:p>
        </p:txBody>
      </p:sp>
      <p:pic>
        <p:nvPicPr>
          <p:cNvPr id="5122"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4538" t="24515" r="34991" b="9208"/>
          <a:stretch/>
        </p:blipFill>
        <p:spPr bwMode="auto">
          <a:xfrm>
            <a:off x="838200" y="1676400"/>
            <a:ext cx="6477000" cy="507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634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a:r>
              <a:rPr lang="en-US" sz="4000" dirty="0"/>
              <a:t>Case 5</a:t>
            </a:r>
          </a:p>
        </p:txBody>
      </p:sp>
      <p:sp>
        <p:nvSpPr>
          <p:cNvPr id="41989" name="Rectangle 5"/>
          <p:cNvSpPr>
            <a:spLocks noChangeArrowheads="1"/>
          </p:cNvSpPr>
          <p:nvPr/>
        </p:nvSpPr>
        <p:spPr bwMode="auto">
          <a:xfrm>
            <a:off x="685800" y="1219200"/>
            <a:ext cx="7772400" cy="4648200"/>
          </a:xfrm>
          <a:prstGeom prst="rect">
            <a:avLst/>
          </a:prstGeom>
          <a:noFill/>
          <a:ln w="9525">
            <a:noFill/>
            <a:miter lim="800000"/>
            <a:headEnd/>
            <a:tailEnd/>
          </a:ln>
        </p:spPr>
        <p:txBody>
          <a:bodyPr/>
          <a:lstStyle/>
          <a:p>
            <a:pPr>
              <a:spcBef>
                <a:spcPct val="20000"/>
              </a:spcBef>
            </a:pPr>
            <a:r>
              <a:rPr lang="en-US" sz="2300" b="1" u="sng" dirty="0"/>
              <a:t>CHIEF COMPLAINT</a:t>
            </a:r>
            <a:r>
              <a:rPr lang="en-US" sz="2300" dirty="0"/>
              <a:t>: “My abdomen seems to be getting bigger.”</a:t>
            </a:r>
          </a:p>
          <a:p>
            <a:pPr>
              <a:spcBef>
                <a:spcPct val="20000"/>
              </a:spcBef>
            </a:pPr>
            <a:r>
              <a:rPr lang="en-US" sz="2300" b="1" u="sng" dirty="0"/>
              <a:t>HISTORY</a:t>
            </a:r>
            <a:r>
              <a:rPr lang="en-US" sz="2300" dirty="0"/>
              <a:t>: A 49-year-old woman without a significant past medical history presents to her doctor with increasing abdominal girth.</a:t>
            </a:r>
          </a:p>
          <a:p>
            <a:pPr>
              <a:spcBef>
                <a:spcPct val="20000"/>
              </a:spcBef>
            </a:pPr>
            <a:r>
              <a:rPr lang="en-US" sz="2300" b="1" u="sng" dirty="0"/>
              <a:t>PHYSICAL EXAMINATION</a:t>
            </a:r>
            <a:r>
              <a:rPr lang="en-US" sz="2300" dirty="0"/>
              <a:t>: Thin woman is in no acute distress.  Heart and lung exams are normal. Her abdomen is protuberant.  Shifting dullness during abdominal percussion and a fluid wave are appreciated.  There is no hepatosplenomegaly, though the exam is limited.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81000" y="457200"/>
            <a:ext cx="8305800" cy="1143000"/>
          </a:xfrm>
          <a:prstGeom prst="rect">
            <a:avLst/>
          </a:prstGeom>
          <a:noFill/>
          <a:ln w="9525">
            <a:noFill/>
            <a:miter lim="800000"/>
            <a:headEnd/>
            <a:tailEnd/>
          </a:ln>
        </p:spPr>
        <p:txBody>
          <a:bodyPr anchor="ctr"/>
          <a:lstStyle/>
          <a:p>
            <a:pPr algn="ctr"/>
            <a:endParaRPr lang="en-US" sz="4000" dirty="0"/>
          </a:p>
        </p:txBody>
      </p:sp>
      <p:sp>
        <p:nvSpPr>
          <p:cNvPr id="29701"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2800" dirty="0"/>
          </a:p>
        </p:txBody>
      </p:sp>
      <p:sp>
        <p:nvSpPr>
          <p:cNvPr id="2" name="Title 1"/>
          <p:cNvSpPr>
            <a:spLocks noGrp="1"/>
          </p:cNvSpPr>
          <p:nvPr>
            <p:ph type="title"/>
          </p:nvPr>
        </p:nvSpPr>
        <p:spPr/>
        <p:txBody>
          <a:bodyPr/>
          <a:lstStyle/>
          <a:p>
            <a:r>
              <a:rPr lang="en-US" dirty="0"/>
              <a:t>Case 5</a:t>
            </a:r>
          </a:p>
        </p:txBody>
      </p:sp>
      <p:sp>
        <p:nvSpPr>
          <p:cNvPr id="3" name="Content Placeholder 2"/>
          <p:cNvSpPr>
            <a:spLocks noGrp="1"/>
          </p:cNvSpPr>
          <p:nvPr>
            <p:ph idx="1"/>
          </p:nvPr>
        </p:nvSpPr>
        <p:spPr/>
        <p:txBody>
          <a:bodyPr/>
          <a:lstStyle/>
          <a:p>
            <a:pPr marL="0" indent="0">
              <a:buNone/>
            </a:pPr>
            <a:r>
              <a:rPr lang="en-US" dirty="0"/>
              <a:t>What is the primary clinical problem? </a:t>
            </a:r>
          </a:p>
          <a:p>
            <a:pPr marL="0" indent="0">
              <a:buNone/>
            </a:pPr>
            <a:endParaRPr lang="en-US" dirty="0"/>
          </a:p>
          <a:p>
            <a:pPr marL="0" indent="0">
              <a:buNone/>
            </a:pPr>
            <a:endParaRPr lang="en-US" dirty="0"/>
          </a:p>
          <a:p>
            <a:pPr marL="0" indent="0">
              <a:buNone/>
            </a:pPr>
            <a:r>
              <a:rPr lang="en-US" dirty="0"/>
              <a:t>Develop a differential diagnosis.</a:t>
            </a:r>
          </a:p>
          <a:p>
            <a:pPr marL="0" indent="0">
              <a:buNone/>
            </a:pPr>
            <a:endParaRPr lang="en-US" dirty="0"/>
          </a:p>
          <a:p>
            <a:pPr marL="0" indent="0">
              <a:buNone/>
            </a:pPr>
            <a:endParaRPr lang="en-US" dirty="0"/>
          </a:p>
          <a:p>
            <a:pPr marL="0" indent="0">
              <a:buNone/>
            </a:pPr>
            <a:r>
              <a:rPr lang="en-US" dirty="0"/>
              <a:t>What diagnostic workup would you suggest?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97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685800" y="1981200"/>
            <a:ext cx="3810000" cy="4114800"/>
          </a:xfrm>
          <a:prstGeom prst="rect">
            <a:avLst/>
          </a:prstGeom>
          <a:noFill/>
          <a:ln w="9525">
            <a:noFill/>
            <a:miter lim="800000"/>
            <a:headEnd/>
            <a:tailEnd/>
          </a:ln>
        </p:spPr>
        <p:txBody>
          <a:bodyPr/>
          <a:lstStyle/>
          <a:p>
            <a:pPr>
              <a:spcBef>
                <a:spcPct val="20000"/>
              </a:spcBef>
            </a:pPr>
            <a:r>
              <a:rPr lang="en-US" sz="2800" dirty="0"/>
              <a:t>Computed tomographic scan of the abdomen demonstrates ascites as well as a large adnexal mass.</a:t>
            </a:r>
          </a:p>
          <a:p>
            <a:pPr marL="342900" indent="-342900">
              <a:spcBef>
                <a:spcPct val="20000"/>
              </a:spcBef>
              <a:buFontTx/>
              <a:buChar char="•"/>
            </a:pPr>
            <a:endParaRPr lang="en-US" sz="2800" dirty="0"/>
          </a:p>
        </p:txBody>
      </p:sp>
      <p:pic>
        <p:nvPicPr>
          <p:cNvPr id="45059" name="Picture 5" descr="ovarian">
            <a:hlinkClick r:id="rId3"/>
          </p:cNvPr>
          <p:cNvPicPr>
            <a:picLocks noChangeAspect="1" noChangeArrowheads="1"/>
          </p:cNvPicPr>
          <p:nvPr/>
        </p:nvPicPr>
        <p:blipFill>
          <a:blip r:embed="rId4" cstate="print"/>
          <a:srcRect/>
          <a:stretch>
            <a:fillRect/>
          </a:stretch>
        </p:blipFill>
        <p:spPr bwMode="auto">
          <a:xfrm>
            <a:off x="4648200" y="2263775"/>
            <a:ext cx="4038600" cy="3359150"/>
          </a:xfrm>
          <a:prstGeom prst="rect">
            <a:avLst/>
          </a:prstGeom>
          <a:noFill/>
          <a:ln w="9525">
            <a:noFill/>
            <a:miter lim="800000"/>
            <a:headEnd/>
            <a:tailEnd/>
          </a:ln>
        </p:spPr>
      </p:pic>
      <p:sp>
        <p:nvSpPr>
          <p:cNvPr id="45060" name="Rectangle 6"/>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pPr algn="ctr"/>
            <a:r>
              <a:rPr lang="en-US" sz="4000" dirty="0"/>
              <a:t>Case 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5181600" y="304800"/>
            <a:ext cx="3810000" cy="2057400"/>
          </a:xfrm>
          <a:prstGeom prst="rect">
            <a:avLst/>
          </a:prstGeom>
          <a:noFill/>
          <a:ln w="9525">
            <a:noFill/>
            <a:miter lim="800000"/>
            <a:headEnd/>
            <a:tailEnd/>
          </a:ln>
        </p:spPr>
        <p:txBody>
          <a:bodyPr anchor="ctr"/>
          <a:lstStyle/>
          <a:p>
            <a:pPr algn="ctr"/>
            <a:endParaRPr lang="en-US" sz="4000" dirty="0">
              <a:solidFill>
                <a:schemeClr val="tx2"/>
              </a:solidFill>
            </a:endParaRPr>
          </a:p>
        </p:txBody>
      </p:sp>
      <p:pic>
        <p:nvPicPr>
          <p:cNvPr id="46083" name="Picture 5" descr="FEM073"/>
          <p:cNvPicPr>
            <a:picLocks noChangeAspect="1" noChangeArrowheads="1"/>
          </p:cNvPicPr>
          <p:nvPr/>
        </p:nvPicPr>
        <p:blipFill>
          <a:blip r:embed="rId3" cstate="print"/>
          <a:srcRect/>
          <a:stretch>
            <a:fillRect/>
          </a:stretch>
        </p:blipFill>
        <p:spPr bwMode="auto">
          <a:xfrm>
            <a:off x="4267200" y="304798"/>
            <a:ext cx="4724400" cy="3101975"/>
          </a:xfrm>
          <a:prstGeom prst="rect">
            <a:avLst/>
          </a:prstGeom>
          <a:noFill/>
          <a:ln w="19050">
            <a:solidFill>
              <a:srgbClr val="000000"/>
            </a:solidFill>
            <a:miter lim="800000"/>
            <a:headEnd/>
            <a:tailEnd/>
          </a:ln>
        </p:spPr>
      </p:pic>
      <p:pic>
        <p:nvPicPr>
          <p:cNvPr id="46084" name="Picture 6" descr="FEM054"/>
          <p:cNvPicPr>
            <a:picLocks noChangeAspect="1" noChangeArrowheads="1"/>
          </p:cNvPicPr>
          <p:nvPr/>
        </p:nvPicPr>
        <p:blipFill>
          <a:blip r:embed="rId4" cstate="print"/>
          <a:srcRect/>
          <a:stretch>
            <a:fillRect/>
          </a:stretch>
        </p:blipFill>
        <p:spPr bwMode="auto">
          <a:xfrm>
            <a:off x="2625725" y="3476508"/>
            <a:ext cx="5111750" cy="3348038"/>
          </a:xfrm>
          <a:prstGeom prst="rect">
            <a:avLst/>
          </a:prstGeom>
          <a:noFill/>
          <a:ln w="19050">
            <a:solidFill>
              <a:srgbClr val="000000"/>
            </a:solidFill>
            <a:miter lim="800000"/>
            <a:headEnd/>
            <a:tailEnd/>
          </a:ln>
        </p:spPr>
      </p:pic>
      <p:sp>
        <p:nvSpPr>
          <p:cNvPr id="4" name="Rectangle 3"/>
          <p:cNvSpPr/>
          <p:nvPr/>
        </p:nvSpPr>
        <p:spPr>
          <a:xfrm>
            <a:off x="339725" y="1203865"/>
            <a:ext cx="4572000" cy="1200329"/>
          </a:xfrm>
          <a:prstGeom prst="rect">
            <a:avLst/>
          </a:prstGeom>
        </p:spPr>
        <p:txBody>
          <a:bodyPr>
            <a:spAutoFit/>
          </a:bodyPr>
          <a:lstStyle/>
          <a:p>
            <a:r>
              <a:rPr lang="en-US" sz="2400" dirty="0"/>
              <a:t>Case 5</a:t>
            </a:r>
          </a:p>
          <a:p>
            <a:r>
              <a:rPr lang="en-US" sz="2400" dirty="0"/>
              <a:t>Oophorectomy specimen. </a:t>
            </a:r>
          </a:p>
          <a:p>
            <a:r>
              <a:rPr lang="en-US" sz="2400" dirty="0"/>
              <a:t>Describe the gross findings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3" t="30418" r="50526" b="7907"/>
          <a:stretch/>
        </p:blipFill>
        <p:spPr bwMode="auto">
          <a:xfrm>
            <a:off x="228600" y="1453662"/>
            <a:ext cx="6781800" cy="528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74638"/>
            <a:ext cx="8229600" cy="1143000"/>
          </a:xfrm>
        </p:spPr>
        <p:txBody>
          <a:bodyPr>
            <a:noAutofit/>
          </a:bodyPr>
          <a:lstStyle/>
          <a:p>
            <a:r>
              <a:rPr lang="en-US" sz="2400" dirty="0"/>
              <a:t>Case 5 – Describe the low power histologic findings. Can you identify any normal ovarian tissue?</a:t>
            </a:r>
          </a:p>
        </p:txBody>
      </p:sp>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981200"/>
            <a:ext cx="1803934"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31804" y="3288268"/>
            <a:ext cx="856325" cy="369332"/>
          </a:xfrm>
          <a:prstGeom prst="rect">
            <a:avLst/>
          </a:prstGeom>
          <a:noFill/>
        </p:spPr>
        <p:txBody>
          <a:bodyPr wrap="none" rtlCol="0">
            <a:spAutoFit/>
          </a:bodyPr>
          <a:lstStyle/>
          <a:p>
            <a:r>
              <a:rPr lang="en-US" dirty="0"/>
              <a:t>normal</a:t>
            </a:r>
          </a:p>
        </p:txBody>
      </p:sp>
    </p:spTree>
    <p:extLst>
      <p:ext uri="{BB962C8B-B14F-4D97-AF65-F5344CB8AC3E}">
        <p14:creationId xmlns:p14="http://schemas.microsoft.com/office/powerpoint/2010/main" val="3562473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457200" y="1447800"/>
            <a:ext cx="3810000" cy="5181600"/>
          </a:xfrm>
          <a:prstGeom prst="rect">
            <a:avLst/>
          </a:prstGeom>
          <a:noFill/>
          <a:ln w="9525">
            <a:noFill/>
            <a:miter lim="800000"/>
            <a:headEnd/>
            <a:tailEnd/>
          </a:ln>
        </p:spPr>
        <p:txBody>
          <a:bodyPr/>
          <a:lstStyle/>
          <a:p>
            <a:pPr marL="342900" indent="-342900">
              <a:spcBef>
                <a:spcPct val="20000"/>
              </a:spcBef>
              <a:buFontTx/>
              <a:buChar char="•"/>
            </a:pPr>
            <a:endParaRPr lang="en-US" sz="2400" dirty="0"/>
          </a:p>
        </p:txBody>
      </p:sp>
      <p:pic>
        <p:nvPicPr>
          <p:cNvPr id="47107" name="Picture 5"/>
          <p:cNvPicPr>
            <a:picLocks noChangeAspect="1" noChangeArrowheads="1"/>
          </p:cNvPicPr>
          <p:nvPr/>
        </p:nvPicPr>
        <p:blipFill>
          <a:blip r:embed="rId3" cstate="print"/>
          <a:srcRect l="9375" t="14999" r="9375" b="14999"/>
          <a:stretch>
            <a:fillRect/>
          </a:stretch>
        </p:blipFill>
        <p:spPr bwMode="auto">
          <a:xfrm>
            <a:off x="35169" y="1814527"/>
            <a:ext cx="5400571" cy="4401253"/>
          </a:xfrm>
          <a:prstGeom prst="rect">
            <a:avLst/>
          </a:prstGeom>
          <a:noFill/>
          <a:ln w="19050">
            <a:solidFill>
              <a:schemeClr val="tx1"/>
            </a:solidFill>
            <a:miter lim="800000"/>
            <a:headEnd/>
            <a:tailEnd/>
          </a:ln>
        </p:spPr>
      </p:pic>
      <p:sp>
        <p:nvSpPr>
          <p:cNvPr id="47109" name="Rectangle 7"/>
          <p:cNvSpPr>
            <a:spLocks noChangeArrowheads="1"/>
          </p:cNvSpPr>
          <p:nvPr/>
        </p:nvSpPr>
        <p:spPr bwMode="auto">
          <a:xfrm>
            <a:off x="457200" y="304800"/>
            <a:ext cx="8229600" cy="990600"/>
          </a:xfrm>
          <a:prstGeom prst="rect">
            <a:avLst/>
          </a:prstGeom>
          <a:noFill/>
          <a:ln w="9525">
            <a:noFill/>
            <a:miter lim="800000"/>
            <a:headEnd/>
            <a:tailEnd/>
          </a:ln>
        </p:spPr>
        <p:txBody>
          <a:bodyPr anchor="ctr"/>
          <a:lstStyle/>
          <a:p>
            <a:pPr algn="ctr"/>
            <a:r>
              <a:rPr lang="en-US" sz="4000" dirty="0"/>
              <a:t>Case 5 - Describe the findings on 20x and 40x</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73747" y="2435405"/>
            <a:ext cx="4343400" cy="326089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685800" y="152400"/>
            <a:ext cx="7772400" cy="1143000"/>
          </a:xfrm>
          <a:prstGeom prst="rect">
            <a:avLst/>
          </a:prstGeom>
          <a:noFill/>
          <a:ln w="9525">
            <a:noFill/>
            <a:miter lim="800000"/>
            <a:headEnd/>
            <a:tailEnd/>
          </a:ln>
        </p:spPr>
        <p:txBody>
          <a:bodyPr anchor="ctr"/>
          <a:lstStyle/>
          <a:p>
            <a:pPr algn="ctr"/>
            <a:endParaRPr lang="en-US" sz="4000" dirty="0"/>
          </a:p>
        </p:txBody>
      </p:sp>
      <p:sp>
        <p:nvSpPr>
          <p:cNvPr id="48131"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2400" dirty="0"/>
          </a:p>
        </p:txBody>
      </p:sp>
      <p:sp>
        <p:nvSpPr>
          <p:cNvPr id="5" name="Title 4"/>
          <p:cNvSpPr>
            <a:spLocks noGrp="1"/>
          </p:cNvSpPr>
          <p:nvPr>
            <p:ph type="title"/>
          </p:nvPr>
        </p:nvSpPr>
        <p:spPr/>
        <p:txBody>
          <a:bodyPr/>
          <a:lstStyle/>
          <a:p>
            <a:r>
              <a:rPr lang="en-US" dirty="0"/>
              <a:t>Case 5</a:t>
            </a:r>
          </a:p>
        </p:txBody>
      </p:sp>
      <p:sp>
        <p:nvSpPr>
          <p:cNvPr id="6" name="Content Placeholder 5"/>
          <p:cNvSpPr>
            <a:spLocks noGrp="1"/>
          </p:cNvSpPr>
          <p:nvPr>
            <p:ph idx="1"/>
          </p:nvPr>
        </p:nvSpPr>
        <p:spPr/>
        <p:txBody>
          <a:bodyPr/>
          <a:lstStyle/>
          <a:p>
            <a:pPr marL="0" indent="0">
              <a:buNone/>
            </a:pPr>
            <a:r>
              <a:rPr lang="en-US" dirty="0"/>
              <a:t>What is your final diagnosis?</a:t>
            </a:r>
          </a:p>
          <a:p>
            <a:pPr marL="0" indent="0">
              <a:buNone/>
            </a:pPr>
            <a:endParaRPr lang="en-US" dirty="0"/>
          </a:p>
          <a:p>
            <a:pPr marL="0" indent="0">
              <a:buNone/>
            </a:pPr>
            <a:r>
              <a:rPr lang="en-US" dirty="0"/>
              <a:t>The patient wants to know why she “got” the disease?  What questions would you ask to elucidate associated risk factors?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Case 5</a:t>
            </a:r>
          </a:p>
        </p:txBody>
      </p:sp>
      <p:sp>
        <p:nvSpPr>
          <p:cNvPr id="3" name="Content Placeholder 2"/>
          <p:cNvSpPr>
            <a:spLocks noGrp="1"/>
          </p:cNvSpPr>
          <p:nvPr>
            <p:ph idx="1"/>
          </p:nvPr>
        </p:nvSpPr>
        <p:spPr/>
        <p:txBody>
          <a:bodyPr/>
          <a:lstStyle/>
          <a:p>
            <a:pPr marL="0" indent="0">
              <a:buNone/>
            </a:pPr>
            <a:r>
              <a:rPr lang="en-US" dirty="0"/>
              <a:t>Discuss  the pathogenesis of the ascites in this case.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143000"/>
          </a:xfrm>
        </p:spPr>
        <p:txBody>
          <a:bodyPr>
            <a:noAutofit/>
          </a:bodyPr>
          <a:lstStyle/>
          <a:p>
            <a:r>
              <a:rPr lang="en-US" sz="3600" dirty="0"/>
              <a:t>Identify the origin of the process in case 5 (which arrow?). What neoplasms to the other arrows represent?</a:t>
            </a:r>
          </a:p>
        </p:txBody>
      </p:sp>
      <p:pic>
        <p:nvPicPr>
          <p:cNvPr id="2150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3331" b="48326"/>
          <a:stretch/>
        </p:blipFill>
        <p:spPr bwMode="auto">
          <a:xfrm>
            <a:off x="1143000" y="2057400"/>
            <a:ext cx="732618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840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685800" y="76200"/>
            <a:ext cx="7772400" cy="1143000"/>
          </a:xfrm>
          <a:prstGeom prst="rect">
            <a:avLst/>
          </a:prstGeom>
          <a:noFill/>
          <a:ln w="9525">
            <a:noFill/>
            <a:miter lim="800000"/>
            <a:headEnd/>
            <a:tailEnd/>
          </a:ln>
        </p:spPr>
        <p:txBody>
          <a:bodyPr anchor="ctr"/>
          <a:lstStyle/>
          <a:p>
            <a:pPr algn="ctr"/>
            <a:r>
              <a:rPr lang="en-US" sz="4000" dirty="0"/>
              <a:t>Case 6</a:t>
            </a:r>
          </a:p>
        </p:txBody>
      </p:sp>
      <p:sp>
        <p:nvSpPr>
          <p:cNvPr id="52227" name="Rectangle 5"/>
          <p:cNvSpPr>
            <a:spLocks noChangeArrowheads="1"/>
          </p:cNvSpPr>
          <p:nvPr/>
        </p:nvSpPr>
        <p:spPr bwMode="auto">
          <a:xfrm>
            <a:off x="685800" y="1295400"/>
            <a:ext cx="7772400" cy="4114800"/>
          </a:xfrm>
          <a:prstGeom prst="rect">
            <a:avLst/>
          </a:prstGeom>
          <a:noFill/>
          <a:ln w="9525">
            <a:noFill/>
            <a:miter lim="800000"/>
            <a:headEnd/>
            <a:tailEnd/>
          </a:ln>
        </p:spPr>
        <p:txBody>
          <a:bodyPr/>
          <a:lstStyle/>
          <a:p>
            <a:pPr>
              <a:spcBef>
                <a:spcPct val="20000"/>
              </a:spcBef>
            </a:pPr>
            <a:r>
              <a:rPr lang="en-US" sz="2400" b="1" u="sng" dirty="0"/>
              <a:t>CHIEF COMPLAINT</a:t>
            </a:r>
            <a:r>
              <a:rPr lang="en-US" sz="2400" dirty="0"/>
              <a:t>: “I’m passing blood clots and clumps of white stuff from my vagina.”</a:t>
            </a:r>
          </a:p>
          <a:p>
            <a:pPr>
              <a:spcBef>
                <a:spcPct val="20000"/>
              </a:spcBef>
            </a:pPr>
            <a:r>
              <a:rPr lang="en-US" sz="2400" b="1" u="sng" dirty="0"/>
              <a:t>HISTORY</a:t>
            </a:r>
            <a:r>
              <a:rPr lang="en-US" sz="2400" dirty="0"/>
              <a:t>: A 39-year-old woman presents with vaginal bleeding, and passage of clots and “clumps of white stuff” per vagina. She had missed her last period, had positive home urine pregnancy test result and was arranging her first visit with an obstetrician/gynecologist. </a:t>
            </a:r>
          </a:p>
          <a:p>
            <a:pPr>
              <a:spcBef>
                <a:spcPct val="20000"/>
              </a:spcBef>
            </a:pPr>
            <a:r>
              <a:rPr lang="en-US" sz="2400" b="1" u="sng" dirty="0"/>
              <a:t>PHYSICAL EXAMINATION</a:t>
            </a:r>
            <a:r>
              <a:rPr lang="en-US" sz="2400" dirty="0"/>
              <a:t>: The uterus is markedly enlarged. There is no fetal activity detected.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Case 1 – Describe the histology of this section of breast tissue. </a:t>
            </a:r>
          </a:p>
        </p:txBody>
      </p:sp>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288" t="30820" r="20123" b="5468"/>
          <a:stretch/>
        </p:blipFill>
        <p:spPr bwMode="auto">
          <a:xfrm>
            <a:off x="1295400" y="1676400"/>
            <a:ext cx="6172200" cy="436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5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76200"/>
            <a:ext cx="8229600" cy="1143000"/>
          </a:xfrm>
        </p:spPr>
        <p:txBody>
          <a:bodyPr>
            <a:normAutofit/>
          </a:bodyPr>
          <a:lstStyle/>
          <a:p>
            <a:pPr eaLnBrk="1" hangingPunct="1"/>
            <a:r>
              <a:rPr lang="en-US" sz="4000" dirty="0"/>
              <a:t>Case 6 - Laboratory Data</a:t>
            </a:r>
          </a:p>
        </p:txBody>
      </p:sp>
      <p:sp>
        <p:nvSpPr>
          <p:cNvPr id="53251" name="Rectangle 3"/>
          <p:cNvSpPr>
            <a:spLocks noGrp="1" noChangeArrowheads="1"/>
          </p:cNvSpPr>
          <p:nvPr>
            <p:ph type="body" idx="1"/>
          </p:nvPr>
        </p:nvSpPr>
        <p:spPr/>
        <p:txBody>
          <a:bodyPr/>
          <a:lstStyle/>
          <a:p>
            <a:pPr eaLnBrk="1" hangingPunct="1">
              <a:lnSpc>
                <a:spcPct val="90000"/>
              </a:lnSpc>
              <a:buFontTx/>
              <a:buNone/>
            </a:pPr>
            <a:r>
              <a:rPr lang="en-US" sz="2800"/>
              <a:t>Serum hCG   &gt;100,000 mIU/mL</a:t>
            </a:r>
          </a:p>
          <a:p>
            <a:pPr eaLnBrk="1" hangingPunct="1">
              <a:lnSpc>
                <a:spcPct val="90000"/>
              </a:lnSpc>
            </a:pPr>
            <a:endParaRPr lang="en-US" sz="2800"/>
          </a:p>
          <a:p>
            <a:pPr eaLnBrk="1" hangingPunct="1">
              <a:lnSpc>
                <a:spcPct val="90000"/>
              </a:lnSpc>
            </a:pPr>
            <a:endParaRPr lang="en-US" sz="2800"/>
          </a:p>
          <a:p>
            <a:pPr eaLnBrk="1" hangingPunct="1">
              <a:lnSpc>
                <a:spcPct val="90000"/>
              </a:lnSpc>
              <a:buFontTx/>
              <a:buNone/>
            </a:pPr>
            <a:r>
              <a:rPr lang="en-US" sz="2000" u="sng"/>
              <a:t>Weeks since LMP   Approximate hCG range </a:t>
            </a:r>
          </a:p>
          <a:p>
            <a:pPr eaLnBrk="1" hangingPunct="1">
              <a:lnSpc>
                <a:spcPct val="90000"/>
              </a:lnSpc>
              <a:buFontTx/>
              <a:buNone/>
            </a:pPr>
            <a:r>
              <a:rPr lang="en-US" sz="2000"/>
              <a:t>4th week                  0-75  </a:t>
            </a:r>
          </a:p>
          <a:p>
            <a:pPr eaLnBrk="1" hangingPunct="1">
              <a:lnSpc>
                <a:spcPct val="90000"/>
              </a:lnSpc>
              <a:buFontTx/>
              <a:buNone/>
            </a:pPr>
            <a:r>
              <a:rPr lang="en-US" sz="2000"/>
              <a:t>5th week                  200-7000  (week after 1</a:t>
            </a:r>
            <a:r>
              <a:rPr lang="en-US" sz="2000" baseline="30000"/>
              <a:t>st</a:t>
            </a:r>
            <a:r>
              <a:rPr lang="en-US" sz="2000"/>
              <a:t> missed period)</a:t>
            </a:r>
          </a:p>
          <a:p>
            <a:pPr eaLnBrk="1" hangingPunct="1">
              <a:lnSpc>
                <a:spcPct val="90000"/>
              </a:lnSpc>
              <a:buFontTx/>
              <a:buNone/>
            </a:pPr>
            <a:r>
              <a:rPr lang="en-US" sz="2000"/>
              <a:t>6th week                 200 - 32,000</a:t>
            </a:r>
          </a:p>
          <a:p>
            <a:pPr eaLnBrk="1" hangingPunct="1">
              <a:lnSpc>
                <a:spcPct val="90000"/>
              </a:lnSpc>
              <a:buFontTx/>
              <a:buNone/>
            </a:pPr>
            <a:r>
              <a:rPr lang="en-US" sz="2000"/>
              <a:t>7th week                 3,000 - 90,000</a:t>
            </a:r>
          </a:p>
          <a:p>
            <a:pPr eaLnBrk="1" hangingPunct="1">
              <a:lnSpc>
                <a:spcPct val="90000"/>
              </a:lnSpc>
              <a:buFontTx/>
              <a:buNone/>
            </a:pPr>
            <a:r>
              <a:rPr lang="en-US" sz="2000"/>
              <a:t>8 -12 weeks            32,000 - 100,000</a:t>
            </a:r>
          </a:p>
          <a:p>
            <a:pPr eaLnBrk="1" hangingPunct="1">
              <a:lnSpc>
                <a:spcPct val="90000"/>
              </a:lnSpc>
              <a:buFontTx/>
              <a:buNone/>
            </a:pPr>
            <a:r>
              <a:rPr lang="en-US" sz="2000"/>
              <a:t>13 - 16 weeks         9,000 - 100,000</a:t>
            </a:r>
          </a:p>
          <a:p>
            <a:pPr eaLnBrk="1" hangingPunct="1">
              <a:lnSpc>
                <a:spcPct val="90000"/>
              </a:lnSpc>
              <a:buFontTx/>
              <a:buNone/>
            </a:pPr>
            <a:r>
              <a:rPr lang="en-US" sz="2000"/>
              <a:t>16 - 29 weeks        1,400 - 53,000 Second Trimester</a:t>
            </a:r>
          </a:p>
          <a:p>
            <a:pPr eaLnBrk="1" hangingPunct="1">
              <a:lnSpc>
                <a:spcPct val="90000"/>
              </a:lnSpc>
              <a:buFontTx/>
              <a:buNone/>
            </a:pPr>
            <a:r>
              <a:rPr lang="en-US" sz="2000"/>
              <a:t>29 - 41 weeks         940 - 60,000  Third Trimester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76200"/>
            <a:ext cx="8229600" cy="1143000"/>
          </a:xfrm>
        </p:spPr>
        <p:txBody>
          <a:bodyPr>
            <a:normAutofit/>
          </a:bodyPr>
          <a:lstStyle/>
          <a:p>
            <a:pPr eaLnBrk="1" hangingPunct="1"/>
            <a:r>
              <a:rPr lang="en-US" sz="4000" dirty="0"/>
              <a:t>Case 6 - Imaging</a:t>
            </a:r>
          </a:p>
        </p:txBody>
      </p:sp>
      <p:sp>
        <p:nvSpPr>
          <p:cNvPr id="54275" name="Rectangle 3"/>
          <p:cNvSpPr>
            <a:spLocks noGrp="1" noChangeArrowheads="1"/>
          </p:cNvSpPr>
          <p:nvPr>
            <p:ph type="body" idx="1"/>
          </p:nvPr>
        </p:nvSpPr>
        <p:spPr/>
        <p:txBody>
          <a:bodyPr/>
          <a:lstStyle/>
          <a:p>
            <a:pPr eaLnBrk="1" hangingPunct="1">
              <a:buFontTx/>
              <a:buNone/>
            </a:pPr>
            <a:r>
              <a:rPr lang="en-US" dirty="0"/>
              <a:t>Transvaginal Ultrasound:</a:t>
            </a:r>
          </a:p>
          <a:p>
            <a:pPr eaLnBrk="1" hangingPunct="1">
              <a:buFontTx/>
              <a:buNone/>
            </a:pPr>
            <a:r>
              <a:rPr lang="en-US" dirty="0"/>
              <a:t>   Enlarged uterus with a  central heterogeneous mass with numerous discrete anechoic spaces.  No embryo or fetus detected. No amniotic fluid.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685800" y="228600"/>
            <a:ext cx="7772400" cy="1143000"/>
          </a:xfrm>
          <a:prstGeom prst="rect">
            <a:avLst/>
          </a:prstGeom>
          <a:noFill/>
          <a:ln w="9525">
            <a:noFill/>
            <a:miter lim="800000"/>
            <a:headEnd/>
            <a:tailEnd/>
          </a:ln>
        </p:spPr>
        <p:txBody>
          <a:bodyPr anchor="ctr"/>
          <a:lstStyle/>
          <a:p>
            <a:pPr algn="ctr"/>
            <a:r>
              <a:rPr lang="en-US" sz="4000" dirty="0"/>
              <a:t>Case 6 - Describe the gross findings</a:t>
            </a:r>
          </a:p>
        </p:txBody>
      </p:sp>
      <p:pic>
        <p:nvPicPr>
          <p:cNvPr id="184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262" r="20270" b="6637"/>
          <a:stretch/>
        </p:blipFill>
        <p:spPr bwMode="auto">
          <a:xfrm>
            <a:off x="7086600" y="1600200"/>
            <a:ext cx="1925053" cy="14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96200" y="3152092"/>
            <a:ext cx="856325" cy="369332"/>
          </a:xfrm>
          <a:prstGeom prst="rect">
            <a:avLst/>
          </a:prstGeom>
          <a:noFill/>
        </p:spPr>
        <p:txBody>
          <a:bodyPr wrap="none" rtlCol="0">
            <a:spAutoFit/>
          </a:bodyPr>
          <a:lstStyle/>
          <a:p>
            <a:r>
              <a:rPr lang="en-US" dirty="0"/>
              <a:t>normal</a:t>
            </a:r>
          </a:p>
        </p:txBody>
      </p:sp>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752600"/>
            <a:ext cx="6515100" cy="427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0" y="6324600"/>
            <a:ext cx="2460032" cy="369332"/>
          </a:xfrm>
          <a:prstGeom prst="rect">
            <a:avLst/>
          </a:prstGeom>
          <a:noFill/>
        </p:spPr>
        <p:txBody>
          <a:bodyPr wrap="none" rtlCol="0">
            <a:spAutoFit/>
          </a:bodyPr>
          <a:lstStyle/>
          <a:p>
            <a:r>
              <a:rPr lang="en-US" dirty="0"/>
              <a:t>Source – Utah Web Path</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457200" y="1371600"/>
            <a:ext cx="3810000" cy="29718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400" dirty="0"/>
          </a:p>
        </p:txBody>
      </p:sp>
      <p:pic>
        <p:nvPicPr>
          <p:cNvPr id="56323" name="Picture 5"/>
          <p:cNvPicPr>
            <a:picLocks noChangeAspect="1" noChangeArrowheads="1"/>
          </p:cNvPicPr>
          <p:nvPr/>
        </p:nvPicPr>
        <p:blipFill>
          <a:blip r:embed="rId4" cstate="print">
            <a:lum bright="-20000" contrast="20000"/>
          </a:blip>
          <a:srcRect l="9375" t="14999" r="9375" b="14999"/>
          <a:stretch>
            <a:fillRect/>
          </a:stretch>
        </p:blipFill>
        <p:spPr bwMode="auto">
          <a:xfrm>
            <a:off x="4533900" y="838200"/>
            <a:ext cx="4419600" cy="3292475"/>
          </a:xfrm>
          <a:prstGeom prst="rect">
            <a:avLst/>
          </a:prstGeom>
          <a:noFill/>
          <a:ln w="19050">
            <a:solidFill>
              <a:schemeClr val="tx1"/>
            </a:solidFill>
            <a:miter lim="800000"/>
            <a:headEnd/>
            <a:tailEnd/>
          </a:ln>
        </p:spPr>
      </p:pic>
      <p:pic>
        <p:nvPicPr>
          <p:cNvPr id="56324" name="Picture 6"/>
          <p:cNvPicPr>
            <a:picLocks noChangeAspect="1" noChangeArrowheads="1"/>
          </p:cNvPicPr>
          <p:nvPr/>
        </p:nvPicPr>
        <p:blipFill>
          <a:blip r:embed="rId5" cstate="print">
            <a:lum bright="-24000" contrast="20000"/>
          </a:blip>
          <a:srcRect l="9375" t="14999" r="9375" b="14999"/>
          <a:stretch>
            <a:fillRect/>
          </a:stretch>
        </p:blipFill>
        <p:spPr bwMode="auto">
          <a:xfrm>
            <a:off x="95802" y="953467"/>
            <a:ext cx="4318000" cy="3276600"/>
          </a:xfrm>
          <a:prstGeom prst="rect">
            <a:avLst/>
          </a:prstGeom>
          <a:noFill/>
          <a:ln w="19050">
            <a:solidFill>
              <a:schemeClr val="tx1"/>
            </a:solidFill>
            <a:miter lim="800000"/>
            <a:headEnd/>
            <a:tailEnd/>
          </a:ln>
        </p:spPr>
      </p:pic>
      <p:sp>
        <p:nvSpPr>
          <p:cNvPr id="56325" name="Rectangle 7"/>
          <p:cNvSpPr>
            <a:spLocks noChangeArrowheads="1"/>
          </p:cNvSpPr>
          <p:nvPr/>
        </p:nvSpPr>
        <p:spPr bwMode="auto">
          <a:xfrm>
            <a:off x="381000" y="304800"/>
            <a:ext cx="8305800" cy="685800"/>
          </a:xfrm>
          <a:prstGeom prst="rect">
            <a:avLst/>
          </a:prstGeom>
          <a:noFill/>
          <a:ln w="9525">
            <a:noFill/>
            <a:miter lim="800000"/>
            <a:headEnd/>
            <a:tailEnd/>
          </a:ln>
        </p:spPr>
        <p:txBody>
          <a:bodyPr anchor="ctr"/>
          <a:lstStyle/>
          <a:p>
            <a:pPr algn="ctr"/>
            <a:r>
              <a:rPr lang="en-US" sz="2800" dirty="0"/>
              <a:t>Case 6 - Describe the characteristic pathologic changes</a:t>
            </a:r>
          </a:p>
        </p:txBody>
      </p:sp>
      <p:pic>
        <p:nvPicPr>
          <p:cNvPr id="2" name="Picture 1">
            <a:extLst>
              <a:ext uri="{FF2B5EF4-FFF2-40B4-BE49-F238E27FC236}">
                <a16:creationId xmlns:a16="http://schemas.microsoft.com/office/drawing/2014/main" xmlns="" id="{7F5C4DD1-70F7-411F-84CE-322B67C608D0}"/>
              </a:ext>
            </a:extLst>
          </p:cNvPr>
          <p:cNvPicPr>
            <a:picLocks noChangeAspect="1"/>
          </p:cNvPicPr>
          <p:nvPr/>
        </p:nvPicPr>
        <p:blipFill rotWithShape="1">
          <a:blip r:embed="rId6"/>
          <a:srcRect l="33333" t="32549" r="25001" b="3963"/>
          <a:stretch/>
        </p:blipFill>
        <p:spPr>
          <a:xfrm>
            <a:off x="2743200" y="4343400"/>
            <a:ext cx="2842160" cy="2300666"/>
          </a:xfrm>
          <a:prstGeom prst="rect">
            <a:avLst/>
          </a:prstGeom>
        </p:spPr>
      </p:pic>
      <p:sp>
        <p:nvSpPr>
          <p:cNvPr id="3" name="TextBox 2">
            <a:extLst>
              <a:ext uri="{FF2B5EF4-FFF2-40B4-BE49-F238E27FC236}">
                <a16:creationId xmlns:a16="http://schemas.microsoft.com/office/drawing/2014/main" xmlns="" id="{5BC945EC-8CE8-4B84-87F3-AE8EB70A2D79}"/>
              </a:ext>
            </a:extLst>
          </p:cNvPr>
          <p:cNvSpPr txBox="1"/>
          <p:nvPr/>
        </p:nvSpPr>
        <p:spPr>
          <a:xfrm>
            <a:off x="5585360" y="5486400"/>
            <a:ext cx="909223" cy="369332"/>
          </a:xfrm>
          <a:prstGeom prst="rect">
            <a:avLst/>
          </a:prstGeom>
          <a:noFill/>
        </p:spPr>
        <p:txBody>
          <a:bodyPr wrap="none" rtlCol="0">
            <a:spAutoFit/>
          </a:bodyPr>
          <a:lstStyle/>
          <a:p>
            <a:r>
              <a:rPr lang="en-US" dirty="0"/>
              <a:t> normal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57200" y="228600"/>
            <a:ext cx="8077200" cy="1219200"/>
          </a:xfrm>
          <a:prstGeom prst="rect">
            <a:avLst/>
          </a:prstGeom>
          <a:noFill/>
          <a:ln w="9525">
            <a:noFill/>
            <a:miter lim="800000"/>
            <a:headEnd/>
            <a:tailEnd/>
          </a:ln>
        </p:spPr>
        <p:txBody>
          <a:bodyPr anchor="ctr"/>
          <a:lstStyle/>
          <a:p>
            <a:pPr algn="ctr"/>
            <a:endParaRPr lang="en-US" sz="3600" dirty="0"/>
          </a:p>
        </p:txBody>
      </p:sp>
      <p:sp>
        <p:nvSpPr>
          <p:cNvPr id="54277" name="Rectangle 5"/>
          <p:cNvSpPr>
            <a:spLocks noChangeArrowheads="1"/>
          </p:cNvSpPr>
          <p:nvPr/>
        </p:nvSpPr>
        <p:spPr bwMode="auto">
          <a:xfrm>
            <a:off x="685800" y="15240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2000" dirty="0"/>
          </a:p>
        </p:txBody>
      </p:sp>
      <p:sp>
        <p:nvSpPr>
          <p:cNvPr id="3" name="Title 2"/>
          <p:cNvSpPr>
            <a:spLocks noGrp="1"/>
          </p:cNvSpPr>
          <p:nvPr>
            <p:ph type="title"/>
          </p:nvPr>
        </p:nvSpPr>
        <p:spPr/>
        <p:txBody>
          <a:bodyPr/>
          <a:lstStyle/>
          <a:p>
            <a:r>
              <a:rPr lang="en-US" dirty="0"/>
              <a:t>Case 6</a:t>
            </a:r>
          </a:p>
        </p:txBody>
      </p:sp>
      <p:sp>
        <p:nvSpPr>
          <p:cNvPr id="4" name="Content Placeholder 3"/>
          <p:cNvSpPr>
            <a:spLocks noGrp="1"/>
          </p:cNvSpPr>
          <p:nvPr>
            <p:ph idx="1"/>
          </p:nvPr>
        </p:nvSpPr>
        <p:spPr/>
        <p:txBody>
          <a:bodyPr>
            <a:normAutofit/>
          </a:bodyPr>
          <a:lstStyle/>
          <a:p>
            <a:pPr marL="0" indent="0">
              <a:buNone/>
            </a:pPr>
            <a:r>
              <a:rPr lang="en-US" dirty="0"/>
              <a:t>What is your Final Diagnosis?</a:t>
            </a:r>
          </a:p>
          <a:p>
            <a:pPr marL="0" indent="0">
              <a:buNone/>
            </a:pPr>
            <a:endParaRPr lang="en-US" dirty="0"/>
          </a:p>
          <a:p>
            <a:pPr marL="0" indent="0">
              <a:buNone/>
            </a:pPr>
            <a:r>
              <a:rPr lang="en-US" dirty="0"/>
              <a:t>What treatment would you recommend?</a:t>
            </a:r>
          </a:p>
          <a:p>
            <a:pPr marL="0" indent="0">
              <a:buNone/>
            </a:pPr>
            <a:endParaRPr lang="en-US" dirty="0"/>
          </a:p>
          <a:p>
            <a:pPr marL="0" indent="0">
              <a:buNone/>
            </a:pPr>
            <a:r>
              <a:rPr lang="en-US" dirty="0"/>
              <a:t>The patient wants to know what her “future holds” with respect to this disease.  What will you tell 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42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609600"/>
            <a:ext cx="8229600" cy="1143000"/>
          </a:xfrm>
        </p:spPr>
        <p:txBody>
          <a:bodyPr>
            <a:noAutofit/>
          </a:bodyPr>
          <a:lstStyle/>
          <a:p>
            <a:pPr eaLnBrk="1" hangingPunct="1"/>
            <a:r>
              <a:rPr lang="en-US" sz="3200" dirty="0"/>
              <a:t>Case 6 – Compare/Contrast  A and B.  What diagnosis do you favor for A based on the gross findings? Why is it clinically important to distinguish these 2 entities?</a:t>
            </a:r>
          </a:p>
        </p:txBody>
      </p:sp>
      <p:pic>
        <p:nvPicPr>
          <p:cNvPr id="1945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29" r="5236" b="24860"/>
          <a:stretch/>
        </p:blipFill>
        <p:spPr bwMode="auto">
          <a:xfrm>
            <a:off x="215778" y="2640867"/>
            <a:ext cx="5381991" cy="40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807732"/>
            <a:ext cx="3023002"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3258" y="2438400"/>
            <a:ext cx="317716" cy="369332"/>
          </a:xfrm>
          <a:prstGeom prst="rect">
            <a:avLst/>
          </a:prstGeom>
          <a:noFill/>
        </p:spPr>
        <p:txBody>
          <a:bodyPr wrap="none" rtlCol="0">
            <a:spAutoFit/>
          </a:bodyPr>
          <a:lstStyle/>
          <a:p>
            <a:r>
              <a:rPr lang="en-US" dirty="0"/>
              <a:t>A</a:t>
            </a:r>
          </a:p>
        </p:txBody>
      </p:sp>
      <p:sp>
        <p:nvSpPr>
          <p:cNvPr id="4" name="TextBox 3"/>
          <p:cNvSpPr txBox="1"/>
          <p:nvPr/>
        </p:nvSpPr>
        <p:spPr>
          <a:xfrm>
            <a:off x="6400800" y="2476744"/>
            <a:ext cx="309700" cy="369332"/>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308834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1 – Name the organ. Describe the low power findings.</a:t>
            </a:r>
          </a:p>
        </p:txBody>
      </p:sp>
      <p:pic>
        <p:nvPicPr>
          <p:cNvPr id="1536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981200"/>
            <a:ext cx="659238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52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r>
              <a:rPr lang="en-US" dirty="0"/>
              <a:t>Case 1 – Describe the findings on 20x</a:t>
            </a:r>
          </a:p>
        </p:txBody>
      </p:sp>
      <p:pic>
        <p:nvPicPr>
          <p:cNvPr id="16386"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25132" t="32766" r="20261" b="3516"/>
          <a:stretch/>
        </p:blipFill>
        <p:spPr bwMode="auto">
          <a:xfrm>
            <a:off x="914400" y="1295400"/>
            <a:ext cx="776382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55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074" name="Rectangle 4"/>
          <p:cNvSpPr>
            <a:spLocks noChangeArrowheads="1"/>
          </p:cNvSpPr>
          <p:nvPr/>
        </p:nvSpPr>
        <p:spPr bwMode="auto">
          <a:xfrm>
            <a:off x="685800" y="304800"/>
            <a:ext cx="7772400" cy="609600"/>
          </a:xfrm>
          <a:prstGeom prst="rect">
            <a:avLst/>
          </a:prstGeom>
          <a:noFill/>
          <a:ln w="9525">
            <a:noFill/>
            <a:miter lim="800000"/>
            <a:headEnd/>
            <a:tailEnd/>
          </a:ln>
        </p:spPr>
        <p:txBody>
          <a:bodyPr anchor="ctr"/>
          <a:lstStyle/>
          <a:p>
            <a:pPr algn="ctr"/>
            <a:r>
              <a:rPr lang="en-US" sz="4000" dirty="0"/>
              <a:t>Case 2</a:t>
            </a:r>
          </a:p>
        </p:txBody>
      </p:sp>
      <p:sp>
        <p:nvSpPr>
          <p:cNvPr id="3075" name="Rectangle 5"/>
          <p:cNvSpPr>
            <a:spLocks noChangeArrowheads="1"/>
          </p:cNvSpPr>
          <p:nvPr/>
        </p:nvSpPr>
        <p:spPr bwMode="auto">
          <a:xfrm>
            <a:off x="685800" y="1371600"/>
            <a:ext cx="7772400" cy="4038600"/>
          </a:xfrm>
          <a:prstGeom prst="rect">
            <a:avLst/>
          </a:prstGeom>
          <a:noFill/>
          <a:ln w="9525">
            <a:noFill/>
            <a:miter lim="800000"/>
            <a:headEnd/>
            <a:tailEnd/>
          </a:ln>
        </p:spPr>
        <p:txBody>
          <a:bodyPr/>
          <a:lstStyle/>
          <a:p>
            <a:pPr>
              <a:spcBef>
                <a:spcPct val="20000"/>
              </a:spcBef>
            </a:pPr>
            <a:r>
              <a:rPr lang="en-US" sz="2300" b="1" u="sng" dirty="0"/>
              <a:t>CHIEF COMPLAINT</a:t>
            </a:r>
            <a:r>
              <a:rPr lang="en-US" sz="2300" dirty="0"/>
              <a:t>: “I feel a lump in my breast.”</a:t>
            </a:r>
          </a:p>
          <a:p>
            <a:pPr>
              <a:spcBef>
                <a:spcPct val="20000"/>
              </a:spcBef>
            </a:pPr>
            <a:r>
              <a:rPr lang="en-US" sz="2300" b="1" u="sng" dirty="0"/>
              <a:t>HISTORY</a:t>
            </a:r>
            <a:r>
              <a:rPr lang="en-US" sz="2300" dirty="0"/>
              <a:t>: A 23-year-old woman presents with a palpable mass in her right breast which she first noticed while bathing.  The mass is not painful. There is no nipple discharge.  She is an active, athletic woman who participates in many sports.  Three days ago, during a volleyball game, the ball was spiked into her right upper chest.  “It stung for a minute, but it was no big deal.”  Her medical history is unremarkable; however, her mother died of breast cancer at age 46 years.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8" name="Rectangle 4"/>
          <p:cNvSpPr>
            <a:spLocks noChangeArrowheads="1"/>
          </p:cNvSpPr>
          <p:nvPr/>
        </p:nvSpPr>
        <p:spPr bwMode="auto">
          <a:xfrm>
            <a:off x="685800" y="1143000"/>
            <a:ext cx="7772400" cy="5715000"/>
          </a:xfrm>
          <a:prstGeom prst="rect">
            <a:avLst/>
          </a:prstGeom>
          <a:noFill/>
          <a:ln w="9525">
            <a:noFill/>
            <a:miter lim="800000"/>
            <a:headEnd/>
            <a:tailEnd/>
          </a:ln>
        </p:spPr>
        <p:txBody>
          <a:bodyPr/>
          <a:lstStyle/>
          <a:p>
            <a:pPr>
              <a:spcBef>
                <a:spcPct val="20000"/>
              </a:spcBef>
            </a:pPr>
            <a:r>
              <a:rPr lang="en-US" sz="2300" b="1" u="sng" dirty="0"/>
              <a:t>HISTORY</a:t>
            </a:r>
            <a:r>
              <a:rPr lang="en-US" sz="2300" dirty="0"/>
              <a:t>: The patient’s obstetric/gynecologic history includes the following: menarche age 11, menses were irregular until she began taking oral contraceptives at age 19 years, menses occur every 27 days and last for 4 days.  She is gravida 0.</a:t>
            </a:r>
          </a:p>
          <a:p>
            <a:pPr>
              <a:spcBef>
                <a:spcPct val="20000"/>
              </a:spcBef>
            </a:pPr>
            <a:r>
              <a:rPr lang="en-US" sz="2300" b="1" u="sng" dirty="0"/>
              <a:t>PHYSICAL EXAMINATION</a:t>
            </a:r>
            <a:r>
              <a:rPr lang="en-US" sz="2300" dirty="0"/>
              <a:t>: Inspection of the thorax reveals a small mole-like lesion of the skin.  The brown lesion is circumscribed, flat with a central elevated region, 0.6 cm in diameter and located in the “milk line” just caudal to the left breast.  The breasts are examined with the patient in sitting and supine positions.  The breasts are small and slightly asymmetrical (left &gt; right).  The contour of each breast is smooth; there is no evidence of dimpling, retraction, or edema.  (Physical Examination continued on next slide…)</a:t>
            </a:r>
          </a:p>
          <a:p>
            <a:pPr marL="342900" indent="-342900">
              <a:spcBef>
                <a:spcPct val="20000"/>
              </a:spcBef>
              <a:buFontTx/>
              <a:buChar char="•"/>
            </a:pPr>
            <a:endParaRPr lang="en-US" sz="2300" dirty="0"/>
          </a:p>
        </p:txBody>
      </p:sp>
      <p:sp>
        <p:nvSpPr>
          <p:cNvPr id="4099" name="Rectangle 5"/>
          <p:cNvSpPr>
            <a:spLocks noChangeArrowheads="1"/>
          </p:cNvSpPr>
          <p:nvPr/>
        </p:nvSpPr>
        <p:spPr bwMode="auto">
          <a:xfrm>
            <a:off x="685800" y="381000"/>
            <a:ext cx="7772400" cy="609600"/>
          </a:xfrm>
          <a:prstGeom prst="rect">
            <a:avLst/>
          </a:prstGeom>
          <a:noFill/>
          <a:ln w="9525">
            <a:noFill/>
            <a:miter lim="800000"/>
            <a:headEnd/>
            <a:tailEnd/>
          </a:ln>
        </p:spPr>
        <p:txBody>
          <a:bodyPr anchor="ctr"/>
          <a:lstStyle/>
          <a:p>
            <a:pPr algn="ctr"/>
            <a:r>
              <a:rPr lang="en-US" sz="4000" dirty="0"/>
              <a:t>Case 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1911</Words>
  <Application>Microsoft Office PowerPoint</Application>
  <PresentationFormat>On-screen Show (4:3)</PresentationFormat>
  <Paragraphs>145</Paragraphs>
  <Slides>55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Minion Pro</vt:lpstr>
      <vt:lpstr>Myriad Pro</vt:lpstr>
      <vt:lpstr>Office Theme</vt:lpstr>
      <vt:lpstr>Pathology of the Female Genital Tract II - LaB</vt:lpstr>
      <vt:lpstr>Case 1 – Normal Breast Tissue. Which section represents the organ of a pregnant woman?  A nulliparous woman? Why?</vt:lpstr>
      <vt:lpstr>Case 1- Describe the histology. Identify lobules, intralobular ducts, connective tissue</vt:lpstr>
      <vt:lpstr>Case 1- Identify the cuboidal epithelial cells vs the myopethelial cell of the intralobular ducts. Are there patient care situations when a pathologist must determine  the presence of the 2 layers?</vt:lpstr>
      <vt:lpstr>Case 1 – Describe the histology of this section of breast tissue. </vt:lpstr>
      <vt:lpstr>Case 1 – Name the organ. Describe the low power findings.</vt:lpstr>
      <vt:lpstr>Case 1 – Describe the findings on 20x</vt:lpstr>
      <vt:lpstr>PowerPoint Presentation</vt:lpstr>
      <vt:lpstr>PowerPoint Presentation</vt:lpstr>
      <vt:lpstr>PowerPoint Presentation</vt:lpstr>
      <vt:lpstr>Case 2</vt:lpstr>
      <vt:lpstr>Case 2 – Another patient with a similar lesion. Describe the findings.</vt:lpstr>
      <vt:lpstr>Case 2 – Mammogram. From the radiologic description of the mass, do you favor a benign or malignant process?</vt:lpstr>
      <vt:lpstr>Case 2 – Gross specimen which has been bivalved.  Describe the findings</vt:lpstr>
      <vt:lpstr>Case 2 – Describe the low power histopathologic findings</vt:lpstr>
      <vt:lpstr>Case 2 – Describe the findings on 20x</vt:lpstr>
      <vt:lpstr>PowerPoint Presentation</vt:lpstr>
      <vt:lpstr>Case 2</vt:lpstr>
      <vt:lpstr>PowerPoint Presentation</vt:lpstr>
      <vt:lpstr>PowerPoint Presentation</vt:lpstr>
      <vt:lpstr>PowerPoint Presentation</vt:lpstr>
      <vt:lpstr>Case 3</vt:lpstr>
      <vt:lpstr>Case 3 - Describe the gross changes depicted in the image. What do the arrows represent?</vt:lpstr>
      <vt:lpstr>Case 3- Describe the low power findings.</vt:lpstr>
      <vt:lpstr>Case 3 – Describe the histologic findings in the high power image</vt:lpstr>
      <vt:lpstr>Case 3 – Describe the findings.  Can you identify a duct which is exhibiting epithelial hyperplasia?</vt:lpstr>
      <vt:lpstr>Case 3</vt:lpstr>
      <vt:lpstr>Case 3</vt:lpstr>
      <vt:lpstr>PowerPoint Presentation</vt:lpstr>
      <vt:lpstr>PowerPoint Presentation</vt:lpstr>
      <vt:lpstr>PowerPoint Presentation</vt:lpstr>
      <vt:lpstr>Case 4</vt:lpstr>
      <vt:lpstr>PowerPoint Presentation</vt:lpstr>
      <vt:lpstr>PowerPoint Presentation</vt:lpstr>
      <vt:lpstr>Case 4 – Describe the low power findings</vt:lpstr>
      <vt:lpstr>Case 4 - Describe the 20x findings</vt:lpstr>
      <vt:lpstr>Case 4- Describe the high power findings</vt:lpstr>
      <vt:lpstr>Case 4</vt:lpstr>
      <vt:lpstr>Case 4</vt:lpstr>
      <vt:lpstr>PowerPoint Presentation</vt:lpstr>
      <vt:lpstr>Case 5</vt:lpstr>
      <vt:lpstr>PowerPoint Presentation</vt:lpstr>
      <vt:lpstr>PowerPoint Presentation</vt:lpstr>
      <vt:lpstr>Case 5 – Describe the low power histologic findings. Can you identify any normal ovarian tissue?</vt:lpstr>
      <vt:lpstr>PowerPoint Presentation</vt:lpstr>
      <vt:lpstr>Case 5</vt:lpstr>
      <vt:lpstr> Case 5</vt:lpstr>
      <vt:lpstr>Identify the origin of the process in case 5 (which arrow?). What neoplasms to the other arrows represent?</vt:lpstr>
      <vt:lpstr>PowerPoint Presentation</vt:lpstr>
      <vt:lpstr>Case 6 - Laboratory Data</vt:lpstr>
      <vt:lpstr>Case 6 - Imaging</vt:lpstr>
      <vt:lpstr>PowerPoint Presentation</vt:lpstr>
      <vt:lpstr>PowerPoint Presentation</vt:lpstr>
      <vt:lpstr>Case 6</vt:lpstr>
      <vt:lpstr>Case 6 – Compare/Contrast  A and B.  What diagnosis do you favor for A based on the gross findings? Why is it clinically important to distinguish these 2 entities?</vt:lpstr>
    </vt:vector>
  </TitlesOfParts>
  <Company>LUHS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the Female Genital Tract II - LaB</dc:title>
  <dc:creator>jspeiser</dc:creator>
  <cp:lastModifiedBy>Goslawski, Caterina</cp:lastModifiedBy>
  <cp:revision>13</cp:revision>
  <dcterms:created xsi:type="dcterms:W3CDTF">2015-06-01T19:42:33Z</dcterms:created>
  <dcterms:modified xsi:type="dcterms:W3CDTF">2018-03-16T19:32:55Z</dcterms:modified>
</cp:coreProperties>
</file>