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97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8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3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B89B1-EE75-44EA-B1C0-D939CAB497C0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25695-818F-4A7E-8036-5CC8143E22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7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4171C6-AF66-4A37-AEB8-A1E4DD3EBA26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3344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680D9-451E-4761-8FA9-C19EF79A54C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7E176-3A1D-4ACE-A312-A536C864C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heckersMaroonFinal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67000"/>
            <a:ext cx="914400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21284"/>
            <a:ext cx="7772400" cy="683163"/>
          </a:xfrm>
        </p:spPr>
        <p:txBody>
          <a:bodyPr lIns="0" rIns="91440"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 dirty="0" smtClean="0"/>
              <a:t>Headline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826668"/>
            <a:ext cx="7772400" cy="481343"/>
          </a:xfrm>
        </p:spPr>
        <p:txBody>
          <a:bodyPr lIns="0" rIns="91440" anchor="b">
            <a:normAutofit/>
          </a:bodyPr>
          <a:lstStyle>
            <a:lvl1pPr marL="0" indent="0">
              <a:buNone/>
              <a:defRPr sz="1700" b="1" cap="all" baseline="0">
                <a:solidFill>
                  <a:srgbClr val="FFCC00"/>
                </a:solidFill>
                <a:latin typeface="Myriad Pro" pitchFamily="34" charset="0"/>
                <a:cs typeface="Myriad Pro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1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5072529"/>
            <a:ext cx="7732713" cy="365125"/>
          </a:xfrm>
        </p:spPr>
        <p:txBody>
          <a:bodyPr lIns="0" tIns="137160" bIns="0"/>
          <a:lstStyle>
            <a:lvl1pPr>
              <a:defRPr sz="1600">
                <a:latin typeface="Myriad Pro" pitchFamily="34" charset="0"/>
                <a:cs typeface="Myriad Pro" pitchFamily="34" charset="0"/>
              </a:defRPr>
            </a:lvl1pPr>
          </a:lstStyle>
          <a:p>
            <a:pPr algn="l"/>
            <a:r>
              <a:rPr lang="en-US" i="1" dirty="0" smtClean="0">
                <a:solidFill>
                  <a:srgbClr val="999999"/>
                </a:solidFill>
              </a:rPr>
              <a:t>NOTE: Option1 for chapter slide—over a full-bleed image</a:t>
            </a:r>
          </a:p>
          <a:p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722313" y="3984112"/>
            <a:ext cx="7772400" cy="348060"/>
          </a:xfrm>
        </p:spPr>
        <p:txBody>
          <a:bodyPr lIns="0">
            <a:noAutofit/>
          </a:bodyPr>
          <a:lstStyle>
            <a:lvl1pPr marL="0" indent="0">
              <a:buNone/>
              <a:defRPr sz="1800" i="1" baseline="0">
                <a:solidFill>
                  <a:srgbClr val="FFFFFF"/>
                </a:solidFill>
                <a:latin typeface="Minion Pro" pitchFamily="18" charset="0"/>
                <a:cs typeface="Minion Pro" pitchFamily="18" charset="0"/>
              </a:defRPr>
            </a:lvl1pPr>
          </a:lstStyle>
          <a:p>
            <a:pPr lvl="0"/>
            <a:r>
              <a:rPr lang="en-US" dirty="0" smtClean="0"/>
              <a:t>Support headline goes here, if desired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8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E3AA5-81B3-47C6-A7EB-51133C053F35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19EA3-B5DF-480B-879F-933E2A0E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Gastrointestinal I laboratory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MHD</a:t>
            </a:r>
            <a:r>
              <a:rPr lang="en-US" dirty="0" smtClean="0"/>
              <a:t> II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 smtClean="0"/>
              <a:t>1/5/2018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81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0" y="93327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Gastric </a:t>
            </a:r>
            <a:r>
              <a:rPr lang="en-US" altLang="en-US" dirty="0" smtClean="0"/>
              <a:t>Pylorus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 smtClean="0"/>
              <a:t>Identify </a:t>
            </a:r>
            <a:r>
              <a:rPr lang="en-US" altLang="en-US" dirty="0"/>
              <a:t>the gastric </a:t>
            </a:r>
            <a:r>
              <a:rPr lang="en-US" altLang="en-US" dirty="0" smtClean="0"/>
              <a:t>pits </a:t>
            </a:r>
            <a:r>
              <a:rPr lang="en-US" altLang="en-US" dirty="0"/>
              <a:t>and the pyloric </a:t>
            </a:r>
            <a:r>
              <a:rPr lang="en-US" altLang="en-US" dirty="0" smtClean="0"/>
              <a:t>glands</a:t>
            </a:r>
            <a:r>
              <a:rPr lang="en-US" altLang="en-US" dirty="0"/>
              <a:t>.</a:t>
            </a:r>
          </a:p>
          <a:p>
            <a:pPr algn="ctr"/>
            <a:r>
              <a:rPr lang="en-US" altLang="en-US" dirty="0" smtClean="0"/>
              <a:t>What </a:t>
            </a:r>
            <a:r>
              <a:rPr lang="en-US" altLang="en-US" dirty="0"/>
              <a:t>cell type is </a:t>
            </a:r>
            <a:r>
              <a:rPr lang="en-US" altLang="en-US" dirty="0" smtClean="0"/>
              <a:t>predominant </a:t>
            </a:r>
            <a:r>
              <a:rPr lang="en-US" altLang="en-US" dirty="0"/>
              <a:t>in the </a:t>
            </a:r>
            <a:r>
              <a:rPr lang="en-US" altLang="en-US" dirty="0" smtClean="0"/>
              <a:t>Pyloric </a:t>
            </a:r>
            <a:r>
              <a:rPr lang="en-US" altLang="en-US" dirty="0"/>
              <a:t>glands? </a:t>
            </a:r>
            <a:r>
              <a:rPr lang="en-US" altLang="en-US" dirty="0" smtClean="0"/>
              <a:t>What is </a:t>
            </a:r>
            <a:r>
              <a:rPr lang="en-US" altLang="en-US" dirty="0"/>
              <a:t>its function?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2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45" y="2133600"/>
            <a:ext cx="671430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Case 3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868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u="sng" dirty="0" smtClean="0"/>
              <a:t>HISTORY</a:t>
            </a:r>
            <a:r>
              <a:rPr lang="en-US" altLang="en-US" sz="2400" b="1" dirty="0" smtClean="0"/>
              <a:t>: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/>
              <a:t>	</a:t>
            </a:r>
            <a:r>
              <a:rPr lang="en-US" altLang="en-US" sz="2400" dirty="0" smtClean="0"/>
              <a:t>A</a:t>
            </a:r>
            <a:r>
              <a:rPr lang="en-US" altLang="en-US" sz="2400" b="1" dirty="0" smtClean="0"/>
              <a:t> </a:t>
            </a:r>
            <a:r>
              <a:rPr lang="en-US" altLang="en-US" sz="2400" dirty="0" smtClean="0"/>
              <a:t>65 year-old man has a burning pain which begins in his epigastrium and travels up into his chest. The pain seems worse post-prandially or in a supine position.  He says he frequently has a “sour” taste in his mouth and feels better after taking an antacid. He has had these symptoms for several years.</a:t>
            </a:r>
            <a:endParaRPr lang="en-US" altLang="en-US" sz="2400" b="1" u="sng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u="sng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u="sng" dirty="0" smtClean="0"/>
              <a:t>PHYSICAL EXAMINATION</a:t>
            </a:r>
            <a:r>
              <a:rPr lang="en-US" altLang="en-US" sz="2400" b="1" dirty="0" smtClean="0"/>
              <a:t>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	Vital signs: BP 130/90, HR 90/min, RR 18/min, T 98°F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	The patient is obese. He uses his hand to indicate the area of burning pain in his upper abdomen extending into his chest.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	The abdomen is soft and non-tender with no palpable masses or organomegaly.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	Rectal exam is done: stool is brown and occult blood negative.</a:t>
            </a:r>
            <a:endParaRPr lang="en-US" altLang="en-US" sz="2400" b="1" u="sng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n-US" altLang="en-US" dirty="0" smtClean="0"/>
              <a:t>Develop a differential diagnosis for this patient’s problem. Which diagnosis do you favor?</a:t>
            </a:r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r>
              <a:rPr lang="en-US" altLang="en-US" dirty="0" smtClean="0"/>
              <a:t>Are there recommendations for drug therapy and/or non-drug therapy you would relay to the patient?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What are potential complications of this disease process?</a:t>
            </a:r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Case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/>
              <a:t>The patient’s symptoms initially improve with your recommendations. </a:t>
            </a:r>
          </a:p>
          <a:p>
            <a:pPr marL="0" indent="0">
              <a:buFontTx/>
              <a:buNone/>
            </a:pPr>
            <a:r>
              <a:rPr lang="en-US" altLang="en-US" dirty="0" smtClean="0"/>
              <a:t>After several years his symptoms recur.  His physician recommends upper endoscopy (</a:t>
            </a:r>
            <a:r>
              <a:rPr lang="en-US" altLang="en-US" dirty="0" err="1" smtClean="0"/>
              <a:t>esophagoduodenoscopy</a:t>
            </a:r>
            <a:r>
              <a:rPr lang="en-US" altLang="en-US" dirty="0" smtClean="0"/>
              <a:t> – EGD).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Case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GI4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438400"/>
            <a:ext cx="6457950" cy="3335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447800" y="457200"/>
            <a:ext cx="6305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/>
              <a:t> </a:t>
            </a: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-295364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 sz="2800" dirty="0">
              <a:latin typeface="+mj-lt"/>
            </a:endParaRPr>
          </a:p>
          <a:p>
            <a:endParaRPr lang="en-US" altLang="en-US" sz="2800" dirty="0">
              <a:latin typeface="+mj-lt"/>
            </a:endParaRPr>
          </a:p>
          <a:p>
            <a:endParaRPr lang="en-US" altLang="en-US" sz="2800" dirty="0">
              <a:latin typeface="+mj-lt"/>
            </a:endParaRPr>
          </a:p>
          <a:p>
            <a:pPr algn="ctr"/>
            <a:r>
              <a:rPr lang="en-US" altLang="en-US" sz="2800" dirty="0" smtClean="0">
                <a:latin typeface="+mj-lt"/>
              </a:rPr>
              <a:t>Describe </a:t>
            </a:r>
            <a:r>
              <a:rPr lang="en-US" altLang="en-US" sz="2800" dirty="0">
                <a:latin typeface="+mj-lt"/>
              </a:rPr>
              <a:t>the endoscopic findings and contrast to </a:t>
            </a:r>
            <a:r>
              <a:rPr lang="en-US" altLang="en-US" sz="2800" dirty="0" smtClean="0">
                <a:latin typeface="+mj-lt"/>
              </a:rPr>
              <a:t>the </a:t>
            </a:r>
            <a:r>
              <a:rPr lang="en-US" altLang="en-US" sz="2800" dirty="0">
                <a:latin typeface="+mj-lt"/>
              </a:rPr>
              <a:t>normal esophagus.</a:t>
            </a:r>
          </a:p>
          <a:p>
            <a:endParaRPr lang="en-US" altLang="en-US" sz="2800" dirty="0">
              <a:latin typeface="+mj-lt"/>
            </a:endParaRPr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1828800" y="3905250"/>
            <a:ext cx="76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457200" y="5791200"/>
            <a:ext cx="58594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/>
              <a:t>Image Source – Utah Web Path - The Internet Pathology Laboratory for Medical Education </a:t>
            </a:r>
          </a:p>
        </p:txBody>
      </p:sp>
      <p:pic>
        <p:nvPicPr>
          <p:cNvPr id="19463" name="Picture 2" descr="GI4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895600"/>
            <a:ext cx="2214562" cy="2382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4" name="TextBox 2"/>
          <p:cNvSpPr txBox="1">
            <a:spLocks noChangeArrowheads="1"/>
          </p:cNvSpPr>
          <p:nvPr/>
        </p:nvSpPr>
        <p:spPr bwMode="auto">
          <a:xfrm>
            <a:off x="7391400" y="48768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normal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gi06l"/>
          <p:cNvPicPr>
            <a:picLocks noChangeAspect="1" noChangeArrowheads="1"/>
          </p:cNvPicPr>
          <p:nvPr/>
        </p:nvPicPr>
        <p:blipFill>
          <a:blip r:embed="rId3" cstate="print"/>
          <a:srcRect b="12596"/>
          <a:stretch>
            <a:fillRect/>
          </a:stretch>
        </p:blipFill>
        <p:spPr bwMode="auto">
          <a:xfrm>
            <a:off x="2954337" y="1676400"/>
            <a:ext cx="3446463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0" y="7620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 smtClean="0">
                <a:latin typeface="+mj-lt"/>
              </a:rPr>
              <a:t>Describe </a:t>
            </a:r>
            <a:r>
              <a:rPr lang="en-US" altLang="en-US" sz="2400" dirty="0">
                <a:latin typeface="+mj-lt"/>
              </a:rPr>
              <a:t>the gross exam findings from an autopsy performed on a patient with the same </a:t>
            </a:r>
            <a:r>
              <a:rPr lang="en-US" altLang="en-US" sz="2400" dirty="0" smtClean="0">
                <a:latin typeface="+mj-lt"/>
              </a:rPr>
              <a:t>disease.  What </a:t>
            </a:r>
            <a:r>
              <a:rPr lang="en-US" altLang="en-US" sz="2400" dirty="0">
                <a:latin typeface="+mj-lt"/>
              </a:rPr>
              <a:t>do “A” and “B” indicate?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bright="-6000" contrast="20000"/>
          </a:blip>
          <a:srcRect l="2812" t="12502" r="2812" b="12502"/>
          <a:stretch>
            <a:fillRect/>
          </a:stretch>
        </p:blipFill>
        <p:spPr>
          <a:xfrm>
            <a:off x="4648200" y="2209800"/>
            <a:ext cx="4416425" cy="3187700"/>
          </a:xfrm>
          <a:ln w="28575">
            <a:solidFill>
              <a:schemeClr val="tx1"/>
            </a:solidFill>
          </a:ln>
        </p:spPr>
      </p:pic>
      <p:pic>
        <p:nvPicPr>
          <p:cNvPr id="2150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lum bright="-4000" contrast="20000"/>
          </a:blip>
          <a:srcRect l="2812" t="12502" r="2812" b="13751"/>
          <a:stretch>
            <a:fillRect/>
          </a:stretch>
        </p:blipFill>
        <p:spPr>
          <a:xfrm>
            <a:off x="155575" y="2286000"/>
            <a:ext cx="4416425" cy="3000375"/>
          </a:xfrm>
          <a:ln w="28575">
            <a:solidFill>
              <a:schemeClr val="tx1"/>
            </a:solidFill>
          </a:ln>
        </p:spPr>
      </p:pic>
      <p:sp>
        <p:nvSpPr>
          <p:cNvPr id="21508" name="Text Placeholder 7"/>
          <p:cNvSpPr>
            <a:spLocks noGrp="1"/>
          </p:cNvSpPr>
          <p:nvPr>
            <p:ph type="body" sz="half" idx="1"/>
          </p:nvPr>
        </p:nvSpPr>
        <p:spPr>
          <a:xfrm>
            <a:off x="228600" y="838200"/>
            <a:ext cx="8686800" cy="11430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dirty="0" smtClean="0"/>
              <a:t>Describe the histologic findings.  What cell type is depicted by the arrows?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096000" y="2819400"/>
            <a:ext cx="3810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3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705600" y="2971800"/>
            <a:ext cx="3810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34000" y="3429000"/>
            <a:ext cx="3810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 descr="C:\Documents and Settings\khutchens\Desktop\GI Histo 2\151125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8960" y="5562600"/>
            <a:ext cx="1626040" cy="12192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715000" y="6172245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/>
              <a:t>Correlate the gross findings with the histologic changes.</a:t>
            </a:r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r>
              <a:rPr lang="en-US" altLang="en-US" dirty="0" smtClean="0"/>
              <a:t>What is your diagnosis?</a:t>
            </a:r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What complication(s) can occur as a result of this disease process?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Case 4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7772400" cy="5410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u="sng" dirty="0" smtClean="0"/>
              <a:t>CHIEF CONCERN</a:t>
            </a:r>
            <a:r>
              <a:rPr lang="en-US" altLang="en-US" sz="2400" dirty="0" smtClean="0"/>
              <a:t>:  “Food sticks in my throat when I swallow.”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  </a:t>
            </a:r>
            <a:endParaRPr lang="en-US" altLang="en-US" sz="2400" b="1" u="sng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u="sng" dirty="0" smtClean="0"/>
              <a:t>HISTORY</a:t>
            </a:r>
            <a:r>
              <a:rPr lang="en-US" altLang="en-US" sz="2400" dirty="0" smtClean="0"/>
              <a:t>: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A 72 year-old man has developed dysphagia which gradually progressed from solids to soft foods then  to liquids. He has fatigue and a 20 lb weight loss over 6 months.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He has a 30 pack year smoking history and a history of heavy alcohol use but stopped both 10 years ago.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en-US" sz="2400" b="1" u="sng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u="sng" dirty="0" smtClean="0"/>
              <a:t>PHYSICAL EXAMINATION</a:t>
            </a:r>
            <a:r>
              <a:rPr lang="en-US" altLang="en-US" sz="2400" dirty="0" smtClean="0"/>
              <a:t>: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BP 140/80, HR 85/min, RR 19/min, T 98°F</a:t>
            </a:r>
            <a:endParaRPr lang="en-US" altLang="en-US" sz="2400" b="1" u="sng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 Patient is alert, extremely thin. He has enlarged, firm, fixed cervical lymph nodes.  The remainder of the physical examination is unremarkable.</a:t>
            </a:r>
            <a:endParaRPr lang="en-US" altLang="en-US" sz="2400" b="1" u="sng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en-US" sz="2400" b="1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Case 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altLang="en-US" dirty="0" smtClean="0"/>
              <a:t>Identify and describe the gross findings of the following anatomic regions: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dirty="0" smtClean="0"/>
              <a:t>Esophagus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dirty="0" err="1" smtClean="0"/>
              <a:t>Gastroesphageal</a:t>
            </a:r>
            <a:r>
              <a:rPr lang="en-US" altLang="en-US" dirty="0" smtClean="0"/>
              <a:t> junction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dirty="0" smtClean="0"/>
              <a:t>Gastric cardia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dirty="0" smtClean="0"/>
              <a:t>Gastric fundus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dirty="0" smtClean="0"/>
              <a:t>Gastric body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dirty="0" err="1" smtClean="0"/>
              <a:t>Gasrtic</a:t>
            </a:r>
            <a:r>
              <a:rPr lang="en-US" altLang="en-US" dirty="0" smtClean="0"/>
              <a:t> Antrum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dirty="0" smtClean="0"/>
              <a:t>Pylorus</a:t>
            </a:r>
          </a:p>
          <a:p>
            <a:endParaRPr lang="en-US" altLang="en-US" dirty="0" smtClean="0"/>
          </a:p>
          <a:p>
            <a:endParaRPr lang="en-US" dirty="0"/>
          </a:p>
        </p:txBody>
      </p:sp>
      <p:pic>
        <p:nvPicPr>
          <p:cNvPr id="7" name="Picture 10" descr="GI1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38036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Case 4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 smtClean="0"/>
              <a:t>Develop a problem list</a:t>
            </a:r>
          </a:p>
          <a:p>
            <a:pPr marL="0" indent="0" eaLnBrk="1" hangingPunct="1">
              <a:buFontTx/>
              <a:buNone/>
            </a:pPr>
            <a:endParaRPr lang="en-US" altLang="en-US" b="1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Formulate a differential diagnosis for this set of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Case 4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EGD is recommended but the patient is hesitant to undergo it.  A barium swallow is performed.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0" y="1085671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smtClean="0">
                <a:latin typeface="+mj-lt"/>
              </a:rPr>
              <a:t>What </a:t>
            </a:r>
            <a:r>
              <a:rPr lang="en-US" altLang="en-US" sz="2000" dirty="0">
                <a:latin typeface="+mj-lt"/>
              </a:rPr>
              <a:t>is a barium swallow?</a:t>
            </a:r>
          </a:p>
          <a:p>
            <a:pPr algn="ctr"/>
            <a:endParaRPr lang="en-US" altLang="en-US" sz="2000" dirty="0" smtClean="0">
              <a:latin typeface="+mj-lt"/>
            </a:endParaRPr>
          </a:p>
          <a:p>
            <a:pPr algn="ctr"/>
            <a:r>
              <a:rPr lang="en-US" altLang="en-US" sz="2000" dirty="0" smtClean="0">
                <a:latin typeface="+mj-lt"/>
              </a:rPr>
              <a:t>What </a:t>
            </a:r>
            <a:r>
              <a:rPr lang="en-US" altLang="en-US" sz="2000" dirty="0">
                <a:latin typeface="+mj-lt"/>
              </a:rPr>
              <a:t>are the findings of the </a:t>
            </a:r>
            <a:r>
              <a:rPr lang="en-US" altLang="en-US" sz="2000" dirty="0" smtClean="0">
                <a:latin typeface="+mj-lt"/>
              </a:rPr>
              <a:t>patient’s study</a:t>
            </a:r>
            <a:r>
              <a:rPr lang="en-US" altLang="en-US" sz="2000" dirty="0">
                <a:latin typeface="+mj-lt"/>
              </a:rPr>
              <a:t>?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4</a:t>
            </a:r>
          </a:p>
        </p:txBody>
      </p:sp>
      <p:pic>
        <p:nvPicPr>
          <p:cNvPr id="8" name="Picture 2" descr="http://intranet.tdmu.edu.te.ua/data/kafedra/internal/onkologia/classes_stud/en/med/lik/ptn/Oncology/5/5_Esophageal%20Cancer.%20Stomach%20Cancer.files/image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11" y="2121212"/>
            <a:ext cx="2705100" cy="46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0" y="1009471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 smtClean="0"/>
              <a:t>Specimen A. Describe </a:t>
            </a:r>
            <a:r>
              <a:rPr lang="en-US" altLang="en-US" sz="2400" dirty="0"/>
              <a:t>the gross findings </a:t>
            </a:r>
            <a:r>
              <a:rPr lang="en-US" altLang="en-US" sz="2400" dirty="0" smtClean="0"/>
              <a:t>. Correlate </a:t>
            </a:r>
            <a:r>
              <a:rPr lang="en-US" altLang="en-US" sz="2400" dirty="0"/>
              <a:t>the findings </a:t>
            </a:r>
            <a:r>
              <a:rPr lang="en-US" altLang="en-US" sz="2400" dirty="0" smtClean="0"/>
              <a:t>with </a:t>
            </a:r>
            <a:r>
              <a:rPr lang="en-US" altLang="en-US" sz="2400" dirty="0"/>
              <a:t>the barium swallow.</a:t>
            </a:r>
          </a:p>
          <a:p>
            <a:pPr algn="ctr"/>
            <a:endParaRPr lang="en-US" altLang="en-US" sz="2400" dirty="0"/>
          </a:p>
          <a:p>
            <a:pPr algn="ctr"/>
            <a:endParaRPr lang="en-US" altLang="en-US" sz="2400" dirty="0"/>
          </a:p>
        </p:txBody>
      </p:sp>
      <p:pic>
        <p:nvPicPr>
          <p:cNvPr id="29700" name="Picture 2" descr="http://www.stritch.luc.edu/lumen/MedEd/Pathology/images/gi12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793046"/>
            <a:ext cx="3124200" cy="47947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4</a:t>
            </a:r>
          </a:p>
        </p:txBody>
      </p:sp>
      <p:pic>
        <p:nvPicPr>
          <p:cNvPr id="2050" name="Picture 2" descr="http://zoomify.lumc.edu/path/gi1/HD086/slidefiles/slid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>
            <a:off x="1219200" y="1794301"/>
            <a:ext cx="3200400" cy="450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67539" y="1949798"/>
            <a:ext cx="73879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Probe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02" y="1524000"/>
            <a:ext cx="3187700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381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dirty="0"/>
              <a:t>Specimen </a:t>
            </a:r>
            <a:r>
              <a:rPr lang="en-US" altLang="en-US" dirty="0" smtClean="0"/>
              <a:t>B. </a:t>
            </a:r>
            <a:r>
              <a:rPr lang="en-US" altLang="en-US" dirty="0"/>
              <a:t>Describe the gross </a:t>
            </a:r>
            <a:r>
              <a:rPr lang="en-US" altLang="en-US" dirty="0" smtClean="0"/>
              <a:t>findings. </a:t>
            </a:r>
            <a:r>
              <a:rPr lang="en-US" altLang="en-US" dirty="0"/>
              <a:t>Correlate the findings with the barium swallow.</a:t>
            </a:r>
          </a:p>
        </p:txBody>
      </p:sp>
    </p:spTree>
    <p:extLst>
      <p:ext uri="{BB962C8B-B14F-4D97-AF65-F5344CB8AC3E}">
        <p14:creationId xmlns:p14="http://schemas.microsoft.com/office/powerpoint/2010/main" val="36652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82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Describe the histologic findings.</a:t>
            </a:r>
          </a:p>
        </p:txBody>
      </p:sp>
      <p:pic>
        <p:nvPicPr>
          <p:cNvPr id="30723" name="Picture 9" descr="http://www.lumen.luc.edu/lumen/meded/pathweb/images/86-0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28800"/>
            <a:ext cx="3724275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4" name="Picture 11" descr="http://www.lumen.luc.edu/lumen/meded/pathweb/images/86-0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828800"/>
            <a:ext cx="36576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2133600" y="6245423"/>
            <a:ext cx="98956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/>
              <a:t>Low power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4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248400" y="6248400"/>
            <a:ext cx="98956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/>
              <a:t>Low 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www.lumen.luc.edu/lumen/meded/pathweb/images/86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225" y="1193602"/>
            <a:ext cx="5070576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4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057400" y="5203627"/>
            <a:ext cx="114300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1400" dirty="0"/>
              <a:t>High 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/>
              <a:t>What is your diagnosis?</a:t>
            </a:r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r>
              <a:rPr lang="en-US" altLang="en-US" dirty="0" smtClean="0"/>
              <a:t>Correlate the clinical findings with the pathology. </a:t>
            </a:r>
            <a:endParaRPr lang="en-US" altLang="en-US" b="1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/>
              <a:t>What are risk factors for  the development of this disease process?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Compare the epidemiology of squamous </a:t>
            </a:r>
            <a:r>
              <a:rPr lang="en-US" altLang="en-US" dirty="0"/>
              <a:t>c</a:t>
            </a:r>
            <a:r>
              <a:rPr lang="en-US" altLang="en-US" dirty="0" smtClean="0"/>
              <a:t>ell </a:t>
            </a:r>
            <a:r>
              <a:rPr lang="en-US" altLang="en-US" dirty="0"/>
              <a:t>c</a:t>
            </a:r>
            <a:r>
              <a:rPr lang="en-US" altLang="en-US" dirty="0" smtClean="0"/>
              <a:t>arcinoma  vs adenocarcinoma of the esophagus.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Compare where in the esophagus  squamous cell carcinomas vs adenocarcinomas arise.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khutchens\Desktop\GI Histo 2\15112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0" y="1676400"/>
            <a:ext cx="6045200" cy="4533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ight Brace 2"/>
          <p:cNvSpPr/>
          <p:nvPr/>
        </p:nvSpPr>
        <p:spPr>
          <a:xfrm>
            <a:off x="6629400" y="1905000"/>
            <a:ext cx="627063" cy="958850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Left Brace 3"/>
          <p:cNvSpPr/>
          <p:nvPr/>
        </p:nvSpPr>
        <p:spPr>
          <a:xfrm rot="10958848" flipH="1">
            <a:off x="2976766" y="2680696"/>
            <a:ext cx="293985" cy="221812"/>
          </a:xfrm>
          <a:prstGeom prst="leftBrace">
            <a:avLst>
              <a:gd name="adj1" fmla="val 8333"/>
              <a:gd name="adj2" fmla="val 51587"/>
            </a:avLst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1752600" y="3200400"/>
            <a:ext cx="1143000" cy="2667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819400" y="6096000"/>
            <a:ext cx="914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7239000" y="2205037"/>
            <a:ext cx="407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dirty="0"/>
              <a:t>A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2735263" y="2590800"/>
            <a:ext cx="3889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dirty="0"/>
              <a:t>B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1447800" y="4343400"/>
            <a:ext cx="390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dirty="0"/>
              <a:t>C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3657600" y="6397625"/>
            <a:ext cx="4079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dirty="0"/>
              <a:t>D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219200" y="990600"/>
            <a:ext cx="66754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dirty="0" smtClean="0"/>
              <a:t>Name </a:t>
            </a:r>
            <a:r>
              <a:rPr lang="en-US" altLang="en-US" sz="2800" dirty="0"/>
              <a:t>the organ. Name the layers A-D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1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b="1" u="sng" dirty="0" smtClean="0"/>
              <a:t>CHIEF COMPLAINT</a:t>
            </a:r>
            <a:r>
              <a:rPr lang="en-US" altLang="en-US" sz="2000" dirty="0" smtClean="0"/>
              <a:t>:  “I’ve been having pains in my stomach.”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en-US" sz="2000" b="1" u="sng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b="1" u="sng" dirty="0" smtClean="0"/>
              <a:t>HISTORY</a:t>
            </a:r>
            <a:r>
              <a:rPr lang="en-US" altLang="en-US" sz="2000" dirty="0" smtClean="0"/>
              <a:t>:  A 47 year-old male truck driver presents with epigastric pain.  The pain seems to worsen when he eats. He strained his back lifting a load into his truck several months ago and has been taking ibuprofen 400-600mg two to three times daily since.  He notes that he is extremely tired lately and has noticed intermittent passage of black tarry stool.</a:t>
            </a:r>
            <a:endParaRPr lang="en-US" altLang="en-US" sz="2000" b="1" u="sng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 smtClean="0"/>
              <a:t>His social history is significant for a 20-pack year smoking habit.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en-US" sz="2000" b="1" u="sng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b="1" u="sng" dirty="0" smtClean="0"/>
              <a:t>PHYSICAL EXAMINATION</a:t>
            </a:r>
            <a:r>
              <a:rPr lang="en-US" altLang="en-US" sz="2000" b="1" dirty="0" smtClean="0"/>
              <a:t>: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 smtClean="0"/>
              <a:t>BP 145/90, HR 80/min,  lying down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 smtClean="0"/>
              <a:t>BP 149/88, HR 89/min, standing up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 smtClean="0"/>
              <a:t>RR 18/min, T 98°F</a:t>
            </a:r>
            <a:endParaRPr lang="en-US" altLang="en-US" sz="2000" b="1" u="sng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 smtClean="0"/>
              <a:t>Alert and oriented man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 smtClean="0"/>
              <a:t>The abdomen is soft with mild epigastric tenderness. No palpable masses or organomegaly are noted.  Rectal exam shows black stool which is </a:t>
            </a:r>
            <a:r>
              <a:rPr lang="en-US" altLang="en-US" sz="2000" dirty="0" err="1" smtClean="0"/>
              <a:t>hemoccult</a:t>
            </a:r>
            <a:r>
              <a:rPr lang="en-US" altLang="en-US" sz="2000" dirty="0" smtClean="0"/>
              <a:t> positive</a:t>
            </a:r>
            <a:endParaRPr lang="en-US" altLang="en-US" sz="2000" b="1" u="sng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en-US" sz="2000" b="1" u="sng" dirty="0" smtClean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 smtClean="0"/>
              <a:t>Develop a problem list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Develop a differential diagnosis. Is there a diagnosis that you favor?</a:t>
            </a:r>
          </a:p>
          <a:p>
            <a:pPr marL="0" indent="0" eaLnBrk="1" hangingPunct="1">
              <a:buFontTx/>
              <a:buNone/>
            </a:pPr>
            <a:endParaRPr lang="en-US" altLang="en-US" b="1" dirty="0" smtClean="0"/>
          </a:p>
          <a:p>
            <a:pPr marL="0" indent="0" eaLnBrk="1" hangingPunct="1">
              <a:buFontTx/>
              <a:buNone/>
            </a:pPr>
            <a:endParaRPr lang="en-US" altLang="en-US" b="1" dirty="0" smtClean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Describe the gross findings.</a:t>
            </a:r>
          </a:p>
        </p:txBody>
      </p:sp>
      <p:pic>
        <p:nvPicPr>
          <p:cNvPr id="39939" name="Picture 6" descr="http://www.stritch.luc.edu/lumen/MedEd/Pathology/images/gi18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5437" y="1600200"/>
            <a:ext cx="3459163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 txBox="1">
            <a:spLocks noChangeArrowheads="1"/>
          </p:cNvSpPr>
          <p:nvPr/>
        </p:nvSpPr>
        <p:spPr bwMode="auto">
          <a:xfrm>
            <a:off x="1371600" y="274638"/>
            <a:ext cx="71628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 sz="2800" dirty="0"/>
          </a:p>
          <a:p>
            <a:pPr algn="ctr"/>
            <a:r>
              <a:rPr lang="en-US" altLang="en-US" sz="2800" dirty="0" smtClean="0"/>
              <a:t>Describe </a:t>
            </a:r>
            <a:r>
              <a:rPr lang="en-US" altLang="en-US" sz="2800" dirty="0"/>
              <a:t>the </a:t>
            </a:r>
            <a:r>
              <a:rPr lang="en-US" altLang="en-US" sz="2800" dirty="0" smtClean="0"/>
              <a:t>low power histologic </a:t>
            </a:r>
            <a:r>
              <a:rPr lang="en-US" altLang="en-US" sz="2800" dirty="0"/>
              <a:t>findings.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37319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5" y="1162050"/>
            <a:ext cx="7158037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9" descr="https://secure.health.utas.edu.au/intranet/cds/pathprac/Files/Cases/Gastro/Case11/Pictures11/M1.jpg"/>
          <p:cNvPicPr>
            <a:picLocks noChangeAspect="1" noChangeArrowheads="1"/>
          </p:cNvPicPr>
          <p:nvPr/>
        </p:nvPicPr>
        <p:blipFill>
          <a:blip r:embed="rId3" cstate="print"/>
          <a:srcRect l="40837"/>
          <a:stretch>
            <a:fillRect/>
          </a:stretch>
        </p:blipFill>
        <p:spPr bwMode="auto">
          <a:xfrm>
            <a:off x="3124200" y="884139"/>
            <a:ext cx="4953000" cy="58665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TextBox 2"/>
          <p:cNvSpPr txBox="1">
            <a:spLocks noChangeArrowheads="1"/>
          </p:cNvSpPr>
          <p:nvPr/>
        </p:nvSpPr>
        <p:spPr bwMode="auto">
          <a:xfrm>
            <a:off x="2310496" y="2514600"/>
            <a:ext cx="445956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20x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11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92563" y="1995939"/>
            <a:ext cx="527778" cy="5367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1" y="564094"/>
            <a:ext cx="2282825" cy="158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078" y="669235"/>
            <a:ext cx="584232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428461" y="2445642"/>
            <a:ext cx="445956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40x</a:t>
            </a:r>
            <a:endParaRPr lang="en-US" sz="1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524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14600" y="1972468"/>
            <a:ext cx="609600" cy="627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500"/>
            <a:ext cx="2282825" cy="158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6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 smtClean="0"/>
              <a:t>What is your diagnosis?</a:t>
            </a:r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endParaRPr lang="en-US" altLang="en-US" dirty="0" smtClean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What are associated risk factors in general and in this patient? </a:t>
            </a:r>
            <a:endParaRPr lang="en-US" altLang="en-US" b="1" dirty="0" smtClean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85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>Describe the histologic findings from this high power photo. </a:t>
            </a:r>
          </a:p>
        </p:txBody>
      </p:sp>
      <p:pic>
        <p:nvPicPr>
          <p:cNvPr id="44035" name="Picture 5" descr="F1019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893553"/>
            <a:ext cx="3810000" cy="4775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  <p:pic>
        <p:nvPicPr>
          <p:cNvPr id="7" name="Picture 5" descr="F1019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871782"/>
            <a:ext cx="3810000" cy="4775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933825" y="289560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 smtClean="0"/>
              <a:t>What are potential complications related to the disease process depicted in this case?</a:t>
            </a:r>
            <a:endParaRPr lang="en-US" altLang="en-US" b="1" dirty="0" smtClean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Describe the gross findings.</a:t>
            </a:r>
            <a:br>
              <a:rPr lang="en-US" altLang="en-US" sz="3200" dirty="0" smtClean="0"/>
            </a:br>
            <a:endParaRPr lang="en-US" altLang="en-US" sz="3200" dirty="0" smtClean="0"/>
          </a:p>
        </p:txBody>
      </p:sp>
      <p:pic>
        <p:nvPicPr>
          <p:cNvPr id="46083" name="Picture 3" descr="87-stomach-perforated peptic ulc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20000"/>
          </a:blip>
          <a:srcRect l="3334" t="3342" r="5556" b="3342"/>
          <a:stretch>
            <a:fillRect/>
          </a:stretch>
        </p:blipFill>
        <p:spPr>
          <a:xfrm>
            <a:off x="762000" y="1492250"/>
            <a:ext cx="7642225" cy="5060950"/>
          </a:xfrm>
          <a:ln w="28575">
            <a:solidFill>
              <a:srgbClr val="000000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sz="3200" dirty="0" smtClean="0"/>
              <a:t>What do F, G and H designate?</a:t>
            </a:r>
          </a:p>
        </p:txBody>
      </p:sp>
      <p:pic>
        <p:nvPicPr>
          <p:cNvPr id="1037" name="Picture 13" descr="C:\Documents and Settings\khutchens\Desktop\GI Histo 2\15112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053987"/>
            <a:ext cx="6000131" cy="4499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2580481" y="1512054"/>
            <a:ext cx="41901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i="1" dirty="0"/>
              <a:t>High power of layer “A” from previous slide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4419600" y="3581400"/>
            <a:ext cx="290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 dirty="0"/>
              <a:t>F</a:t>
            </a: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4422592" y="5154692"/>
            <a:ext cx="332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 dirty="0"/>
              <a:t>G</a:t>
            </a:r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4339743" y="6069092"/>
            <a:ext cx="3305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 dirty="0"/>
              <a:t>H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1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4294967295"/>
          </p:nvPr>
        </p:nvSpPr>
        <p:spPr>
          <a:xfrm>
            <a:off x="533400" y="19812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/>
              <a:t>Correlate</a:t>
            </a:r>
          </a:p>
          <a:p>
            <a:pPr marL="0" indent="0">
              <a:buFontTx/>
              <a:buNone/>
            </a:pPr>
            <a:r>
              <a:rPr lang="en-US" altLang="en-US" dirty="0" smtClean="0"/>
              <a:t>the previous gross</a:t>
            </a:r>
          </a:p>
          <a:p>
            <a:pPr marL="0" indent="0">
              <a:buFontTx/>
              <a:buNone/>
            </a:pPr>
            <a:r>
              <a:rPr lang="en-US" altLang="en-US" dirty="0" smtClean="0"/>
              <a:t>image with the upright </a:t>
            </a:r>
          </a:p>
          <a:p>
            <a:pPr marL="0" indent="0">
              <a:buFontTx/>
              <a:buNone/>
            </a:pPr>
            <a:r>
              <a:rPr lang="en-US" altLang="en-US" dirty="0"/>
              <a:t>c</a:t>
            </a:r>
            <a:r>
              <a:rPr lang="en-US" altLang="en-US" dirty="0" smtClean="0"/>
              <a:t>hest X-ray.</a:t>
            </a:r>
          </a:p>
        </p:txBody>
      </p:sp>
      <p:pic>
        <p:nvPicPr>
          <p:cNvPr id="47107" name="Picture 4" descr="http://www.stritch.luc.edu/lumen/MedEd/Pathology/images/gi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14400"/>
            <a:ext cx="3886200" cy="580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457200" y="4038600"/>
            <a:ext cx="8153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 b="1"/>
          </a:p>
          <a:p>
            <a:endParaRPr lang="en-US" altLang="en-US" b="1"/>
          </a:p>
          <a:p>
            <a:endParaRPr lang="en-US" altLang="en-US" b="1"/>
          </a:p>
          <a:p>
            <a:endParaRPr lang="en-US" altLang="en-US"/>
          </a:p>
        </p:txBody>
      </p:sp>
      <p:pic>
        <p:nvPicPr>
          <p:cNvPr id="7171" name="Picture 10" descr="GI1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226351" y="3146249"/>
            <a:ext cx="3235324" cy="212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le 2"/>
          <p:cNvSpPr>
            <a:spLocks noGrp="1"/>
          </p:cNvSpPr>
          <p:nvPr>
            <p:ph type="title" idx="4294967295"/>
          </p:nvPr>
        </p:nvSpPr>
        <p:spPr>
          <a:xfrm>
            <a:off x="762000" y="838200"/>
            <a:ext cx="7772400" cy="1143000"/>
          </a:xfrm>
        </p:spPr>
        <p:txBody>
          <a:bodyPr/>
          <a:lstStyle/>
          <a:p>
            <a:r>
              <a:rPr lang="en-US" altLang="en-US" sz="3200" dirty="0" smtClean="0"/>
              <a:t>Correlate the histology with the gross image.  Describe the mucosa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 t="6897"/>
          <a:stretch>
            <a:fillRect/>
          </a:stretch>
        </p:blipFill>
        <p:spPr bwMode="auto">
          <a:xfrm>
            <a:off x="1219200" y="2766014"/>
            <a:ext cx="4495800" cy="282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1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I4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09800"/>
            <a:ext cx="3260678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8739" y="5819457"/>
            <a:ext cx="434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1200" dirty="0"/>
              <a:t>Image Source – Utah Web Path –</a:t>
            </a:r>
          </a:p>
          <a:p>
            <a:pPr algn="ctr"/>
            <a:r>
              <a:rPr lang="en-US" altLang="en-US" sz="1200" dirty="0"/>
              <a:t>The Internet Pathology Laboratory for Medical Education </a:t>
            </a:r>
          </a:p>
          <a:p>
            <a:pPr algn="ctr"/>
            <a:endParaRPr lang="en-US" altLang="en-US" sz="1600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24000" y="685800"/>
            <a:ext cx="60010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dirty="0" smtClean="0"/>
              <a:t>Describe </a:t>
            </a:r>
            <a:r>
              <a:rPr lang="en-US" altLang="en-US" dirty="0"/>
              <a:t>the findings seen in this endoscopic photo of the G-E</a:t>
            </a:r>
          </a:p>
          <a:p>
            <a:pPr algn="ctr"/>
            <a:r>
              <a:rPr lang="en-US" altLang="en-US" dirty="0"/>
              <a:t> junction  and correlate to the normal histology.</a:t>
            </a:r>
          </a:p>
          <a:p>
            <a:pPr algn="ctr"/>
            <a:endParaRPr lang="en-US" alt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 t="6897"/>
          <a:stretch>
            <a:fillRect/>
          </a:stretch>
        </p:blipFill>
        <p:spPr bwMode="auto">
          <a:xfrm>
            <a:off x="4648200" y="2590800"/>
            <a:ext cx="436245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457200" y="76200"/>
            <a:ext cx="8229600" cy="160913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1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tritch.luc.edu/lumen/MedEd/Histo/HistoImages/hl8-09.jpg"/>
          <p:cNvPicPr>
            <a:picLocks noChangeAspect="1" noChangeArrowheads="1"/>
          </p:cNvPicPr>
          <p:nvPr/>
        </p:nvPicPr>
        <p:blipFill>
          <a:blip r:embed="rId3" cstate="print"/>
          <a:srcRect t="9546"/>
          <a:stretch>
            <a:fillRect/>
          </a:stretch>
        </p:blipFill>
        <p:spPr bwMode="auto">
          <a:xfrm>
            <a:off x="982508" y="2286000"/>
            <a:ext cx="7178984" cy="3936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2800" dirty="0" smtClean="0"/>
              <a:t>Name the organ. Describe the low power findings. Identify the mucosa, muscularis mucosa, submucosa, muscularis externa and serosa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2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t="3635"/>
          <a:stretch>
            <a:fillRect/>
          </a:stretch>
        </p:blipFill>
        <p:spPr bwMode="auto">
          <a:xfrm>
            <a:off x="1041400" y="1101348"/>
            <a:ext cx="3271837" cy="4948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5032569" y="1111508"/>
            <a:ext cx="3578031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altLang="en-US" sz="2800" b="1" dirty="0">
              <a:latin typeface="+mj-lt"/>
            </a:endParaRPr>
          </a:p>
          <a:p>
            <a:r>
              <a:rPr lang="en-US" altLang="en-US" sz="2800" b="1" dirty="0">
                <a:latin typeface="+mj-lt"/>
              </a:rPr>
              <a:t>Gastric Fundus</a:t>
            </a:r>
          </a:p>
          <a:p>
            <a:endParaRPr lang="en-US" altLang="en-US" sz="28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en-US" sz="2800" dirty="0" smtClean="0">
                <a:latin typeface="+mj-lt"/>
              </a:rPr>
              <a:t>Identify </a:t>
            </a:r>
            <a:r>
              <a:rPr lang="en-US" altLang="en-US" sz="2800" dirty="0">
                <a:latin typeface="+mj-lt"/>
              </a:rPr>
              <a:t>the surface mucous cells, </a:t>
            </a:r>
          </a:p>
          <a:p>
            <a:r>
              <a:rPr lang="en-US" altLang="en-US" sz="2800" dirty="0">
                <a:latin typeface="+mj-lt"/>
              </a:rPr>
              <a:t>gastric pits and fundic glands.</a:t>
            </a:r>
          </a:p>
          <a:p>
            <a:endParaRPr lang="en-US" altLang="en-US" sz="2800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en-US" sz="2800" dirty="0">
                <a:latin typeface="+mj-lt"/>
              </a:rPr>
              <a:t>What is the function of the  surface</a:t>
            </a:r>
          </a:p>
          <a:p>
            <a:r>
              <a:rPr lang="en-US" altLang="en-US" sz="2800" dirty="0">
                <a:latin typeface="+mj-lt"/>
              </a:rPr>
              <a:t>mucous cells?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2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:\Documents and Settings\khutchens\Desktop\GI Histo 2\15113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828800"/>
            <a:ext cx="64008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" y="1066800"/>
            <a:ext cx="9116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 smtClean="0">
                <a:latin typeface="+mj-lt"/>
              </a:rPr>
              <a:t>Identify and describe the function of the cells represented by A and B.</a:t>
            </a:r>
            <a:endParaRPr lang="en-US" altLang="en-US" sz="2400" dirty="0">
              <a:latin typeface="+mj-lt"/>
            </a:endParaRP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019800" y="1524000"/>
            <a:ext cx="324128" cy="36933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 dirty="0"/>
              <a:t>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800600" y="1981200"/>
            <a:ext cx="1371600" cy="6048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105400" y="1981200"/>
            <a:ext cx="1066800" cy="757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019800" y="1905000"/>
            <a:ext cx="152400" cy="914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TextBox 11"/>
          <p:cNvSpPr txBox="1">
            <a:spLocks noChangeArrowheads="1"/>
          </p:cNvSpPr>
          <p:nvPr/>
        </p:nvSpPr>
        <p:spPr bwMode="auto">
          <a:xfrm>
            <a:off x="2276475" y="1976437"/>
            <a:ext cx="314510" cy="36933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 dirty="0"/>
              <a:t>B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752600" y="2286000"/>
            <a:ext cx="685800" cy="1138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981200" y="2286000"/>
            <a:ext cx="457200" cy="1214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438400" y="2286000"/>
            <a:ext cx="1143000" cy="492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4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Case 2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925</Words>
  <Application>Microsoft Office PowerPoint</Application>
  <PresentationFormat>On-screen Show (4:3)</PresentationFormat>
  <Paragraphs>175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Minion Pro</vt:lpstr>
      <vt:lpstr>Myriad Pro</vt:lpstr>
      <vt:lpstr>Wingdings</vt:lpstr>
      <vt:lpstr>Office Theme</vt:lpstr>
      <vt:lpstr>Gastrointestinal I laboratory</vt:lpstr>
      <vt:lpstr>Case 1</vt:lpstr>
      <vt:lpstr>PowerPoint Presentation</vt:lpstr>
      <vt:lpstr>What do F, G and H designate?</vt:lpstr>
      <vt:lpstr>Correlate the histology with the gross image.  Describe the mucosa</vt:lpstr>
      <vt:lpstr>PowerPoint Presentation</vt:lpstr>
      <vt:lpstr>Name the organ. Describe the low power findings. Identify the mucosa, muscularis mucosa, submucosa, muscularis externa and serosa</vt:lpstr>
      <vt:lpstr>PowerPoint Presentation</vt:lpstr>
      <vt:lpstr>PowerPoint Presentation</vt:lpstr>
      <vt:lpstr>PowerPoint Presentation</vt:lpstr>
      <vt:lpstr>Case 3</vt:lpstr>
      <vt:lpstr>Case 3</vt:lpstr>
      <vt:lpstr>Case 3</vt:lpstr>
      <vt:lpstr>PowerPoint Presentation</vt:lpstr>
      <vt:lpstr>PowerPoint Presentation</vt:lpstr>
      <vt:lpstr>PowerPoint Presentation</vt:lpstr>
      <vt:lpstr>Case 3</vt:lpstr>
      <vt:lpstr>Case 3</vt:lpstr>
      <vt:lpstr>Case 4</vt:lpstr>
      <vt:lpstr>Case 4</vt:lpstr>
      <vt:lpstr>Case 4</vt:lpstr>
      <vt:lpstr>PowerPoint Presentation</vt:lpstr>
      <vt:lpstr>PowerPoint Presentation</vt:lpstr>
      <vt:lpstr>PowerPoint Presentation</vt:lpstr>
      <vt:lpstr>Describe the histologic findings.</vt:lpstr>
      <vt:lpstr>PowerPoint Presentation</vt:lpstr>
      <vt:lpstr>Case 4</vt:lpstr>
      <vt:lpstr>Case 4</vt:lpstr>
      <vt:lpstr>Case 4</vt:lpstr>
      <vt:lpstr>Case 5</vt:lpstr>
      <vt:lpstr>Case 5</vt:lpstr>
      <vt:lpstr>Describe the gross findings.</vt:lpstr>
      <vt:lpstr>PowerPoint Presentation</vt:lpstr>
      <vt:lpstr>PowerPoint Presentation</vt:lpstr>
      <vt:lpstr>PowerPoint Presentation</vt:lpstr>
      <vt:lpstr>Case 5</vt:lpstr>
      <vt:lpstr>Describe the histologic findings from this high power photo. </vt:lpstr>
      <vt:lpstr>Case 5</vt:lpstr>
      <vt:lpstr>Describe the gross findings. </vt:lpstr>
      <vt:lpstr>PowerPoint Presentation</vt:lpstr>
    </vt:vector>
  </TitlesOfParts>
  <Company>LUHS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jspeiser</dc:creator>
  <cp:lastModifiedBy>Goslawski, Caterina</cp:lastModifiedBy>
  <cp:revision>14</cp:revision>
  <dcterms:created xsi:type="dcterms:W3CDTF">2015-06-01T19:27:41Z</dcterms:created>
  <dcterms:modified xsi:type="dcterms:W3CDTF">2018-01-08T21:48:10Z</dcterms:modified>
</cp:coreProperties>
</file>