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7" r:id="rId10"/>
    <p:sldId id="264" r:id="rId11"/>
    <p:sldId id="265" r:id="rId12"/>
    <p:sldId id="266" r:id="rId13"/>
    <p:sldId id="301" r:id="rId14"/>
    <p:sldId id="267" r:id="rId15"/>
    <p:sldId id="268" r:id="rId16"/>
    <p:sldId id="269" r:id="rId17"/>
    <p:sldId id="270" r:id="rId18"/>
    <p:sldId id="271" r:id="rId19"/>
    <p:sldId id="299" r:id="rId20"/>
    <p:sldId id="300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2A75-35C0-4CF8-9195-FEDB281C3131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3AAED-0025-4345-BD12-A00E32122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5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171078-516B-4A0E-BBCD-36B70E970485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72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heckersMaroonFinal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67000"/>
            <a:ext cx="914400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21284"/>
            <a:ext cx="7772400" cy="683163"/>
          </a:xfrm>
        </p:spPr>
        <p:txBody>
          <a:bodyPr lIns="0" rIns="91440"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826668"/>
            <a:ext cx="7772400" cy="481343"/>
          </a:xfrm>
        </p:spPr>
        <p:txBody>
          <a:bodyPr lIns="0" rIns="91440" anchor="b">
            <a:normAutofit/>
          </a:bodyPr>
          <a:lstStyle>
            <a:lvl1pPr marL="0" indent="0">
              <a:buNone/>
              <a:defRPr sz="1700" b="1" cap="all" baseline="0">
                <a:solidFill>
                  <a:srgbClr val="FFCC00"/>
                </a:solidFill>
                <a:latin typeface="Myriad Pro" pitchFamily="34" charset="0"/>
                <a:cs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Chapter 1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5072529"/>
            <a:ext cx="7732713" cy="365125"/>
          </a:xfrm>
        </p:spPr>
        <p:txBody>
          <a:bodyPr lIns="0" tIns="137160" bIns="0"/>
          <a:lstStyle>
            <a:lvl1pPr>
              <a:defRPr sz="1600">
                <a:latin typeface="Myriad Pro" pitchFamily="34" charset="0"/>
                <a:cs typeface="Myriad Pro" pitchFamily="34" charset="0"/>
              </a:defRPr>
            </a:lvl1pPr>
          </a:lstStyle>
          <a:p>
            <a:pPr algn="l"/>
            <a:r>
              <a:rPr lang="en-US" i="1" dirty="0">
                <a:solidFill>
                  <a:srgbClr val="999999"/>
                </a:solidFill>
              </a:rPr>
              <a:t>NOTE: Option1 for chapter slide—over a full-bleed image</a:t>
            </a:r>
          </a:p>
          <a:p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2313" y="3984112"/>
            <a:ext cx="7772400" cy="348060"/>
          </a:xfrm>
        </p:spPr>
        <p:txBody>
          <a:bodyPr lIns="0">
            <a:noAutofit/>
          </a:bodyPr>
          <a:lstStyle>
            <a:lvl1pPr marL="0" indent="0">
              <a:buNone/>
              <a:defRPr sz="1800" i="1" baseline="0">
                <a:solidFill>
                  <a:srgbClr val="FFFFFF"/>
                </a:solidFill>
                <a:latin typeface="Minion Pro" pitchFamily="18" charset="0"/>
                <a:cs typeface="Minion Pro" pitchFamily="18" charset="0"/>
              </a:defRPr>
            </a:lvl1pPr>
          </a:lstStyle>
          <a:p>
            <a:pPr lvl="0"/>
            <a:r>
              <a:rPr lang="en-US" dirty="0"/>
              <a:t>Support headline goes here, if desired</a:t>
            </a:r>
          </a:p>
        </p:txBody>
      </p:sp>
    </p:spTree>
    <p:extLst>
      <p:ext uri="{BB962C8B-B14F-4D97-AF65-F5344CB8AC3E}">
        <p14:creationId xmlns:p14="http://schemas.microsoft.com/office/powerpoint/2010/main" val="406268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66472-766E-4CAA-830A-0638276DCD4B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79DD8-BE55-4706-BAB1-CDA190F68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8000"/>
            <a:ext cx="7772400" cy="683163"/>
          </a:xfrm>
        </p:spPr>
        <p:txBody>
          <a:bodyPr>
            <a:noAutofit/>
          </a:bodyPr>
          <a:lstStyle/>
          <a:p>
            <a:r>
              <a:rPr lang="en-US" sz="2400" dirty="0"/>
              <a:t>Hematopathology I laboratory:</a:t>
            </a:r>
            <a:br>
              <a:rPr lang="en-US" sz="2400" dirty="0"/>
            </a:br>
            <a:r>
              <a:rPr lang="en-US" sz="2400" dirty="0"/>
              <a:t>Red blood cell disorders / Anemia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481343"/>
          </a:xfrm>
        </p:spPr>
        <p:txBody>
          <a:bodyPr>
            <a:normAutofit/>
          </a:bodyPr>
          <a:lstStyle/>
          <a:p>
            <a:r>
              <a:rPr lang="en-US" dirty="0"/>
              <a:t>MHD 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32549" y="4038600"/>
            <a:ext cx="7772400" cy="348060"/>
          </a:xfrm>
        </p:spPr>
        <p:txBody>
          <a:bodyPr/>
          <a:lstStyle/>
          <a:p>
            <a:r>
              <a:rPr lang="en-US" b="1" dirty="0">
                <a:latin typeface="Myriad Pro"/>
                <a:cs typeface="MV Boli" pitchFamily="2" charset="0"/>
              </a:rPr>
              <a:t>12/4/2017</a:t>
            </a:r>
          </a:p>
        </p:txBody>
      </p:sp>
    </p:spTree>
    <p:extLst>
      <p:ext uri="{BB962C8B-B14F-4D97-AF65-F5344CB8AC3E}">
        <p14:creationId xmlns:p14="http://schemas.microsoft.com/office/powerpoint/2010/main" val="4028110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2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341437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dirty="0"/>
              <a:t>A 45-year old  woman from Washington presents to a physician because she is feeling </a:t>
            </a:r>
            <a:r>
              <a:rPr lang="ja-JP" altLang="en-US" sz="2000" dirty="0"/>
              <a:t>“</a:t>
            </a:r>
            <a:r>
              <a:rPr lang="en-US" altLang="ja-JP" sz="2000" dirty="0"/>
              <a:t>off</a:t>
            </a:r>
            <a:r>
              <a:rPr lang="ja-JP" altLang="en-US" sz="2000" dirty="0"/>
              <a:t>”</a:t>
            </a:r>
            <a:r>
              <a:rPr lang="en-US" altLang="ja-JP" sz="2000" dirty="0"/>
              <a:t> and very tired.  On review of systems she reports having an unintentional 10# weight loss over the last several months and looser stools. She has been a sushi enthusiast for years.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Vitals: T 97.6 F, Pulse 90, RR 16 , BP 130/80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Physical exam reveals a thin woman. HEENT - pale conjunctiva. She has mild diffuse tenderness to palpation of the abdomen without masses or organomegaly. There is mild decreased vibration sense of the feet bilaterally. 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ja-JP" sz="20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u="sng" dirty="0"/>
              <a:t>CBC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RBC 		3.1 m/</a:t>
            </a:r>
            <a:r>
              <a:rPr lang="en-US" altLang="ja-JP" sz="2000" dirty="0" err="1"/>
              <a:t>ul</a:t>
            </a:r>
            <a:endParaRPr lang="en-US" altLang="ja-JP" sz="20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Hemoglobin 	9.1 g/dl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Hematocrit 	27.3%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MCV 		110 fl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Platelet 		130 k/</a:t>
            </a:r>
            <a:r>
              <a:rPr lang="en-US" altLang="ja-JP" sz="2000" dirty="0" err="1"/>
              <a:t>ul</a:t>
            </a:r>
            <a:endParaRPr lang="en-US" altLang="ja-JP" sz="2000" dirty="0"/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ja-JP" sz="20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ja-JP" sz="2000" dirty="0"/>
              <a:t>Reticulocyte index  1.2%		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ja-JP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2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371600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/>
              <a:t>Interpret the CBC.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What is the differential diagnosis for these</a:t>
            </a:r>
          </a:p>
          <a:p>
            <a:pPr>
              <a:buFontTx/>
              <a:buNone/>
            </a:pPr>
            <a:r>
              <a:rPr lang="en-US" altLang="en-US"/>
              <a:t>findings?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Case 2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 bwMode="auto">
          <a:xfrm>
            <a:off x="426720" y="9779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FontTx/>
              <a:buNone/>
            </a:pPr>
            <a:r>
              <a:rPr lang="en-US" altLang="en-US" dirty="0"/>
              <a:t>Interpret the peripheral blood smear.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6B04070-0C94-4CF1-B13D-361BB1BD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01" y="1828800"/>
            <a:ext cx="4965779" cy="483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http://library.med.utah.edu/WebPath/jpeg5/HEME002.jpg">
            <a:extLst>
              <a:ext uri="{FF2B5EF4-FFF2-40B4-BE49-F238E27FC236}">
                <a16:creationId xmlns:a16="http://schemas.microsoft.com/office/drawing/2014/main" xmlns="" id="{A869D15A-A6A9-4828-A48D-1918A101B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11089"/>
            <a:ext cx="2231679" cy="345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C78C29-2083-4B53-A5B5-AC79B2A42FE5}"/>
              </a:ext>
            </a:extLst>
          </p:cNvPr>
          <p:cNvSpPr txBox="1"/>
          <p:nvPr/>
        </p:nvSpPr>
        <p:spPr>
          <a:xfrm>
            <a:off x="1447800" y="25146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A21C5BF-47A1-423F-B290-C6E96DA1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– Comment on the RBC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AEB4B7-271A-4266-8B27-7DD76573D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22161" r="17033" b="10892"/>
          <a:stretch/>
        </p:blipFill>
        <p:spPr>
          <a:xfrm>
            <a:off x="4038600" y="2057400"/>
            <a:ext cx="4876800" cy="4204231"/>
          </a:xfrm>
          <a:prstGeom prst="rect">
            <a:avLst/>
          </a:prstGeom>
        </p:spPr>
      </p:pic>
      <p:pic>
        <p:nvPicPr>
          <p:cNvPr id="6" name="Picture 3" descr="http://library.med.utah.edu/WebPath/jpeg5/HEME002.jpg">
            <a:extLst>
              <a:ext uri="{FF2B5EF4-FFF2-40B4-BE49-F238E27FC236}">
                <a16:creationId xmlns:a16="http://schemas.microsoft.com/office/drawing/2014/main" xmlns="" id="{A2251501-8F8C-4325-AAB3-FDC1465B8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025" t="3276" r="3414" b="37894"/>
          <a:stretch/>
        </p:blipFill>
        <p:spPr bwMode="auto">
          <a:xfrm>
            <a:off x="762000" y="3464860"/>
            <a:ext cx="2844800" cy="2796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D649A9-3537-4FC4-9CBA-0001EABFFB41}"/>
              </a:ext>
            </a:extLst>
          </p:cNvPr>
          <p:cNvSpPr txBox="1"/>
          <p:nvPr/>
        </p:nvSpPr>
        <p:spPr>
          <a:xfrm>
            <a:off x="1447800" y="29718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174639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2</a:t>
            </a: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484188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dirty="0"/>
              <a:t>Two days later the patient arrives to the physician’s office frantic because she passed the following (which measured 75-cm in length) </a:t>
            </a:r>
          </a:p>
        </p:txBody>
      </p:sp>
      <p:pic>
        <p:nvPicPr>
          <p:cNvPr id="13316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390" t="20677" r="43593" b="-1614"/>
          <a:stretch>
            <a:fillRect/>
          </a:stretch>
        </p:blipFill>
        <p:spPr bwMode="auto">
          <a:xfrm>
            <a:off x="3276600" y="2193925"/>
            <a:ext cx="2635250" cy="44354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2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/>
              <a:t>What is your diagnosis?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Correlate the clinical with the pathologic findings.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3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533400" y="1265237"/>
            <a:ext cx="8229600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buFontTx/>
              <a:buNone/>
              <a:defRPr/>
            </a:pPr>
            <a:r>
              <a:rPr lang="en-US" altLang="ja-JP" sz="2400" dirty="0">
                <a:latin typeface="+mj-lt"/>
              </a:rPr>
              <a:t>A 49-year old woman with perimenopausal menometrorrhagia is being evaluated by her gynecologist. She has generalized fatigue.</a:t>
            </a:r>
          </a:p>
          <a:p>
            <a:pPr>
              <a:buFontTx/>
              <a:buNone/>
              <a:defRPr/>
            </a:pPr>
            <a:endParaRPr lang="en-US" altLang="ja-JP" sz="2400" dirty="0">
              <a:latin typeface="+mj-lt"/>
            </a:endParaRPr>
          </a:p>
          <a:p>
            <a:pPr>
              <a:buFontTx/>
              <a:buNone/>
              <a:defRPr/>
            </a:pPr>
            <a:r>
              <a:rPr lang="en-US" altLang="ja-JP" sz="2000" u="sng" dirty="0">
                <a:latin typeface="+mj-lt"/>
              </a:rPr>
              <a:t>CBC:</a:t>
            </a:r>
          </a:p>
          <a:p>
            <a:pPr>
              <a:buFontTx/>
              <a:buNone/>
              <a:defRPr/>
            </a:pPr>
            <a:r>
              <a:rPr lang="en-US" altLang="ja-JP" sz="2000" dirty="0">
                <a:latin typeface="+mj-lt"/>
              </a:rPr>
              <a:t>WBC 		8500/</a:t>
            </a:r>
            <a:r>
              <a:rPr lang="en-US" altLang="ja-JP" sz="2000" dirty="0" err="1">
                <a:latin typeface="+mj-lt"/>
              </a:rPr>
              <a:t>uL</a:t>
            </a:r>
            <a:r>
              <a:rPr lang="en-US" altLang="ja-JP" sz="2000" dirty="0">
                <a:latin typeface="+mj-lt"/>
              </a:rPr>
              <a:t>  </a:t>
            </a:r>
          </a:p>
          <a:p>
            <a:pPr>
              <a:buFontTx/>
              <a:buNone/>
              <a:defRPr/>
            </a:pPr>
            <a:r>
              <a:rPr lang="en-US" altLang="ja-JP" sz="2000" dirty="0">
                <a:latin typeface="+mj-lt"/>
              </a:rPr>
              <a:t>Hgb 		7.8 g/</a:t>
            </a:r>
            <a:r>
              <a:rPr lang="en-US" altLang="ja-JP" sz="2000" dirty="0" err="1">
                <a:latin typeface="+mj-lt"/>
              </a:rPr>
              <a:t>dL</a:t>
            </a:r>
            <a:r>
              <a:rPr lang="en-US" altLang="ja-JP" sz="2000" dirty="0">
                <a:latin typeface="+mj-lt"/>
              </a:rPr>
              <a:t>  </a:t>
            </a:r>
          </a:p>
          <a:p>
            <a:pPr>
              <a:buFontTx/>
              <a:buNone/>
              <a:defRPr/>
            </a:pPr>
            <a:r>
              <a:rPr lang="en-US" altLang="ja-JP" sz="2000" dirty="0" err="1">
                <a:latin typeface="+mj-lt"/>
              </a:rPr>
              <a:t>Hct</a:t>
            </a:r>
            <a:r>
              <a:rPr lang="en-US" altLang="ja-JP" sz="2000" dirty="0">
                <a:latin typeface="+mj-lt"/>
              </a:rPr>
              <a:t> 		23.5% </a:t>
            </a:r>
          </a:p>
          <a:p>
            <a:pPr>
              <a:buFontTx/>
              <a:buNone/>
              <a:defRPr/>
            </a:pPr>
            <a:r>
              <a:rPr lang="en-US" altLang="ja-JP" sz="2000" dirty="0">
                <a:latin typeface="+mj-lt"/>
              </a:rPr>
              <a:t>RDW		 22.1</a:t>
            </a:r>
          </a:p>
          <a:p>
            <a:pPr>
              <a:buFontTx/>
              <a:buNone/>
              <a:defRPr/>
            </a:pPr>
            <a:r>
              <a:rPr lang="en-US" altLang="ja-JP" sz="2000" dirty="0">
                <a:latin typeface="+mj-lt"/>
              </a:rPr>
              <a:t>MCV		73 </a:t>
            </a:r>
            <a:r>
              <a:rPr lang="en-US" altLang="ja-JP" sz="2000" dirty="0" err="1">
                <a:latin typeface="+mj-lt"/>
              </a:rPr>
              <a:t>fL</a:t>
            </a:r>
            <a:r>
              <a:rPr lang="en-US" altLang="ja-JP" sz="2000" dirty="0">
                <a:latin typeface="+mj-lt"/>
              </a:rPr>
              <a:t>  </a:t>
            </a:r>
          </a:p>
          <a:p>
            <a:pPr>
              <a:buFontTx/>
              <a:buNone/>
              <a:defRPr/>
            </a:pPr>
            <a:r>
              <a:rPr lang="en-US" altLang="ja-JP" sz="2000" dirty="0">
                <a:latin typeface="+mj-lt"/>
              </a:rPr>
              <a:t>Platelet count	290,000/</a:t>
            </a:r>
            <a:r>
              <a:rPr lang="en-US" altLang="ja-JP" sz="2000" dirty="0" err="1">
                <a:latin typeface="+mj-lt"/>
              </a:rPr>
              <a:t>uL</a:t>
            </a:r>
            <a:r>
              <a:rPr lang="en-US" altLang="ja-JP" sz="2000" dirty="0">
                <a:latin typeface="+mj-lt"/>
              </a:rPr>
              <a:t> </a:t>
            </a:r>
          </a:p>
          <a:p>
            <a:pPr>
              <a:buFontTx/>
              <a:buNone/>
              <a:defRPr/>
            </a:pPr>
            <a:endParaRPr lang="en-US" altLang="ja-JP" sz="2000" dirty="0">
              <a:latin typeface="+mj-lt"/>
            </a:endParaRPr>
          </a:p>
          <a:p>
            <a:pPr>
              <a:buFontTx/>
              <a:buNone/>
              <a:defRPr/>
            </a:pPr>
            <a:r>
              <a:rPr lang="en-US" altLang="ja-JP" sz="2000" dirty="0">
                <a:latin typeface="+mj-lt"/>
              </a:rPr>
              <a:t>Reticulocyte  index 1.1%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3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/>
              <a:t>Interpret the CBC</a:t>
            </a:r>
          </a:p>
          <a:p>
            <a:pPr marL="0" indent="0">
              <a:buFontTx/>
              <a:buNone/>
            </a:pPr>
            <a:endParaRPr lang="en-US" altLang="en-US"/>
          </a:p>
          <a:p>
            <a:pPr marL="0" indent="0">
              <a:buFontTx/>
              <a:buNone/>
            </a:pPr>
            <a:r>
              <a:rPr lang="en-US" altLang="en-US"/>
              <a:t>Develop a differential diagnosis for the findings.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3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 l="13499" t="39999" r="60001"/>
          <a:stretch>
            <a:fillRect/>
          </a:stretch>
        </p:blipFill>
        <p:spPr bwMode="auto">
          <a:xfrm>
            <a:off x="4648200" y="1600200"/>
            <a:ext cx="40386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13499" t="39999" r="59500"/>
          <a:stretch>
            <a:fillRect/>
          </a:stretch>
        </p:blipFill>
        <p:spPr bwMode="auto">
          <a:xfrm>
            <a:off x="228600" y="1600200"/>
            <a:ext cx="41148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304800" y="6429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A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4724400" y="6429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B</a:t>
            </a:r>
          </a:p>
        </p:txBody>
      </p: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 cstate="print"/>
          <a:srcRect l="25000" t="57674" r="61501" b="25581"/>
          <a:stretch>
            <a:fillRect/>
          </a:stretch>
        </p:blipFill>
        <p:spPr bwMode="auto">
          <a:xfrm>
            <a:off x="6553200" y="5334000"/>
            <a:ext cx="20574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6" name="Picture 3" descr="http://library.med.utah.edu/WebPath/jpeg5/HEME002.jpg"/>
          <p:cNvPicPr>
            <a:picLocks noChangeAspect="1" noChangeArrowheads="1"/>
          </p:cNvPicPr>
          <p:nvPr/>
        </p:nvPicPr>
        <p:blipFill>
          <a:blip r:embed="rId5" cstate="print"/>
          <a:srcRect l="57813" t="56496"/>
          <a:stretch>
            <a:fillRect/>
          </a:stretch>
        </p:blipFill>
        <p:spPr bwMode="auto">
          <a:xfrm>
            <a:off x="2209800" y="5334000"/>
            <a:ext cx="20574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838200" y="922337"/>
            <a:ext cx="777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/>
              <a:t>Compare and contrast the low and high power peripheral blood smears from a healthy patient in A and our patient in B.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Interpret the studies.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Iron 		12 mcg/dl</a:t>
            </a:r>
          </a:p>
          <a:p>
            <a:pPr marL="0" indent="0">
              <a:buNone/>
            </a:pPr>
            <a:r>
              <a:rPr lang="en-US" dirty="0"/>
              <a:t>TIBC 		499mcg/dl</a:t>
            </a:r>
          </a:p>
          <a:p>
            <a:pPr marL="0" indent="0">
              <a:buNone/>
            </a:pPr>
            <a:r>
              <a:rPr lang="en-US" dirty="0"/>
              <a:t>Ferritin 	5ng/ml</a:t>
            </a:r>
          </a:p>
        </p:txBody>
      </p:sp>
    </p:spTree>
    <p:extLst>
      <p:ext uri="{BB962C8B-B14F-4D97-AF65-F5344CB8AC3E}">
        <p14:creationId xmlns:p14="http://schemas.microsoft.com/office/powerpoint/2010/main" val="87306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1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/>
              <a:t>A CBC is ordered on a 32-year old healthy man as part of a life-insurance policy evaluation.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34D60-E0AE-4A89-8963-FCD57205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A4A7BD-D326-4EEB-9836-0BB5BFF0C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your final diagnosis?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Correlate the pathologic findings with the clinical findings. </a:t>
            </a:r>
          </a:p>
        </p:txBody>
      </p:sp>
    </p:spTree>
    <p:extLst>
      <p:ext uri="{BB962C8B-B14F-4D97-AF65-F5344CB8AC3E}">
        <p14:creationId xmlns:p14="http://schemas.microsoft.com/office/powerpoint/2010/main" val="87787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4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457200" y="1219200"/>
            <a:ext cx="8229600" cy="5257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4500" dirty="0"/>
              <a:t>	A 22-year-old African-American man presents with severe pain in several joints and diffuse abdominal pain. He states he is active physically and participates in different sports several times a week.  He has had no fevers or chills. Review of systems is negative for any symptoms of infection.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en-US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en-US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900" dirty="0"/>
              <a:t>CBC: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900" dirty="0"/>
              <a:t>WBC 		13.2x10</a:t>
            </a:r>
            <a:r>
              <a:rPr lang="en-US" altLang="en-US" sz="2900" baseline="30000" dirty="0"/>
              <a:t>3</a:t>
            </a:r>
            <a:r>
              <a:rPr lang="en-US" altLang="en-US" sz="2900" dirty="0"/>
              <a:t>/</a:t>
            </a:r>
            <a:r>
              <a:rPr lang="en-US" altLang="en-US" sz="2900" dirty="0" err="1"/>
              <a:t>uL</a:t>
            </a:r>
            <a:endParaRPr lang="en-US" altLang="en-US" sz="2900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900" dirty="0"/>
              <a:t>Hemoglobin 	7.9g/</a:t>
            </a:r>
            <a:r>
              <a:rPr lang="en-US" altLang="en-US" sz="2900" dirty="0" err="1"/>
              <a:t>dL</a:t>
            </a:r>
            <a:endParaRPr lang="en-US" altLang="en-US" sz="2900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900" dirty="0"/>
              <a:t>Hematocrit 	22.8%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900" dirty="0"/>
              <a:t>MCV 		91.4 femtoliters (</a:t>
            </a:r>
            <a:r>
              <a:rPr lang="en-US" altLang="en-US" sz="2900" dirty="0" err="1"/>
              <a:t>fL</a:t>
            </a:r>
            <a:r>
              <a:rPr lang="en-US" altLang="en-US" sz="2900" dirty="0"/>
              <a:t>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900" dirty="0"/>
              <a:t>RDW 		24.1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900" dirty="0"/>
              <a:t>Platelets 		481,000/</a:t>
            </a:r>
            <a:r>
              <a:rPr lang="en-US" altLang="en-US" sz="2900" dirty="0" err="1"/>
              <a:t>uL</a:t>
            </a:r>
            <a:endParaRPr lang="en-US" altLang="en-US" sz="2900" dirty="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457200" y="350837"/>
            <a:ext cx="8229600" cy="6397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Case 4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/>
          <a:srcRect l="13499" t="39999" r="59500" b="2647"/>
          <a:stretch>
            <a:fillRect/>
          </a:stretch>
        </p:blipFill>
        <p:spPr bwMode="auto">
          <a:xfrm>
            <a:off x="228600" y="1828800"/>
            <a:ext cx="411480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l="13499" t="39070" r="59500"/>
          <a:stretch>
            <a:fillRect/>
          </a:stretch>
        </p:blipFill>
        <p:spPr bwMode="auto">
          <a:xfrm>
            <a:off x="4724400" y="1714500"/>
            <a:ext cx="4114800" cy="499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838200" y="1074737"/>
            <a:ext cx="777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/>
              <a:t>Compare and contrast the low and high power peripheral blood smears from a healthy patient in A and our patient in B.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304800" y="6429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A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4800600" y="63531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B</a:t>
            </a:r>
          </a:p>
        </p:txBody>
      </p:sp>
      <p:pic>
        <p:nvPicPr>
          <p:cNvPr id="21512" name="Picture 3" descr="http://library.med.utah.edu/WebPath/jpeg5/HEME002.jpg"/>
          <p:cNvPicPr>
            <a:picLocks noChangeAspect="1" noChangeArrowheads="1"/>
          </p:cNvPicPr>
          <p:nvPr/>
        </p:nvPicPr>
        <p:blipFill>
          <a:blip r:embed="rId4" cstate="print"/>
          <a:srcRect l="57813" t="56496"/>
          <a:stretch>
            <a:fillRect/>
          </a:stretch>
        </p:blipFill>
        <p:spPr bwMode="auto">
          <a:xfrm>
            <a:off x="2209800" y="5334000"/>
            <a:ext cx="20574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3" name="Picture 5"/>
          <p:cNvPicPr>
            <a:picLocks noChangeAspect="1" noChangeArrowheads="1"/>
          </p:cNvPicPr>
          <p:nvPr/>
        </p:nvPicPr>
        <p:blipFill>
          <a:blip r:embed="rId5" cstate="print"/>
          <a:srcRect l="14999" t="59535" r="67500" b="21860"/>
          <a:stretch>
            <a:fillRect/>
          </a:stretch>
        </p:blipFill>
        <p:spPr bwMode="auto">
          <a:xfrm>
            <a:off x="6096000" y="5181600"/>
            <a:ext cx="26670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5" name="Oval 14"/>
          <p:cNvSpPr>
            <a:spLocks noChangeArrowheads="1"/>
          </p:cNvSpPr>
          <p:nvPr/>
        </p:nvSpPr>
        <p:spPr bwMode="auto">
          <a:xfrm>
            <a:off x="8305800" y="5638800"/>
            <a:ext cx="457200" cy="533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2716F6FF-0E4B-462E-B17E-E23D1B1145DB}"/>
              </a:ext>
            </a:extLst>
          </p:cNvPr>
          <p:cNvCxnSpPr>
            <a:cxnSpLocks/>
          </p:cNvCxnSpPr>
          <p:nvPr/>
        </p:nvCxnSpPr>
        <p:spPr>
          <a:xfrm flipH="1">
            <a:off x="6400800" y="6019800"/>
            <a:ext cx="228600" cy="296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4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685800" y="1536700"/>
            <a:ext cx="7848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/>
              <a:t>Describe and explain the morphology of the RBCs </a:t>
            </a:r>
          </a:p>
          <a:p>
            <a:pPr eaLnBrk="1" hangingPunct="1"/>
            <a:endParaRPr lang="en-US" altLang="en-US" sz="3200" dirty="0"/>
          </a:p>
          <a:p>
            <a:pPr eaLnBrk="1" hangingPunct="1"/>
            <a:r>
              <a:rPr lang="en-US" altLang="en-US" sz="3200" dirty="0"/>
              <a:t>What is your diagnosis? </a:t>
            </a:r>
          </a:p>
          <a:p>
            <a:pPr eaLnBrk="1" hangingPunct="1"/>
            <a:endParaRPr lang="en-US" altLang="en-US" sz="3200" dirty="0"/>
          </a:p>
          <a:p>
            <a:pPr eaLnBrk="1" hangingPunct="1"/>
            <a:r>
              <a:rPr lang="en-US" altLang="en-US" sz="3200" dirty="0"/>
              <a:t>Define “</a:t>
            </a:r>
            <a:r>
              <a:rPr lang="en-US" altLang="en-US" sz="3200" dirty="0" err="1"/>
              <a:t>poikilocytosis</a:t>
            </a:r>
            <a:r>
              <a:rPr lang="en-US" altLang="en-US" sz="3200" dirty="0"/>
              <a:t>” and how it  is demonstrated on the smear.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4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/>
              <a:t>Correlate the clinical findings with the disease process.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9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dirty="0"/>
              <a:t>Case 4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457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645" y="3086100"/>
            <a:ext cx="4292600" cy="2819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0" name="Picture 4" descr="http://humpath.com/IMG/jpg_spleen_04_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149" y="3048000"/>
            <a:ext cx="41529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304800" y="5657329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 dirty="0"/>
              <a:t>A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4800600" y="5519216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Normal organ in A. Our patient’s organ in B.  Compare and contrast the gross morphologic  findings. What is the pathogenesis?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4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/>
              <a:t>Patients with this disease process are at risk for infections with what types of micro-organisms?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5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65237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indent="0">
              <a:buFontTx/>
              <a:buNone/>
            </a:pPr>
            <a:r>
              <a:rPr lang="en-US" altLang="en-US" dirty="0"/>
              <a:t>A 5-year old presents to the ED with fever and bloody diarrhea.  He has recently been at a picnic, where they served rare hamburgers.</a:t>
            </a:r>
          </a:p>
          <a:p>
            <a:pPr marL="0" indent="0">
              <a:buFontTx/>
              <a:buNone/>
            </a:pPr>
            <a:r>
              <a:rPr lang="en-US" altLang="en-US" dirty="0"/>
              <a:t>Vitals: T 102.1 F, pulse 150, BP 90/42, RR 40 Physical exam reveals a fatigued child with pallor, abdominal tenderness, and petechiae.</a:t>
            </a:r>
          </a:p>
          <a:p>
            <a:pPr marL="0" indent="0">
              <a:buFontTx/>
              <a:buNone/>
            </a:pPr>
            <a:r>
              <a:rPr lang="en-US" altLang="en-US" dirty="0"/>
              <a:t>The CBC demonstrates RBC, hemoglobin and hematocrit &lt;5</a:t>
            </a:r>
            <a:r>
              <a:rPr lang="en-US" altLang="en-US" baseline="30000" dirty="0"/>
              <a:t>th</a:t>
            </a:r>
            <a:r>
              <a:rPr lang="en-US" altLang="en-US" dirty="0"/>
              <a:t> percentile for age; platelets 50,000. </a:t>
            </a:r>
          </a:p>
          <a:p>
            <a:pPr marL="0" indent="0">
              <a:buFontTx/>
              <a:buNone/>
            </a:pPr>
            <a:r>
              <a:rPr lang="en-US" altLang="en-US" dirty="0"/>
              <a:t>Creatinine is 2.6mg/ml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5</a:t>
            </a: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2" cstate="print"/>
          <a:srcRect l="9628" t="33414" r="26192" b="18649"/>
          <a:stretch>
            <a:fillRect/>
          </a:stretch>
        </p:blipFill>
        <p:spPr bwMode="auto">
          <a:xfrm>
            <a:off x="4589463" y="2017712"/>
            <a:ext cx="4402137" cy="4383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6" name="Picture 6" descr="Screen Shot 2014-10-29 at 3.39.28 PM copy.png"/>
          <p:cNvPicPr>
            <a:picLocks noChangeAspect="1"/>
          </p:cNvPicPr>
          <p:nvPr/>
        </p:nvPicPr>
        <p:blipFill>
          <a:blip r:embed="rId3" cstate="print"/>
          <a:srcRect l="23969" t="19766" r="39206" b="50595"/>
          <a:stretch>
            <a:fillRect/>
          </a:stretch>
        </p:blipFill>
        <p:spPr bwMode="auto">
          <a:xfrm>
            <a:off x="339922" y="2017712"/>
            <a:ext cx="3733800" cy="439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3" descr="http://library.med.utah.edu/WebPath/jpeg5/HEME002.jpg"/>
          <p:cNvPicPr>
            <a:picLocks noChangeAspect="1" noChangeArrowheads="1"/>
          </p:cNvPicPr>
          <p:nvPr/>
        </p:nvPicPr>
        <p:blipFill>
          <a:blip r:embed="rId4" cstate="print"/>
          <a:srcRect l="57813" t="56496"/>
          <a:stretch>
            <a:fillRect/>
          </a:stretch>
        </p:blipFill>
        <p:spPr bwMode="auto">
          <a:xfrm>
            <a:off x="1579759" y="4800600"/>
            <a:ext cx="26289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457200" y="6048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A</a:t>
            </a: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4724400" y="6048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B</a:t>
            </a:r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838200" y="1150938"/>
            <a:ext cx="7772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/>
              <a:t>Compare and contrast the low and high power peripheral blood smears from a healthy patient in A and our patient in B.</a:t>
            </a:r>
          </a:p>
        </p:txBody>
      </p:sp>
      <p:pic>
        <p:nvPicPr>
          <p:cNvPr id="28681" name="Picture 12" descr="Peripheral blood smear of a patient with microangiopathic hemolytic anemia. Schistocytes (arrows) are also noted in patients with severe burns, dysfunctional prosthetic valves, and disseminated intravascular coagulatio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8032" y="4572000"/>
            <a:ext cx="3284621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5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143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en-US" altLang="en-US"/>
              <a:t>Describe the organisms seen on gram stain from patient’s stool culture.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1"/>
          <a:stretch/>
        </p:blipFill>
        <p:spPr>
          <a:xfrm rot="5400000">
            <a:off x="2441085" y="2740514"/>
            <a:ext cx="4261828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/>
              <a:t>What type of “test tube” is used to submit a blood sample for CBC analysis?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124200"/>
            <a:ext cx="4343400" cy="32591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5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 dirty="0"/>
              <a:t>What is your diagnosis?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Correlate the clinical and histologic findings.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6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dirty="0"/>
              <a:t>A 5-year old child, </a:t>
            </a:r>
            <a:r>
              <a:rPr lang="en-US" altLang="en-US"/>
              <a:t>who lives in </a:t>
            </a:r>
            <a:r>
              <a:rPr lang="en-US" altLang="en-US" dirty="0"/>
              <a:t>an old home in Chicago, presents to an urgent care clinic with irritability, poor appetite, weight loss, abdominal pain and reduced attention span.  </a:t>
            </a:r>
          </a:p>
          <a:p>
            <a:pPr marL="0" indent="0">
              <a:buFontTx/>
              <a:buNone/>
            </a:pPr>
            <a:r>
              <a:rPr lang="en-US" altLang="en-US" dirty="0"/>
              <a:t>Vital signs: T  98.6 F, BP 110/79, RR 50, Pulse 150.  </a:t>
            </a:r>
          </a:p>
          <a:p>
            <a:pPr marL="0" indent="0">
              <a:buFontTx/>
              <a:buNone/>
            </a:pPr>
            <a:r>
              <a:rPr lang="en-US" altLang="en-US" dirty="0"/>
              <a:t>Physical exam demonstrates an irritable, thin child with mild diffuse abdominal pain to palpation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6 – Peripheral Blood Smear</a:t>
            </a:r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036" b="13036"/>
          <a:stretch>
            <a:fillRect/>
          </a:stretch>
        </p:blipFill>
        <p:spPr bwMode="auto">
          <a:xfrm>
            <a:off x="457200" y="1722438"/>
            <a:ext cx="8229600" cy="45259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/>
          </p:cNvPicPr>
          <p:nvPr/>
        </p:nvPicPr>
        <p:blipFill>
          <a:blip r:embed="rId3" cstate="print"/>
          <a:srcRect l="41072" t="40614" r="44444" b="38281"/>
          <a:stretch>
            <a:fillRect/>
          </a:stretch>
        </p:blipFill>
        <p:spPr bwMode="auto">
          <a:xfrm>
            <a:off x="3886200" y="5038725"/>
            <a:ext cx="1843088" cy="1743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685800" y="1138238"/>
            <a:ext cx="777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Describe the pathologic changes seen below.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6 - Radiology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8898" t="7248" b="7248"/>
          <a:stretch>
            <a:fillRect/>
          </a:stretch>
        </p:blipFill>
        <p:spPr bwMode="auto">
          <a:xfrm>
            <a:off x="4481513" y="1905000"/>
            <a:ext cx="4205287" cy="45259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685800" y="11430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.</a:t>
            </a:r>
          </a:p>
        </p:txBody>
      </p:sp>
      <p:pic>
        <p:nvPicPr>
          <p:cNvPr id="33797" name="Picture 5"/>
          <p:cNvPicPr>
            <a:picLocks noChangeAspect="1"/>
          </p:cNvPicPr>
          <p:nvPr/>
        </p:nvPicPr>
        <p:blipFill>
          <a:blip r:embed="rId3" cstate="print"/>
          <a:srcRect r="51988" b="8476"/>
          <a:stretch>
            <a:fillRect/>
          </a:stretch>
        </p:blipFill>
        <p:spPr bwMode="auto">
          <a:xfrm>
            <a:off x="533400" y="1905000"/>
            <a:ext cx="3616325" cy="449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76200" y="1066800"/>
            <a:ext cx="861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Compare and contrast the knee X-rays from a healthy patient in A and our patient in B.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685800" y="6019800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A</a:t>
            </a:r>
          </a:p>
        </p:txBody>
      </p:sp>
      <p:sp>
        <p:nvSpPr>
          <p:cNvPr id="33800" name="TextBox 8"/>
          <p:cNvSpPr txBox="1">
            <a:spLocks noChangeArrowheads="1"/>
          </p:cNvSpPr>
          <p:nvPr/>
        </p:nvSpPr>
        <p:spPr bwMode="auto">
          <a:xfrm>
            <a:off x="4648200" y="6048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B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6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 dirty="0"/>
              <a:t>What is your diagnosis?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Correlate the clinical with the pathologic findings.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381000"/>
            <a:ext cx="8229600" cy="5745163"/>
          </a:xfrm>
          <a:prstGeom prst="rect">
            <a:avLst/>
          </a:prstGeo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1400" b="1" dirty="0"/>
              <a:t>CBC w/ DIFF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WBC 	7.3 	 [4.0-10.0] k/</a:t>
            </a:r>
            <a:r>
              <a:rPr lang="en-US" sz="1400" dirty="0" err="1"/>
              <a:t>ul</a:t>
            </a:r>
            <a:r>
              <a:rPr lang="en-US" sz="14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RBC 	4.39	 [3.60-5.50] m/</a:t>
            </a:r>
            <a:r>
              <a:rPr lang="en-US" sz="1400" dirty="0" err="1"/>
              <a:t>ul</a:t>
            </a:r>
            <a:r>
              <a:rPr lang="en-US" sz="14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400" dirty="0" err="1"/>
              <a:t>Hgb</a:t>
            </a:r>
            <a:r>
              <a:rPr lang="en-US" sz="1400" dirty="0"/>
              <a:t>	15.1 	 [12.0-16.0] gm/dl </a:t>
            </a:r>
          </a:p>
          <a:p>
            <a:pPr marL="0" indent="0">
              <a:buFontTx/>
              <a:buNone/>
              <a:defRPr/>
            </a:pPr>
            <a:r>
              <a:rPr lang="en-US" sz="1400" dirty="0" err="1"/>
              <a:t>Hct</a:t>
            </a:r>
            <a:r>
              <a:rPr lang="en-US" sz="1400" dirty="0"/>
              <a:t> 	 45.3  	[34.0-51.0] %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MCV	 92 	[85-95] </a:t>
            </a:r>
            <a:r>
              <a:rPr lang="en-US" sz="1400" dirty="0" err="1"/>
              <a:t>fl</a:t>
            </a:r>
            <a:r>
              <a:rPr lang="en-US" sz="14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MCH 	29.3 	[28.0-32.0] </a:t>
            </a:r>
            <a:r>
              <a:rPr lang="en-US" sz="1400" dirty="0" err="1"/>
              <a:t>pg</a:t>
            </a:r>
            <a:r>
              <a:rPr lang="en-US" sz="14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MCHC 	43.3	 [32.0-36.0] gm/dl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RDW	 11.5	 [11.0-15.0] % </a:t>
            </a:r>
          </a:p>
          <a:p>
            <a:pPr marL="0" indent="0">
              <a:buFontTx/>
              <a:buNone/>
              <a:defRPr/>
            </a:pPr>
            <a:r>
              <a:rPr lang="en-US" sz="1400" dirty="0" err="1"/>
              <a:t>Plt</a:t>
            </a:r>
            <a:r>
              <a:rPr lang="en-US" sz="1400" dirty="0"/>
              <a:t> Count	 305	 [150-400] k/</a:t>
            </a:r>
            <a:r>
              <a:rPr lang="en-US" sz="1400" dirty="0" err="1"/>
              <a:t>ul</a:t>
            </a:r>
            <a:endParaRPr lang="en-US" sz="1400" dirty="0"/>
          </a:p>
          <a:p>
            <a:pPr marL="0" indent="0">
              <a:buFontTx/>
              <a:buNone/>
              <a:defRPr/>
            </a:pPr>
            <a:r>
              <a:rPr lang="en-US" sz="14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Diff Type Automated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Gran	62	[45-70] %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Gran# 	4.5	 [2.0-7.0] k/mm3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Lymph 	34 	[20-45]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 Lymph # 	2.4	 [1.0-4.0] k/mm3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Mono	1 	[0-10] % </a:t>
            </a:r>
          </a:p>
          <a:p>
            <a:pPr marL="0" indent="0">
              <a:buFontTx/>
              <a:buNone/>
              <a:defRPr/>
            </a:pPr>
            <a:r>
              <a:rPr lang="en-US" sz="1400" dirty="0"/>
              <a:t>Mono# 	0.7	 [0.0-1.0] k/mm3 </a:t>
            </a:r>
          </a:p>
          <a:p>
            <a:pPr marL="0" indent="0">
              <a:buFontTx/>
              <a:buNone/>
              <a:defRPr/>
            </a:pPr>
            <a:r>
              <a:rPr lang="en-US" sz="1400" dirty="0" err="1"/>
              <a:t>Eo</a:t>
            </a:r>
            <a:r>
              <a:rPr lang="en-US" sz="1400" dirty="0"/>
              <a:t>	3	 [0-7] % </a:t>
            </a:r>
          </a:p>
          <a:p>
            <a:pPr marL="0" indent="0">
              <a:buFontTx/>
              <a:buNone/>
              <a:defRPr/>
            </a:pPr>
            <a:r>
              <a:rPr lang="en-US" sz="1400" dirty="0" err="1"/>
              <a:t>Eo</a:t>
            </a:r>
            <a:r>
              <a:rPr lang="en-US" sz="1400" dirty="0"/>
              <a:t># 	0.2 	[0.0-0.7] k/mm3 </a:t>
            </a:r>
          </a:p>
          <a:p>
            <a:pPr marL="0" indent="0">
              <a:buFontTx/>
              <a:buNone/>
              <a:defRPr/>
            </a:pPr>
            <a:r>
              <a:rPr lang="en-US" sz="1400" dirty="0" err="1"/>
              <a:t>Baso</a:t>
            </a:r>
            <a:r>
              <a:rPr lang="en-US" sz="1400" dirty="0"/>
              <a:t>	0	 [0-2] % </a:t>
            </a:r>
          </a:p>
          <a:p>
            <a:pPr marL="0" indent="0">
              <a:buFontTx/>
              <a:buNone/>
              <a:defRPr/>
            </a:pPr>
            <a:r>
              <a:rPr lang="en-US" sz="1400" dirty="0" err="1"/>
              <a:t>Baso</a:t>
            </a:r>
            <a:r>
              <a:rPr lang="en-US" sz="1400" dirty="0"/>
              <a:t>#	 0.0 	[0.0-0.2] k/mm3 </a:t>
            </a:r>
          </a:p>
          <a:p>
            <a:pPr>
              <a:defRPr/>
            </a:pP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+mn-lt"/>
              </a:rPr>
              <a:t>Case 1</a:t>
            </a:r>
          </a:p>
        </p:txBody>
      </p:sp>
      <p:sp>
        <p:nvSpPr>
          <p:cNvPr id="6147" name="Content Placeholder 4"/>
          <p:cNvSpPr>
            <a:spLocks noGrp="1"/>
          </p:cNvSpPr>
          <p:nvPr>
            <p:ph idx="1"/>
          </p:nvPr>
        </p:nvSpPr>
        <p:spPr bwMode="auto">
          <a:xfrm>
            <a:off x="457200" y="1371600"/>
            <a:ext cx="8229600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r>
              <a:rPr lang="en-US" altLang="en-US" dirty="0"/>
              <a:t>Define “automated differential” and summarize how it is performed.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r>
              <a:rPr lang="en-US" altLang="en-US" dirty="0"/>
              <a:t>Define “manual differential” and summarize how it is performed.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4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1</a:t>
            </a:r>
          </a:p>
        </p:txBody>
      </p:sp>
      <p:sp>
        <p:nvSpPr>
          <p:cNvPr id="7171" name="Content Placeholder 5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/>
              <a:t>Describe how a peripheral blood smear slide is made.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405188"/>
            <a:ext cx="41148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Case 1</a:t>
            </a:r>
          </a:p>
        </p:txBody>
      </p:sp>
      <p:pic>
        <p:nvPicPr>
          <p:cNvPr id="8195" name="Picture 3" descr="http://library.med.utah.edu/WebPath/jpeg5/HEM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0"/>
            <a:ext cx="3152775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 l="13499" t="39999" r="59500"/>
          <a:stretch>
            <a:fillRect/>
          </a:stretch>
        </p:blipFill>
        <p:spPr bwMode="auto">
          <a:xfrm>
            <a:off x="533400" y="1485900"/>
            <a:ext cx="4114800" cy="491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457200" y="8636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dirty="0"/>
              <a:t>Evaluate and describe the normal peripheral blood smear below.  Identify and describe the red blood cells, white blood cells and platelets.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1600200" y="6429375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 dirty="0"/>
              <a:t>Low Power H&amp;E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6172200" y="6429375"/>
            <a:ext cx="2057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 dirty="0"/>
              <a:t>High Power H&amp;E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dirty="0">
                <a:latin typeface="+mn-lt"/>
              </a:rPr>
              <a:t>Case 1 – Name the type of leukocytes in the images below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25" y="1928812"/>
            <a:ext cx="2695575" cy="256698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 b="17128"/>
          <a:stretch>
            <a:fillRect/>
          </a:stretch>
        </p:blipFill>
        <p:spPr bwMode="auto">
          <a:xfrm>
            <a:off x="4443412" y="1905000"/>
            <a:ext cx="3481388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 cstate="print"/>
          <a:srcRect b="11734"/>
          <a:stretch>
            <a:fillRect/>
          </a:stretch>
        </p:blipFill>
        <p:spPr bwMode="auto">
          <a:xfrm>
            <a:off x="3200400" y="4800600"/>
            <a:ext cx="258127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Case 1 </a:t>
            </a:r>
            <a:br>
              <a:rPr lang="en-US" sz="3200" dirty="0"/>
            </a:br>
            <a:r>
              <a:rPr lang="en-US" sz="3200" dirty="0"/>
              <a:t>Normal Bone Marrow Biopsy (Low power). Summarize </a:t>
            </a:r>
            <a:r>
              <a:rPr lang="en-US" sz="3600" dirty="0"/>
              <a:t>the findings and labels</a:t>
            </a: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 cstate="print"/>
          <a:srcRect l="35573" t="31187" r="39584" b="37915"/>
          <a:stretch>
            <a:fillRect/>
          </a:stretch>
        </p:blipFill>
        <p:spPr bwMode="auto">
          <a:xfrm>
            <a:off x="1266259" y="1828800"/>
            <a:ext cx="67056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791200" y="5181600"/>
            <a:ext cx="1600200" cy="1371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5595257" y="3527879"/>
            <a:ext cx="391886" cy="4889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0562" y="2133600"/>
            <a:ext cx="457200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24200" y="2100943"/>
            <a:ext cx="457200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77343" y="2754995"/>
            <a:ext cx="555172" cy="75111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25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776</Words>
  <Application>Microsoft Office PowerPoint</Application>
  <PresentationFormat>On-screen Show (4:3)</PresentationFormat>
  <Paragraphs>163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ＭＳ Ｐゴシック</vt:lpstr>
      <vt:lpstr>Arial</vt:lpstr>
      <vt:lpstr>Calibri</vt:lpstr>
      <vt:lpstr>Minion Pro</vt:lpstr>
      <vt:lpstr>MV Boli</vt:lpstr>
      <vt:lpstr>Myriad Pro</vt:lpstr>
      <vt:lpstr>Office Theme</vt:lpstr>
      <vt:lpstr>Hematopathology I laboratory: Red blood cell disorders / Anemia</vt:lpstr>
      <vt:lpstr>Case 1</vt:lpstr>
      <vt:lpstr>Case 1</vt:lpstr>
      <vt:lpstr>PowerPoint Presentation</vt:lpstr>
      <vt:lpstr>Case 1</vt:lpstr>
      <vt:lpstr>Case 1</vt:lpstr>
      <vt:lpstr>Case 1</vt:lpstr>
      <vt:lpstr>Case 1 – Name the type of leukocytes in the images below</vt:lpstr>
      <vt:lpstr>Case 1  Normal Bone Marrow Biopsy (Low power). Summarize the findings and labels</vt:lpstr>
      <vt:lpstr>Case 2</vt:lpstr>
      <vt:lpstr>Case 2</vt:lpstr>
      <vt:lpstr>Case 2</vt:lpstr>
      <vt:lpstr>Case 2 – Comment on the RBC size</vt:lpstr>
      <vt:lpstr>Case 2</vt:lpstr>
      <vt:lpstr>Case 2</vt:lpstr>
      <vt:lpstr>Case 3</vt:lpstr>
      <vt:lpstr>Case 3</vt:lpstr>
      <vt:lpstr>Case 3</vt:lpstr>
      <vt:lpstr>Case 3</vt:lpstr>
      <vt:lpstr>Case 3</vt:lpstr>
      <vt:lpstr>Case 4</vt:lpstr>
      <vt:lpstr>Case 4</vt:lpstr>
      <vt:lpstr>Case 4</vt:lpstr>
      <vt:lpstr>Case 4</vt:lpstr>
      <vt:lpstr>Case 4 </vt:lpstr>
      <vt:lpstr>Case 4</vt:lpstr>
      <vt:lpstr>Case 5</vt:lpstr>
      <vt:lpstr>Case 5</vt:lpstr>
      <vt:lpstr>Case 5 </vt:lpstr>
      <vt:lpstr>Case 5</vt:lpstr>
      <vt:lpstr>Case 6</vt:lpstr>
      <vt:lpstr>Case 6 – Peripheral Blood Smear</vt:lpstr>
      <vt:lpstr>Case 6 - Radiology</vt:lpstr>
      <vt:lpstr>Case 6</vt:lpstr>
    </vt:vector>
  </TitlesOfParts>
  <Company>LUHS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blood cell disorders / Anemia laboratory</dc:title>
  <dc:creator>jspeiser</dc:creator>
  <cp:lastModifiedBy>Goslawski, Caterina</cp:lastModifiedBy>
  <cp:revision>35</cp:revision>
  <dcterms:created xsi:type="dcterms:W3CDTF">2015-04-28T18:04:52Z</dcterms:created>
  <dcterms:modified xsi:type="dcterms:W3CDTF">2017-11-27T16:10:34Z</dcterms:modified>
</cp:coreProperties>
</file>