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56" r:id="rId2"/>
    <p:sldId id="333" r:id="rId3"/>
    <p:sldId id="334" r:id="rId4"/>
    <p:sldId id="257" r:id="rId5"/>
    <p:sldId id="258" r:id="rId6"/>
    <p:sldId id="261" r:id="rId7"/>
    <p:sldId id="262" r:id="rId8"/>
    <p:sldId id="263" r:id="rId9"/>
    <p:sldId id="264" r:id="rId10"/>
    <p:sldId id="265" r:id="rId11"/>
    <p:sldId id="266" r:id="rId12"/>
    <p:sldId id="267" r:id="rId13"/>
    <p:sldId id="268" r:id="rId14"/>
    <p:sldId id="269" r:id="rId15"/>
    <p:sldId id="270" r:id="rId16"/>
    <p:sldId id="271" r:id="rId17"/>
    <p:sldId id="344" r:id="rId18"/>
    <p:sldId id="272" r:id="rId19"/>
    <p:sldId id="273" r:id="rId20"/>
    <p:sldId id="274" r:id="rId21"/>
    <p:sldId id="275" r:id="rId22"/>
    <p:sldId id="306" r:id="rId23"/>
    <p:sldId id="307" r:id="rId24"/>
    <p:sldId id="277" r:id="rId25"/>
    <p:sldId id="278" r:id="rId26"/>
    <p:sldId id="308"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335" r:id="rId45"/>
    <p:sldId id="336" r:id="rId46"/>
    <p:sldId id="337" r:id="rId47"/>
    <p:sldId id="338" r:id="rId48"/>
    <p:sldId id="339" r:id="rId49"/>
    <p:sldId id="340" r:id="rId50"/>
    <p:sldId id="341" r:id="rId51"/>
    <p:sldId id="342" r:id="rId52"/>
    <p:sldId id="343" r:id="rId5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44" autoAdjust="0"/>
    <p:restoredTop sz="94660"/>
  </p:normalViewPr>
  <p:slideViewPr>
    <p:cSldViewPr snapToGrid="0" snapToObjects="1">
      <p:cViewPr varScale="1">
        <p:scale>
          <a:sx n="110" d="100"/>
          <a:sy n="110" d="100"/>
        </p:scale>
        <p:origin x="2166" y="1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30BDA10B-DC2C-459B-8931-6CFA884A147A}" type="datetimeFigureOut">
              <a:rPr lang="en-US" smtClean="0"/>
              <a:t>11/10/2017</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BD3BB5A7-0BEA-4D20-AEDC-E00A1C4C8B33}" type="slidenum">
              <a:rPr lang="en-US" smtClean="0"/>
              <a:t>‹#›</a:t>
            </a:fld>
            <a:endParaRPr lang="en-US"/>
          </a:p>
        </p:txBody>
      </p:sp>
    </p:spTree>
    <p:extLst>
      <p:ext uri="{BB962C8B-B14F-4D97-AF65-F5344CB8AC3E}">
        <p14:creationId xmlns:p14="http://schemas.microsoft.com/office/powerpoint/2010/main" val="11341775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96A95EFE-0CAD-DA45-925A-2E6F75BF0A80}" type="datetimeFigureOut">
              <a:rPr lang="en-US" smtClean="0"/>
              <a:pPr/>
              <a:t>11/10/2017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8F1D230-3447-8743-80E4-CFA96D558295}" type="slidenum">
              <a:rPr lang="en-US" smtClean="0"/>
              <a:pPr/>
              <a:t>‹#›</a:t>
            </a:fld>
            <a:endParaRPr lang="en-US"/>
          </a:p>
        </p:txBody>
      </p:sp>
    </p:spTree>
    <p:extLst>
      <p:ext uri="{BB962C8B-B14F-4D97-AF65-F5344CB8AC3E}">
        <p14:creationId xmlns:p14="http://schemas.microsoft.com/office/powerpoint/2010/main" val="8884991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BEA81-C5BA-4100-B33C-FC0702373286}" type="slidenum">
              <a:rPr lang="en-US" smtClean="0"/>
              <a:pPr/>
              <a:t>4</a:t>
            </a:fld>
            <a:endParaRPr lang="en-US"/>
          </a:p>
        </p:txBody>
      </p:sp>
    </p:spTree>
    <p:extLst>
      <p:ext uri="{BB962C8B-B14F-4D97-AF65-F5344CB8AC3E}">
        <p14:creationId xmlns:p14="http://schemas.microsoft.com/office/powerpoint/2010/main" val="2153401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BEA81-C5BA-4100-B33C-FC0702373286}" type="slidenum">
              <a:rPr lang="en-US" smtClean="0"/>
              <a:pPr/>
              <a:t>39</a:t>
            </a:fld>
            <a:endParaRPr lang="en-US"/>
          </a:p>
        </p:txBody>
      </p:sp>
    </p:spTree>
    <p:extLst>
      <p:ext uri="{BB962C8B-B14F-4D97-AF65-F5344CB8AC3E}">
        <p14:creationId xmlns:p14="http://schemas.microsoft.com/office/powerpoint/2010/main" val="1016104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BEA81-C5BA-4100-B33C-FC0702373286}" type="slidenum">
              <a:rPr lang="en-US" smtClean="0"/>
              <a:pPr/>
              <a:t>49</a:t>
            </a:fld>
            <a:endParaRPr lang="en-US"/>
          </a:p>
        </p:txBody>
      </p:sp>
    </p:spTree>
    <p:extLst>
      <p:ext uri="{BB962C8B-B14F-4D97-AF65-F5344CB8AC3E}">
        <p14:creationId xmlns:p14="http://schemas.microsoft.com/office/powerpoint/2010/main" val="3604649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BEA81-C5BA-4100-B33C-FC0702373286}" type="slidenum">
              <a:rPr lang="en-US" smtClean="0"/>
              <a:pPr/>
              <a:t>6</a:t>
            </a:fld>
            <a:endParaRPr lang="en-US"/>
          </a:p>
        </p:txBody>
      </p:sp>
    </p:spTree>
    <p:extLst>
      <p:ext uri="{BB962C8B-B14F-4D97-AF65-F5344CB8AC3E}">
        <p14:creationId xmlns:p14="http://schemas.microsoft.com/office/powerpoint/2010/main" val="137333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BEA81-C5BA-4100-B33C-FC0702373286}" type="slidenum">
              <a:rPr lang="en-US" smtClean="0"/>
              <a:pPr/>
              <a:t>7</a:t>
            </a:fld>
            <a:endParaRPr lang="en-US"/>
          </a:p>
        </p:txBody>
      </p:sp>
    </p:spTree>
    <p:extLst>
      <p:ext uri="{BB962C8B-B14F-4D97-AF65-F5344CB8AC3E}">
        <p14:creationId xmlns:p14="http://schemas.microsoft.com/office/powerpoint/2010/main" val="234677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BEA81-C5BA-4100-B33C-FC0702373286}" type="slidenum">
              <a:rPr lang="en-US" smtClean="0"/>
              <a:pPr/>
              <a:t>12</a:t>
            </a:fld>
            <a:endParaRPr lang="en-US"/>
          </a:p>
        </p:txBody>
      </p:sp>
    </p:spTree>
    <p:extLst>
      <p:ext uri="{BB962C8B-B14F-4D97-AF65-F5344CB8AC3E}">
        <p14:creationId xmlns:p14="http://schemas.microsoft.com/office/powerpoint/2010/main" val="4157476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BEA81-C5BA-4100-B33C-FC0702373286}" type="slidenum">
              <a:rPr lang="en-US" smtClean="0"/>
              <a:pPr/>
              <a:t>13</a:t>
            </a:fld>
            <a:endParaRPr lang="en-US"/>
          </a:p>
        </p:txBody>
      </p:sp>
    </p:spTree>
    <p:extLst>
      <p:ext uri="{BB962C8B-B14F-4D97-AF65-F5344CB8AC3E}">
        <p14:creationId xmlns:p14="http://schemas.microsoft.com/office/powerpoint/2010/main" val="1682379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BEA81-C5BA-4100-B33C-FC0702373286}" type="slidenum">
              <a:rPr lang="en-US" smtClean="0"/>
              <a:pPr/>
              <a:t>21</a:t>
            </a:fld>
            <a:endParaRPr lang="en-US"/>
          </a:p>
        </p:txBody>
      </p:sp>
    </p:spTree>
    <p:extLst>
      <p:ext uri="{BB962C8B-B14F-4D97-AF65-F5344CB8AC3E}">
        <p14:creationId xmlns:p14="http://schemas.microsoft.com/office/powerpoint/2010/main" val="225614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BEA81-C5BA-4100-B33C-FC0702373286}" type="slidenum">
              <a:rPr lang="en-US" smtClean="0"/>
              <a:pPr/>
              <a:t>24</a:t>
            </a:fld>
            <a:endParaRPr lang="en-US"/>
          </a:p>
        </p:txBody>
      </p:sp>
    </p:spTree>
    <p:extLst>
      <p:ext uri="{BB962C8B-B14F-4D97-AF65-F5344CB8AC3E}">
        <p14:creationId xmlns:p14="http://schemas.microsoft.com/office/powerpoint/2010/main" val="3877546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BEA81-C5BA-4100-B33C-FC0702373286}" type="slidenum">
              <a:rPr lang="en-US" smtClean="0"/>
              <a:pPr/>
              <a:t>31</a:t>
            </a:fld>
            <a:endParaRPr lang="en-US"/>
          </a:p>
        </p:txBody>
      </p:sp>
    </p:spTree>
    <p:extLst>
      <p:ext uri="{BB962C8B-B14F-4D97-AF65-F5344CB8AC3E}">
        <p14:creationId xmlns:p14="http://schemas.microsoft.com/office/powerpoint/2010/main" val="528156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BBEA81-C5BA-4100-B33C-FC0702373286}" type="slidenum">
              <a:rPr lang="en-US" smtClean="0"/>
              <a:pPr/>
              <a:t>33</a:t>
            </a:fld>
            <a:endParaRPr lang="en-US"/>
          </a:p>
        </p:txBody>
      </p:sp>
    </p:spTree>
    <p:extLst>
      <p:ext uri="{BB962C8B-B14F-4D97-AF65-F5344CB8AC3E}">
        <p14:creationId xmlns:p14="http://schemas.microsoft.com/office/powerpoint/2010/main" val="1574811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E0BBC3-0F13-844E-A0AA-51452B007DCB}" type="datetimeFigureOut">
              <a:rPr lang="en-US" smtClean="0"/>
              <a:pPr/>
              <a:t>11/10/2017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425B3-B1D8-C441-BB01-4F525F4ED418}" type="slidenum">
              <a:rPr lang="en-US" smtClean="0"/>
              <a:pPr/>
              <a:t>‹#›</a:t>
            </a:fld>
            <a:endParaRPr lang="en-US"/>
          </a:p>
        </p:txBody>
      </p:sp>
    </p:spTree>
    <p:extLst>
      <p:ext uri="{BB962C8B-B14F-4D97-AF65-F5344CB8AC3E}">
        <p14:creationId xmlns:p14="http://schemas.microsoft.com/office/powerpoint/2010/main" val="3325200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E0BBC3-0F13-844E-A0AA-51452B007DCB}" type="datetimeFigureOut">
              <a:rPr lang="en-US" smtClean="0"/>
              <a:pPr/>
              <a:t>11/10/2017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425B3-B1D8-C441-BB01-4F525F4ED418}" type="slidenum">
              <a:rPr lang="en-US" smtClean="0"/>
              <a:pPr/>
              <a:t>‹#›</a:t>
            </a:fld>
            <a:endParaRPr lang="en-US"/>
          </a:p>
        </p:txBody>
      </p:sp>
    </p:spTree>
    <p:extLst>
      <p:ext uri="{BB962C8B-B14F-4D97-AF65-F5344CB8AC3E}">
        <p14:creationId xmlns:p14="http://schemas.microsoft.com/office/powerpoint/2010/main" val="337924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E0BBC3-0F13-844E-A0AA-51452B007DCB}" type="datetimeFigureOut">
              <a:rPr lang="en-US" smtClean="0"/>
              <a:pPr/>
              <a:t>11/10/2017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425B3-B1D8-C441-BB01-4F525F4ED418}" type="slidenum">
              <a:rPr lang="en-US" smtClean="0"/>
              <a:pPr/>
              <a:t>‹#›</a:t>
            </a:fld>
            <a:endParaRPr lang="en-US"/>
          </a:p>
        </p:txBody>
      </p:sp>
    </p:spTree>
    <p:extLst>
      <p:ext uri="{BB962C8B-B14F-4D97-AF65-F5344CB8AC3E}">
        <p14:creationId xmlns:p14="http://schemas.microsoft.com/office/powerpoint/2010/main" val="177317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pter and Image">
    <p:spTree>
      <p:nvGrpSpPr>
        <p:cNvPr id="1" name=""/>
        <p:cNvGrpSpPr/>
        <p:nvPr/>
      </p:nvGrpSpPr>
      <p:grpSpPr>
        <a:xfrm>
          <a:off x="0" y="0"/>
          <a:ext cx="0" cy="0"/>
          <a:chOff x="0" y="0"/>
          <a:chExt cx="0" cy="0"/>
        </a:xfrm>
      </p:grpSpPr>
      <p:pic>
        <p:nvPicPr>
          <p:cNvPr id="7" name="Picture 7" descr="checkersMaroonFinal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0" y="2667000"/>
            <a:ext cx="9144000" cy="192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722313" y="3321284"/>
            <a:ext cx="7772400" cy="683163"/>
          </a:xfrm>
        </p:spPr>
        <p:txBody>
          <a:bodyPr lIns="0" rIns="91440" anchor="t">
            <a:normAutofit/>
          </a:bodyPr>
          <a:lstStyle>
            <a:lvl1pPr algn="l">
              <a:defRPr sz="3600" b="1" cap="all">
                <a:solidFill>
                  <a:schemeClr val="bg1"/>
                </a:solidFill>
                <a:latin typeface="Myriad Pro" pitchFamily="34" charset="0"/>
                <a:cs typeface="Myriad Pro" pitchFamily="34" charset="0"/>
              </a:defRPr>
            </a:lvl1pPr>
          </a:lstStyle>
          <a:p>
            <a:r>
              <a:rPr lang="en-US" dirty="0" smtClean="0"/>
              <a:t>Headline goes here</a:t>
            </a:r>
            <a:endParaRPr lang="en-US" dirty="0"/>
          </a:p>
        </p:txBody>
      </p:sp>
      <p:sp>
        <p:nvSpPr>
          <p:cNvPr id="3" name="Text Placeholder 2"/>
          <p:cNvSpPr>
            <a:spLocks noGrp="1"/>
          </p:cNvSpPr>
          <p:nvPr>
            <p:ph type="body" idx="1" hasCustomPrompt="1"/>
          </p:nvPr>
        </p:nvSpPr>
        <p:spPr>
          <a:xfrm>
            <a:off x="722313" y="2826668"/>
            <a:ext cx="7772400" cy="481343"/>
          </a:xfrm>
        </p:spPr>
        <p:txBody>
          <a:bodyPr lIns="0" rIns="91440" anchor="b">
            <a:normAutofit/>
          </a:bodyPr>
          <a:lstStyle>
            <a:lvl1pPr marL="0" indent="0">
              <a:buNone/>
              <a:defRPr sz="1700" b="1" cap="all" baseline="0">
                <a:solidFill>
                  <a:srgbClr val="FFCC00"/>
                </a:solidFill>
                <a:latin typeface="Myriad Pro" pitchFamily="34" charset="0"/>
                <a:cs typeface="Myriad Pro"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Chapter 1</a:t>
            </a:r>
          </a:p>
        </p:txBody>
      </p:sp>
      <p:sp>
        <p:nvSpPr>
          <p:cNvPr id="14" name="Footer Placeholder 4"/>
          <p:cNvSpPr>
            <a:spLocks noGrp="1"/>
          </p:cNvSpPr>
          <p:nvPr>
            <p:ph type="ftr" sz="quarter" idx="11"/>
          </p:nvPr>
        </p:nvSpPr>
        <p:spPr>
          <a:xfrm>
            <a:off x="761999" y="5072529"/>
            <a:ext cx="7732713" cy="365125"/>
          </a:xfrm>
        </p:spPr>
        <p:txBody>
          <a:bodyPr lIns="0" tIns="137160" bIns="0"/>
          <a:lstStyle>
            <a:lvl1pPr>
              <a:defRPr sz="1600">
                <a:latin typeface="Myriad Pro" pitchFamily="34" charset="0"/>
                <a:cs typeface="Myriad Pro" pitchFamily="34" charset="0"/>
              </a:defRPr>
            </a:lvl1pPr>
          </a:lstStyle>
          <a:p>
            <a:pPr algn="l"/>
            <a:r>
              <a:rPr lang="en-US" i="1" dirty="0" smtClean="0">
                <a:solidFill>
                  <a:srgbClr val="999999"/>
                </a:solidFill>
              </a:rPr>
              <a:t>NOTE: Option1 for chapter slide—over a full-bleed image</a:t>
            </a:r>
          </a:p>
          <a:p>
            <a:endParaRPr lang="en-US" dirty="0"/>
          </a:p>
        </p:txBody>
      </p:sp>
      <p:sp>
        <p:nvSpPr>
          <p:cNvPr id="20" name="Text Placeholder 16"/>
          <p:cNvSpPr>
            <a:spLocks noGrp="1"/>
          </p:cNvSpPr>
          <p:nvPr>
            <p:ph type="body" sz="quarter" idx="12" hasCustomPrompt="1"/>
          </p:nvPr>
        </p:nvSpPr>
        <p:spPr>
          <a:xfrm>
            <a:off x="722313" y="3984112"/>
            <a:ext cx="7772400" cy="348060"/>
          </a:xfrm>
        </p:spPr>
        <p:txBody>
          <a:bodyPr lIns="0">
            <a:noAutofit/>
          </a:bodyPr>
          <a:lstStyle>
            <a:lvl1pPr marL="0" indent="0">
              <a:buNone/>
              <a:defRPr sz="1800" i="1" baseline="0">
                <a:solidFill>
                  <a:srgbClr val="FFFFFF"/>
                </a:solidFill>
                <a:latin typeface="Minion Pro" pitchFamily="18" charset="0"/>
                <a:cs typeface="Minion Pro" pitchFamily="18" charset="0"/>
              </a:defRPr>
            </a:lvl1pPr>
          </a:lstStyle>
          <a:p>
            <a:pPr lvl="0"/>
            <a:r>
              <a:rPr lang="en-US" dirty="0" smtClean="0"/>
              <a:t>Support headline goes here, if desired</a:t>
            </a:r>
            <a:endParaRPr lang="en-US" dirty="0"/>
          </a:p>
        </p:txBody>
      </p:sp>
    </p:spTree>
    <p:extLst>
      <p:ext uri="{BB962C8B-B14F-4D97-AF65-F5344CB8AC3E}">
        <p14:creationId xmlns:p14="http://schemas.microsoft.com/office/powerpoint/2010/main" val="9784324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E0BBC3-0F13-844E-A0AA-51452B007DCB}" type="datetimeFigureOut">
              <a:rPr lang="en-US" smtClean="0"/>
              <a:pPr/>
              <a:t>11/10/2017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425B3-B1D8-C441-BB01-4F525F4ED418}" type="slidenum">
              <a:rPr lang="en-US" smtClean="0"/>
              <a:pPr/>
              <a:t>‹#›</a:t>
            </a:fld>
            <a:endParaRPr lang="en-US"/>
          </a:p>
        </p:txBody>
      </p:sp>
    </p:spTree>
    <p:extLst>
      <p:ext uri="{BB962C8B-B14F-4D97-AF65-F5344CB8AC3E}">
        <p14:creationId xmlns:p14="http://schemas.microsoft.com/office/powerpoint/2010/main" val="4258865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E0BBC3-0F13-844E-A0AA-51452B007DCB}" type="datetimeFigureOut">
              <a:rPr lang="en-US" smtClean="0"/>
              <a:pPr/>
              <a:t>11/10/2017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0425B3-B1D8-C441-BB01-4F525F4ED418}" type="slidenum">
              <a:rPr lang="en-US" smtClean="0"/>
              <a:pPr/>
              <a:t>‹#›</a:t>
            </a:fld>
            <a:endParaRPr lang="en-US"/>
          </a:p>
        </p:txBody>
      </p:sp>
    </p:spTree>
    <p:extLst>
      <p:ext uri="{BB962C8B-B14F-4D97-AF65-F5344CB8AC3E}">
        <p14:creationId xmlns:p14="http://schemas.microsoft.com/office/powerpoint/2010/main" val="2873306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E0BBC3-0F13-844E-A0AA-51452B007DCB}" type="datetimeFigureOut">
              <a:rPr lang="en-US" smtClean="0"/>
              <a:pPr/>
              <a:t>11/10/2017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425B3-B1D8-C441-BB01-4F525F4ED418}" type="slidenum">
              <a:rPr lang="en-US" smtClean="0"/>
              <a:pPr/>
              <a:t>‹#›</a:t>
            </a:fld>
            <a:endParaRPr lang="en-US"/>
          </a:p>
        </p:txBody>
      </p:sp>
    </p:spTree>
    <p:extLst>
      <p:ext uri="{BB962C8B-B14F-4D97-AF65-F5344CB8AC3E}">
        <p14:creationId xmlns:p14="http://schemas.microsoft.com/office/powerpoint/2010/main" val="2593863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E0BBC3-0F13-844E-A0AA-51452B007DCB}" type="datetimeFigureOut">
              <a:rPr lang="en-US" smtClean="0"/>
              <a:pPr/>
              <a:t>11/10/2017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0425B3-B1D8-C441-BB01-4F525F4ED418}" type="slidenum">
              <a:rPr lang="en-US" smtClean="0"/>
              <a:pPr/>
              <a:t>‹#›</a:t>
            </a:fld>
            <a:endParaRPr lang="en-US"/>
          </a:p>
        </p:txBody>
      </p:sp>
    </p:spTree>
    <p:extLst>
      <p:ext uri="{BB962C8B-B14F-4D97-AF65-F5344CB8AC3E}">
        <p14:creationId xmlns:p14="http://schemas.microsoft.com/office/powerpoint/2010/main" val="61464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E0BBC3-0F13-844E-A0AA-51452B007DCB}" type="datetimeFigureOut">
              <a:rPr lang="en-US" smtClean="0"/>
              <a:pPr/>
              <a:t>11/10/2017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0425B3-B1D8-C441-BB01-4F525F4ED418}" type="slidenum">
              <a:rPr lang="en-US" smtClean="0"/>
              <a:pPr/>
              <a:t>‹#›</a:t>
            </a:fld>
            <a:endParaRPr lang="en-US"/>
          </a:p>
        </p:txBody>
      </p:sp>
    </p:spTree>
    <p:extLst>
      <p:ext uri="{BB962C8B-B14F-4D97-AF65-F5344CB8AC3E}">
        <p14:creationId xmlns:p14="http://schemas.microsoft.com/office/powerpoint/2010/main" val="1809388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E0BBC3-0F13-844E-A0AA-51452B007DCB}" type="datetimeFigureOut">
              <a:rPr lang="en-US" smtClean="0"/>
              <a:pPr/>
              <a:t>11/10/2017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0425B3-B1D8-C441-BB01-4F525F4ED418}" type="slidenum">
              <a:rPr lang="en-US" smtClean="0"/>
              <a:pPr/>
              <a:t>‹#›</a:t>
            </a:fld>
            <a:endParaRPr lang="en-US"/>
          </a:p>
        </p:txBody>
      </p:sp>
    </p:spTree>
    <p:extLst>
      <p:ext uri="{BB962C8B-B14F-4D97-AF65-F5344CB8AC3E}">
        <p14:creationId xmlns:p14="http://schemas.microsoft.com/office/powerpoint/2010/main" val="3160355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E0BBC3-0F13-844E-A0AA-51452B007DCB}" type="datetimeFigureOut">
              <a:rPr lang="en-US" smtClean="0"/>
              <a:pPr/>
              <a:t>11/10/2017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425B3-B1D8-C441-BB01-4F525F4ED418}" type="slidenum">
              <a:rPr lang="en-US" smtClean="0"/>
              <a:pPr/>
              <a:t>‹#›</a:t>
            </a:fld>
            <a:endParaRPr lang="en-US"/>
          </a:p>
        </p:txBody>
      </p:sp>
    </p:spTree>
    <p:extLst>
      <p:ext uri="{BB962C8B-B14F-4D97-AF65-F5344CB8AC3E}">
        <p14:creationId xmlns:p14="http://schemas.microsoft.com/office/powerpoint/2010/main" val="106762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E0BBC3-0F13-844E-A0AA-51452B007DCB}" type="datetimeFigureOut">
              <a:rPr lang="en-US" smtClean="0"/>
              <a:pPr/>
              <a:t>11/10/2017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0425B3-B1D8-C441-BB01-4F525F4ED418}" type="slidenum">
              <a:rPr lang="en-US" smtClean="0"/>
              <a:pPr/>
              <a:t>‹#›</a:t>
            </a:fld>
            <a:endParaRPr lang="en-US"/>
          </a:p>
        </p:txBody>
      </p:sp>
    </p:spTree>
    <p:extLst>
      <p:ext uri="{BB962C8B-B14F-4D97-AF65-F5344CB8AC3E}">
        <p14:creationId xmlns:p14="http://schemas.microsoft.com/office/powerpoint/2010/main" val="948686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E0BBC3-0F13-844E-A0AA-51452B007DCB}" type="datetimeFigureOut">
              <a:rPr lang="en-US" smtClean="0"/>
              <a:pPr/>
              <a:t>11/10/2017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0425B3-B1D8-C441-BB01-4F525F4ED418}" type="slidenum">
              <a:rPr lang="en-US" smtClean="0"/>
              <a:pPr/>
              <a:t>‹#›</a:t>
            </a:fld>
            <a:endParaRPr lang="en-US"/>
          </a:p>
        </p:txBody>
      </p:sp>
    </p:spTree>
    <p:extLst>
      <p:ext uri="{BB962C8B-B14F-4D97-AF65-F5344CB8AC3E}">
        <p14:creationId xmlns:p14="http://schemas.microsoft.com/office/powerpoint/2010/main" val="1513505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google.com/url?sa=i&amp;rct=j&amp;q=&amp;esrc=s&amp;source=images&amp;cd=&amp;cad=rja&amp;uact=8&amp;ved=0CAcQjRw&amp;url=http://pathhsw5m54.ucsf.edu/ctpath/ctpath1.html&amp;ei=oeVsVOXbOIqGyQSd_oDIDw&amp;bvm=bv.80120444,d.aWw&amp;psig=AFQjCNH8m5nFAywzslSBn76JGW0vsJJNXg&amp;ust=1416509184325529" TargetMode="Externa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11.jpe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jpeg"/><Relationship Id="rId5" Type="http://schemas.microsoft.com/office/2007/relationships/hdphoto" Target="../media/hdphoto1.wdp"/><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Pulmonary Pathology I</a:t>
            </a:r>
            <a:endParaRPr lang="en-US" dirty="0"/>
          </a:p>
        </p:txBody>
      </p:sp>
      <p:sp>
        <p:nvSpPr>
          <p:cNvPr id="3" name="Text Placeholder 2"/>
          <p:cNvSpPr>
            <a:spLocks noGrp="1"/>
          </p:cNvSpPr>
          <p:nvPr>
            <p:ph type="body" idx="1"/>
          </p:nvPr>
        </p:nvSpPr>
        <p:spPr/>
        <p:txBody>
          <a:bodyPr/>
          <a:lstStyle/>
          <a:p>
            <a:r>
              <a:rPr lang="en-US" dirty="0" err="1" smtClean="0"/>
              <a:t>MHD</a:t>
            </a:r>
            <a:r>
              <a:rPr lang="en-US" dirty="0" smtClean="0"/>
              <a:t> I Laboratory </a:t>
            </a:r>
            <a:endParaRPr lang="en-US" dirty="0"/>
          </a:p>
        </p:txBody>
      </p:sp>
      <p:sp>
        <p:nvSpPr>
          <p:cNvPr id="4" name="Text Placeholder 3"/>
          <p:cNvSpPr>
            <a:spLocks noGrp="1"/>
          </p:cNvSpPr>
          <p:nvPr>
            <p:ph type="body" sz="quarter" idx="12"/>
          </p:nvPr>
        </p:nvSpPr>
        <p:spPr/>
        <p:txBody>
          <a:bodyPr/>
          <a:lstStyle/>
          <a:p>
            <a:r>
              <a:rPr lang="en-US" b="1" dirty="0" smtClean="0">
                <a:latin typeface="Myriad Pro"/>
              </a:rPr>
              <a:t>11/16/17</a:t>
            </a:r>
            <a:endParaRPr lang="en-US" b="1" dirty="0">
              <a:latin typeface="Myriad Pro"/>
            </a:endParaRPr>
          </a:p>
        </p:txBody>
      </p:sp>
    </p:spTree>
    <p:extLst>
      <p:ext uri="{BB962C8B-B14F-4D97-AF65-F5344CB8AC3E}">
        <p14:creationId xmlns:p14="http://schemas.microsoft.com/office/powerpoint/2010/main" val="35956617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21200"/>
            <a:ext cx="8229600" cy="1143000"/>
          </a:xfrm>
        </p:spPr>
        <p:txBody>
          <a:bodyPr>
            <a:noAutofit/>
          </a:bodyPr>
          <a:lstStyle/>
          <a:p>
            <a:r>
              <a:rPr lang="en-US" sz="4000" dirty="0" smtClean="0"/>
              <a:t>Case 2 Describe the gross findings. Comment on “A”.</a:t>
            </a:r>
            <a:endParaRPr lang="en-US" sz="4000" dirty="0"/>
          </a:p>
        </p:txBody>
      </p:sp>
      <p:pic>
        <p:nvPicPr>
          <p:cNvPr id="20482" name="Picture 4" descr="sld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200" y="1524000"/>
            <a:ext cx="6391275" cy="5029200"/>
          </a:xfrm>
          <a:ln>
            <a:solidFill>
              <a:schemeClr val="tx1"/>
            </a:solidFill>
          </a:ln>
        </p:spPr>
      </p:pic>
      <p:sp>
        <p:nvSpPr>
          <p:cNvPr id="3" name="Left Brace 2"/>
          <p:cNvSpPr/>
          <p:nvPr/>
        </p:nvSpPr>
        <p:spPr>
          <a:xfrm>
            <a:off x="1295400" y="4343400"/>
            <a:ext cx="228600" cy="20574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p:cNvSpPr txBox="1"/>
          <p:nvPr/>
        </p:nvSpPr>
        <p:spPr>
          <a:xfrm>
            <a:off x="838200" y="5097379"/>
            <a:ext cx="433132" cy="584775"/>
          </a:xfrm>
          <a:prstGeom prst="rect">
            <a:avLst/>
          </a:prstGeom>
          <a:noFill/>
        </p:spPr>
        <p:txBody>
          <a:bodyPr wrap="none" rtlCol="0">
            <a:spAutoFit/>
          </a:bodyPr>
          <a:lstStyle/>
          <a:p>
            <a:r>
              <a:rPr lang="en-US" sz="3200" b="1" dirty="0" smtClean="0"/>
              <a:t>A</a:t>
            </a:r>
            <a:endParaRPr lang="en-US" sz="3200" b="1" dirty="0"/>
          </a:p>
        </p:txBody>
      </p:sp>
    </p:spTree>
    <p:extLst>
      <p:ext uri="{BB962C8B-B14F-4D97-AF65-F5344CB8AC3E}">
        <p14:creationId xmlns:p14="http://schemas.microsoft.com/office/powerpoint/2010/main" val="13964163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1506" name="Picture 2" descr="http://userfiles.steadyhealth.com/sites/steadyhealth.com/modules/infocenter/data/images/emphysema_in_both_lung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1573200"/>
            <a:ext cx="7591425" cy="5029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342425"/>
            <a:ext cx="8229600" cy="1143000"/>
          </a:xfrm>
        </p:spPr>
        <p:txBody>
          <a:bodyPr>
            <a:noAutofit/>
          </a:bodyPr>
          <a:lstStyle/>
          <a:p>
            <a:r>
              <a:rPr lang="en-US" sz="4000" dirty="0" smtClean="0"/>
              <a:t>Case 2 </a:t>
            </a:r>
            <a:br>
              <a:rPr lang="en-US" sz="4000" dirty="0" smtClean="0"/>
            </a:br>
            <a:r>
              <a:rPr lang="en-US" sz="4000" dirty="0" smtClean="0"/>
              <a:t>Describe the primary abnormality </a:t>
            </a:r>
            <a:endParaRPr lang="en-US" sz="4000" dirty="0"/>
          </a:p>
        </p:txBody>
      </p:sp>
    </p:spTree>
    <p:extLst>
      <p:ext uri="{BB962C8B-B14F-4D97-AF65-F5344CB8AC3E}">
        <p14:creationId xmlns:p14="http://schemas.microsoft.com/office/powerpoint/2010/main" val="1993134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8318"/>
            <a:ext cx="8229600" cy="563562"/>
          </a:xfrm>
        </p:spPr>
        <p:txBody>
          <a:bodyPr>
            <a:normAutofit fontScale="90000"/>
          </a:bodyPr>
          <a:lstStyle/>
          <a:p>
            <a:r>
              <a:rPr lang="en-US" sz="3200" dirty="0" smtClean="0"/>
              <a:t>Case </a:t>
            </a:r>
            <a:r>
              <a:rPr lang="en-US" sz="3200" dirty="0"/>
              <a:t>2</a:t>
            </a:r>
            <a:r>
              <a:rPr lang="en-US" sz="3200" dirty="0" smtClean="0"/>
              <a:t> </a:t>
            </a:r>
            <a:br>
              <a:rPr lang="en-US" sz="3200" dirty="0" smtClean="0"/>
            </a:br>
            <a:r>
              <a:rPr lang="en-US" sz="3200" dirty="0" smtClean="0"/>
              <a:t>Describe the low power findings on B. Compare with the normal lung in A.</a:t>
            </a:r>
            <a:endParaRPr lang="en-US" sz="3200" dirty="0"/>
          </a:p>
        </p:txBody>
      </p:sp>
      <p:pic>
        <p:nvPicPr>
          <p:cNvPr id="2050"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2023" t="30145" r="55053" b="10632"/>
          <a:stretch/>
        </p:blipFill>
        <p:spPr bwMode="auto">
          <a:xfrm>
            <a:off x="3256062" y="1491960"/>
            <a:ext cx="5819775" cy="528002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5264929" y="6443165"/>
            <a:ext cx="1697472" cy="276999"/>
          </a:xfrm>
          <a:prstGeom prst="rect">
            <a:avLst/>
          </a:prstGeom>
          <a:solidFill>
            <a:srgbClr val="FFFFFF"/>
          </a:solidFill>
          <a:ln>
            <a:solidFill>
              <a:srgbClr val="000000"/>
            </a:solidFill>
          </a:ln>
        </p:spPr>
        <p:txBody>
          <a:bodyPr wrap="square" rtlCol="0">
            <a:spAutoFit/>
          </a:bodyPr>
          <a:lstStyle/>
          <a:p>
            <a:pPr algn="ctr"/>
            <a:r>
              <a:rPr lang="en-US" sz="1200" dirty="0" smtClean="0"/>
              <a:t>Low Power H&amp;E</a:t>
            </a:r>
            <a:endParaRPr lang="en-US" sz="1200" dirty="0"/>
          </a:p>
        </p:txBody>
      </p:sp>
      <p:sp>
        <p:nvSpPr>
          <p:cNvPr id="6" name="TextBox 12"/>
          <p:cNvSpPr txBox="1">
            <a:spLocks noChangeArrowheads="1"/>
          </p:cNvSpPr>
          <p:nvPr/>
        </p:nvSpPr>
        <p:spPr bwMode="auto">
          <a:xfrm>
            <a:off x="3306711" y="6444095"/>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a:t>B</a:t>
            </a:r>
          </a:p>
        </p:txBody>
      </p:sp>
      <p:pic>
        <p:nvPicPr>
          <p:cNvPr id="7" name="Picture 6" descr="http://pathhsw5m54.ucsf.edu/ctpath/ctpathimages/normal31.jpg"/>
          <p:cNvPicPr>
            <a:picLocks noChangeAspect="1" noChangeArrowheads="1"/>
          </p:cNvPicPr>
          <p:nvPr/>
        </p:nvPicPr>
        <p:blipFill>
          <a:blip r:embed="rId5" cstate="print"/>
          <a:srcRect/>
          <a:stretch>
            <a:fillRect/>
          </a:stretch>
        </p:blipFill>
        <p:spPr bwMode="auto">
          <a:xfrm rot="5400000">
            <a:off x="-941251" y="2605874"/>
            <a:ext cx="5228204" cy="3000375"/>
          </a:xfrm>
          <a:prstGeom prst="rect">
            <a:avLst/>
          </a:prstGeom>
          <a:noFill/>
          <a:ln>
            <a:solidFill>
              <a:schemeClr val="tx1"/>
            </a:solidFill>
          </a:ln>
        </p:spPr>
      </p:pic>
      <p:sp>
        <p:nvSpPr>
          <p:cNvPr id="9" name="TextBox 8"/>
          <p:cNvSpPr txBox="1"/>
          <p:nvPr/>
        </p:nvSpPr>
        <p:spPr>
          <a:xfrm>
            <a:off x="788936" y="6387194"/>
            <a:ext cx="1697472" cy="276999"/>
          </a:xfrm>
          <a:prstGeom prst="rect">
            <a:avLst/>
          </a:prstGeom>
          <a:solidFill>
            <a:srgbClr val="FFFFFF"/>
          </a:solidFill>
          <a:ln>
            <a:solidFill>
              <a:srgbClr val="000000"/>
            </a:solidFill>
          </a:ln>
        </p:spPr>
        <p:txBody>
          <a:bodyPr wrap="square" rtlCol="0">
            <a:spAutoFit/>
          </a:bodyPr>
          <a:lstStyle/>
          <a:p>
            <a:pPr algn="ctr"/>
            <a:r>
              <a:rPr lang="en-US" sz="1200" dirty="0" smtClean="0"/>
              <a:t>Low Power H&amp;E</a:t>
            </a:r>
            <a:endParaRPr lang="en-US" sz="1200" dirty="0"/>
          </a:p>
        </p:txBody>
      </p:sp>
      <p:sp>
        <p:nvSpPr>
          <p:cNvPr id="10" name="TextBox 12"/>
          <p:cNvSpPr txBox="1">
            <a:spLocks noChangeArrowheads="1"/>
          </p:cNvSpPr>
          <p:nvPr/>
        </p:nvSpPr>
        <p:spPr bwMode="auto">
          <a:xfrm>
            <a:off x="210467" y="640468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smtClean="0"/>
              <a:t>A</a:t>
            </a:r>
            <a:endParaRPr lang="en-US" altLang="en-US" sz="1200" dirty="0"/>
          </a:p>
        </p:txBody>
      </p:sp>
    </p:spTree>
    <p:extLst>
      <p:ext uri="{BB962C8B-B14F-4D97-AF65-F5344CB8AC3E}">
        <p14:creationId xmlns:p14="http://schemas.microsoft.com/office/powerpoint/2010/main" val="28773403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344088"/>
            <a:ext cx="8229600" cy="1143000"/>
          </a:xfrm>
        </p:spPr>
        <p:txBody>
          <a:bodyPr>
            <a:noAutofit/>
          </a:bodyPr>
          <a:lstStyle/>
          <a:p>
            <a:r>
              <a:rPr lang="en-US" sz="4000" dirty="0" smtClean="0"/>
              <a:t>Case 2 </a:t>
            </a:r>
            <a:br>
              <a:rPr lang="en-US" sz="4000" dirty="0" smtClean="0"/>
            </a:br>
            <a:r>
              <a:rPr lang="en-US" sz="4000" dirty="0" smtClean="0"/>
              <a:t>Describe the high power findings</a:t>
            </a:r>
            <a:endParaRPr lang="en-US" sz="4000" dirty="0"/>
          </a:p>
        </p:txBody>
      </p:sp>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33" t="27554" r="56117" b="7950"/>
          <a:stretch/>
        </p:blipFill>
        <p:spPr bwMode="auto">
          <a:xfrm>
            <a:off x="1960411" y="1676400"/>
            <a:ext cx="5202389" cy="484612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695951" y="6563502"/>
            <a:ext cx="1697472" cy="276999"/>
          </a:xfrm>
          <a:prstGeom prst="rect">
            <a:avLst/>
          </a:prstGeom>
          <a:solidFill>
            <a:srgbClr val="FFFFFF"/>
          </a:solidFill>
          <a:ln>
            <a:solidFill>
              <a:srgbClr val="000000"/>
            </a:solidFill>
          </a:ln>
        </p:spPr>
        <p:txBody>
          <a:bodyPr wrap="square" rtlCol="0">
            <a:spAutoFit/>
          </a:bodyPr>
          <a:lstStyle/>
          <a:p>
            <a:pPr algn="ctr"/>
            <a:r>
              <a:rPr lang="en-US" sz="1200" dirty="0" smtClean="0"/>
              <a:t>High Power H&amp;E</a:t>
            </a:r>
            <a:endParaRPr lang="en-US" sz="1200" dirty="0"/>
          </a:p>
        </p:txBody>
      </p:sp>
    </p:spTree>
    <p:extLst>
      <p:ext uri="{BB962C8B-B14F-4D97-AF65-F5344CB8AC3E}">
        <p14:creationId xmlns:p14="http://schemas.microsoft.com/office/powerpoint/2010/main" val="5723157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43050"/>
            <a:ext cx="8229600" cy="1143000"/>
          </a:xfrm>
        </p:spPr>
        <p:txBody>
          <a:bodyPr>
            <a:noAutofit/>
          </a:bodyPr>
          <a:lstStyle/>
          <a:p>
            <a:r>
              <a:rPr lang="en-US" sz="4000" dirty="0" smtClean="0"/>
              <a:t>Case 2 </a:t>
            </a:r>
            <a:br>
              <a:rPr lang="en-US" sz="4000" dirty="0" smtClean="0"/>
            </a:br>
            <a:r>
              <a:rPr lang="en-US" sz="2800" dirty="0" smtClean="0"/>
              <a:t>Describe the histologic findings.  Correlate with the gross specimen</a:t>
            </a:r>
            <a:r>
              <a:rPr lang="en-US" sz="2800" dirty="0"/>
              <a:t> </a:t>
            </a:r>
            <a:r>
              <a:rPr lang="en-US" sz="2800" dirty="0" smtClean="0"/>
              <a:t/>
            </a:r>
            <a:br>
              <a:rPr lang="en-US" sz="2800" dirty="0" smtClean="0"/>
            </a:br>
            <a:r>
              <a:rPr lang="en-US" sz="2800" dirty="0" smtClean="0"/>
              <a:t>(</a:t>
            </a:r>
            <a:r>
              <a:rPr lang="en-US" sz="2400" dirty="0" smtClean="0"/>
              <a:t>note – this section was taken near the pleural surface)</a:t>
            </a:r>
            <a:endParaRPr lang="en-US" sz="2400" dirty="0"/>
          </a:p>
        </p:txBody>
      </p:sp>
      <p:pic>
        <p:nvPicPr>
          <p:cNvPr id="4" name="Picture 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l="11249" t="23441" r="8249" b="9377"/>
          <a:stretch>
            <a:fillRect/>
          </a:stretch>
        </p:blipFill>
        <p:spPr>
          <a:xfrm>
            <a:off x="915264" y="2026877"/>
            <a:ext cx="7238136" cy="4831123"/>
          </a:xfrm>
          <a:ln w="28575">
            <a:solidFill>
              <a:schemeClr val="tx1"/>
            </a:solidFill>
            <a:miter lim="800000"/>
            <a:headEnd/>
            <a:tailEnd/>
          </a:ln>
        </p:spPr>
      </p:pic>
    </p:spTree>
    <p:extLst>
      <p:ext uri="{BB962C8B-B14F-4D97-AF65-F5344CB8AC3E}">
        <p14:creationId xmlns:p14="http://schemas.microsoft.com/office/powerpoint/2010/main" val="9614673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0938"/>
            <a:ext cx="8229600" cy="1143000"/>
          </a:xfrm>
        </p:spPr>
        <p:txBody>
          <a:bodyPr>
            <a:normAutofit/>
          </a:bodyPr>
          <a:lstStyle/>
          <a:p>
            <a:r>
              <a:rPr lang="en-US" sz="4000" dirty="0" smtClean="0"/>
              <a:t>Case 2</a:t>
            </a:r>
            <a:endParaRPr lang="en-US" sz="4000" dirty="0"/>
          </a:p>
        </p:txBody>
      </p:sp>
      <p:sp>
        <p:nvSpPr>
          <p:cNvPr id="3" name="Content Placeholder 2"/>
          <p:cNvSpPr>
            <a:spLocks noGrp="1"/>
          </p:cNvSpPr>
          <p:nvPr>
            <p:ph idx="1"/>
          </p:nvPr>
        </p:nvSpPr>
        <p:spPr/>
        <p:txBody>
          <a:bodyPr>
            <a:normAutofit/>
          </a:bodyPr>
          <a:lstStyle/>
          <a:p>
            <a:pPr marL="0" indent="0">
              <a:buNone/>
            </a:pPr>
            <a:r>
              <a:rPr lang="en-US" dirty="0" smtClean="0"/>
              <a:t>What is your diagnosis?</a:t>
            </a:r>
          </a:p>
          <a:p>
            <a:pPr marL="0" indent="0">
              <a:buNone/>
            </a:pPr>
            <a:endParaRPr lang="en-US" dirty="0" smtClean="0"/>
          </a:p>
          <a:p>
            <a:pPr marL="0" indent="0">
              <a:buNone/>
            </a:pPr>
            <a:r>
              <a:rPr lang="en-US" dirty="0" smtClean="0"/>
              <a:t>What is the most common etiology of this disease process? What are other potential etiologies?</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792946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35650"/>
            <a:ext cx="8229600" cy="1143000"/>
          </a:xfrm>
        </p:spPr>
        <p:txBody>
          <a:bodyPr>
            <a:noAutofit/>
          </a:bodyPr>
          <a:lstStyle/>
          <a:p>
            <a:r>
              <a:rPr lang="en-US" sz="3600" dirty="0" smtClean="0"/>
              <a:t>Case 2 Correlate the morphologic findings with the classic radiographic findings. </a:t>
            </a:r>
            <a:br>
              <a:rPr lang="en-US" sz="3600" dirty="0" smtClean="0"/>
            </a:br>
            <a:endParaRPr lang="en-US" sz="3600" dirty="0"/>
          </a:p>
        </p:txBody>
      </p:sp>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676400"/>
            <a:ext cx="4188585" cy="4998144"/>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676400"/>
            <a:ext cx="3733800" cy="4921944"/>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438311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Case 2</a:t>
            </a:r>
            <a:endParaRPr lang="en-US" dirty="0"/>
          </a:p>
        </p:txBody>
      </p:sp>
      <p:sp>
        <p:nvSpPr>
          <p:cNvPr id="4" name="Content Placeholder 3"/>
          <p:cNvSpPr>
            <a:spLocks noGrp="1"/>
          </p:cNvSpPr>
          <p:nvPr>
            <p:ph idx="1"/>
          </p:nvPr>
        </p:nvSpPr>
        <p:spPr/>
        <p:txBody>
          <a:bodyPr/>
          <a:lstStyle/>
          <a:p>
            <a:r>
              <a:rPr lang="en-US" dirty="0" smtClean="0"/>
              <a:t>Proceed to Slides 26 and 27 and be prepared to discuss the characteristics for “Case 2”</a:t>
            </a:r>
            <a:endParaRPr lang="en-US" dirty="0"/>
          </a:p>
        </p:txBody>
      </p:sp>
    </p:spTree>
    <p:extLst>
      <p:ext uri="{BB962C8B-B14F-4D97-AF65-F5344CB8AC3E}">
        <p14:creationId xmlns:p14="http://schemas.microsoft.com/office/powerpoint/2010/main" val="3109328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4088"/>
            <a:ext cx="8229600" cy="1143000"/>
          </a:xfrm>
        </p:spPr>
        <p:txBody>
          <a:bodyPr>
            <a:normAutofit fontScale="90000"/>
          </a:bodyPr>
          <a:lstStyle/>
          <a:p>
            <a:r>
              <a:rPr lang="en-US" dirty="0" smtClean="0"/>
              <a:t>Case 3</a:t>
            </a:r>
            <a:br>
              <a:rPr lang="en-US" dirty="0" smtClean="0"/>
            </a:br>
            <a:r>
              <a:rPr lang="en-US" dirty="0" smtClean="0"/>
              <a:t>History</a:t>
            </a:r>
            <a:endParaRPr lang="en-US" dirty="0"/>
          </a:p>
        </p:txBody>
      </p:sp>
      <p:sp>
        <p:nvSpPr>
          <p:cNvPr id="3" name="Content Placeholder 2"/>
          <p:cNvSpPr>
            <a:spLocks noGrp="1"/>
          </p:cNvSpPr>
          <p:nvPr>
            <p:ph idx="1"/>
          </p:nvPr>
        </p:nvSpPr>
        <p:spPr/>
        <p:txBody>
          <a:bodyPr>
            <a:normAutofit fontScale="92500"/>
          </a:bodyPr>
          <a:lstStyle/>
          <a:p>
            <a:pPr marL="41275" indent="-41275">
              <a:buNone/>
            </a:pPr>
            <a:r>
              <a:rPr lang="en-US" altLang="en-US" dirty="0" smtClean="0"/>
              <a:t>A 58 year-old man has had 2 ½  years of progressive dyspnea. He is now short of breath with minimal exertion. He denies fever, chest pain or hemoptysis.  He has never smoked cigarettes. </a:t>
            </a:r>
          </a:p>
          <a:p>
            <a:pPr marL="41275" indent="-41275">
              <a:buNone/>
            </a:pPr>
            <a:r>
              <a:rPr lang="en-US" altLang="en-US" dirty="0" smtClean="0"/>
              <a:t>On physical exam he is hypoxemic. On chest auscultation there are fine, diffuse, end-inspiratory  crackles (sound like Velcro)</a:t>
            </a:r>
            <a:r>
              <a:rPr lang="en-US" altLang="en-US" dirty="0" smtClean="0">
                <a:solidFill>
                  <a:srgbClr val="800000"/>
                </a:solidFill>
              </a:rPr>
              <a:t>.  </a:t>
            </a:r>
          </a:p>
          <a:p>
            <a:pPr marL="41275" indent="-41275">
              <a:buNone/>
            </a:pPr>
            <a:r>
              <a:rPr lang="en-US" altLang="en-US" dirty="0" smtClean="0"/>
              <a:t>Chest X-ray shows bilateral interstitial infiltrates with a peripheral distribution.</a:t>
            </a:r>
          </a:p>
          <a:p>
            <a:endParaRPr lang="en-US" dirty="0"/>
          </a:p>
        </p:txBody>
      </p:sp>
    </p:spTree>
    <p:extLst>
      <p:ext uri="{BB962C8B-B14F-4D97-AF65-F5344CB8AC3E}">
        <p14:creationId xmlns:p14="http://schemas.microsoft.com/office/powerpoint/2010/main" val="3107188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94563"/>
            <a:ext cx="8229600" cy="1143000"/>
          </a:xfrm>
        </p:spPr>
        <p:txBody>
          <a:bodyPr>
            <a:noAutofit/>
          </a:bodyPr>
          <a:lstStyle/>
          <a:p>
            <a:r>
              <a:rPr lang="en-US" sz="3600" dirty="0" smtClean="0"/>
              <a:t>Case 3 </a:t>
            </a:r>
            <a:br>
              <a:rPr lang="en-US" sz="3600" dirty="0" smtClean="0"/>
            </a:br>
            <a:r>
              <a:rPr lang="en-US" sz="3600" dirty="0" smtClean="0"/>
              <a:t>Describe the gross findings in B. Compare to normal lung in A.</a:t>
            </a:r>
            <a:endParaRPr lang="en-US" sz="3600" dirty="0"/>
          </a:p>
        </p:txBody>
      </p:sp>
      <p:pic>
        <p:nvPicPr>
          <p:cNvPr id="4" name="Picture 5" descr="pulpath28"/>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800600" y="1926225"/>
            <a:ext cx="3463679" cy="4876800"/>
          </a:xfrm>
          <a:ln>
            <a:solidFill>
              <a:schemeClr val="tx1"/>
            </a:solidFill>
          </a:ln>
        </p:spPr>
      </p:pic>
      <p:sp>
        <p:nvSpPr>
          <p:cNvPr id="7" name="TextBox 12"/>
          <p:cNvSpPr txBox="1">
            <a:spLocks noChangeArrowheads="1"/>
          </p:cNvSpPr>
          <p:nvPr/>
        </p:nvSpPr>
        <p:spPr bwMode="auto">
          <a:xfrm>
            <a:off x="4876800" y="648665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a:t>B</a:t>
            </a:r>
          </a:p>
        </p:txBody>
      </p:sp>
      <p:pic>
        <p:nvPicPr>
          <p:cNvPr id="8"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60" y="2098799"/>
            <a:ext cx="3900280" cy="4525963"/>
          </a:xfrm>
          <a:prstGeom prst="rect">
            <a:avLst/>
          </a:prstGeom>
        </p:spPr>
      </p:pic>
    </p:spTree>
    <p:extLst>
      <p:ext uri="{BB962C8B-B14F-4D97-AF65-F5344CB8AC3E}">
        <p14:creationId xmlns:p14="http://schemas.microsoft.com/office/powerpoint/2010/main" val="198971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540863"/>
            <a:ext cx="8229600" cy="1143000"/>
          </a:xfrm>
        </p:spPr>
        <p:txBody>
          <a:bodyPr>
            <a:normAutofit fontScale="90000"/>
          </a:bodyPr>
          <a:lstStyle/>
          <a:p>
            <a:r>
              <a:rPr lang="en-US" dirty="0" smtClean="0"/>
              <a:t>Case 1</a:t>
            </a:r>
            <a:r>
              <a:rPr lang="en-US" b="1" dirty="0"/>
              <a:t/>
            </a:r>
            <a:br>
              <a:rPr lang="en-US" b="1" dirty="0"/>
            </a:br>
            <a:r>
              <a:rPr lang="en-US" dirty="0" smtClean="0"/>
              <a:t>Describe the gross findings. What is the normal weight of an adult lung?</a:t>
            </a:r>
            <a:endParaRPr lang="en-US"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362200" y="1997600"/>
            <a:ext cx="420146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362200" y="6224296"/>
            <a:ext cx="4191000" cy="276999"/>
          </a:xfrm>
          <a:prstGeom prst="rect">
            <a:avLst/>
          </a:prstGeom>
          <a:solidFill>
            <a:schemeClr val="bg1"/>
          </a:solidFill>
          <a:ln>
            <a:solidFill>
              <a:schemeClr val="tx1"/>
            </a:solidFill>
          </a:ln>
        </p:spPr>
        <p:txBody>
          <a:bodyPr wrap="square" rtlCol="0">
            <a:spAutoFit/>
          </a:bodyPr>
          <a:lstStyle/>
          <a:p>
            <a:pPr algn="ctr"/>
            <a:r>
              <a:rPr lang="en-US" sz="1200" dirty="0" smtClean="0"/>
              <a:t>Normal, fresh specimen</a:t>
            </a:r>
          </a:p>
        </p:txBody>
      </p:sp>
    </p:spTree>
    <p:extLst>
      <p:ext uri="{BB962C8B-B14F-4D97-AF65-F5344CB8AC3E}">
        <p14:creationId xmlns:p14="http://schemas.microsoft.com/office/powerpoint/2010/main" val="2924417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00925"/>
            <a:ext cx="8229600" cy="1143000"/>
          </a:xfrm>
        </p:spPr>
        <p:txBody>
          <a:bodyPr>
            <a:normAutofit fontScale="90000"/>
          </a:bodyPr>
          <a:lstStyle/>
          <a:p>
            <a:r>
              <a:rPr lang="en-US" dirty="0" smtClean="0"/>
              <a:t>Case 3 </a:t>
            </a:r>
            <a:br>
              <a:rPr lang="en-US" dirty="0" smtClean="0"/>
            </a:br>
            <a:r>
              <a:rPr lang="en-US" dirty="0" smtClean="0"/>
              <a:t>Describe the key finding depicted in the images.</a:t>
            </a:r>
            <a:endParaRPr lang="en-US" dirty="0"/>
          </a:p>
        </p:txBody>
      </p:sp>
      <p:pic>
        <p:nvPicPr>
          <p:cNvPr id="17410" name="Picture 2" descr="http://images.radiopaedia.org/images/1026/d8b37a58af09045cb8c332663e7e6e.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25486"/>
          <a:stretch/>
        </p:blipFill>
        <p:spPr bwMode="auto">
          <a:xfrm>
            <a:off x="5352810" y="4733689"/>
            <a:ext cx="2618661" cy="1680760"/>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414" b="50000"/>
          <a:stretch/>
        </p:blipFill>
        <p:spPr bwMode="auto">
          <a:xfrm>
            <a:off x="268809" y="2754256"/>
            <a:ext cx="4099898" cy="3375384"/>
          </a:xfrm>
          <a:prstGeom prst="rect">
            <a:avLst/>
          </a:prstGeom>
          <a:noFill/>
          <a:ln>
            <a:solidFill>
              <a:srgbClr val="000000"/>
            </a:solidFill>
          </a:ln>
          <a:extLst>
            <a:ext uri="{909E8E84-426E-40DD-AFC4-6F175D3DCCD1}">
              <a14:hiddenFill xmlns:a14="http://schemas.microsoft.com/office/drawing/2010/main">
                <a:solidFill>
                  <a:schemeClr val="accent1"/>
                </a:solidFill>
              </a14:hiddenFill>
            </a:ext>
          </a:extLst>
        </p:spPr>
      </p:pic>
      <p:pic>
        <p:nvPicPr>
          <p:cNvPr id="17413" name="Picture 5" descr="http://www.studentconsult.com/content/9781437717815/pathology/res4/res4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3673"/>
          <a:stretch/>
        </p:blipFill>
        <p:spPr bwMode="auto">
          <a:xfrm>
            <a:off x="4572000" y="2133600"/>
            <a:ext cx="4342649" cy="232921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74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61375"/>
            <a:ext cx="8229600" cy="1143000"/>
          </a:xfrm>
        </p:spPr>
        <p:txBody>
          <a:bodyPr>
            <a:normAutofit fontScale="90000"/>
          </a:bodyPr>
          <a:lstStyle/>
          <a:p>
            <a:r>
              <a:rPr lang="en-US" dirty="0" smtClean="0"/>
              <a:t>Case 3  </a:t>
            </a:r>
            <a:br>
              <a:rPr lang="en-US" dirty="0" smtClean="0"/>
            </a:br>
            <a:r>
              <a:rPr lang="en-US" dirty="0" smtClean="0"/>
              <a:t>Describe the low power findings in B. Compare to normal lung in A.</a:t>
            </a:r>
            <a:endParaRPr lang="en-US" dirty="0"/>
          </a:p>
        </p:txBody>
      </p:sp>
      <p:pic>
        <p:nvPicPr>
          <p:cNvPr id="11266"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992" t="29493" r="53724" b="4242"/>
          <a:stretch/>
        </p:blipFill>
        <p:spPr bwMode="auto">
          <a:xfrm>
            <a:off x="3581400" y="2057400"/>
            <a:ext cx="5257800" cy="45949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37890" name="AutoShape 2" descr="data:image/jpeg;base64,/9j/4AAQSkZJRgABAQAAAQABAAD/2wCEAAkGBxQTEhUUEhQWFhUXGCAYGRgYGR8gHxwcHx8fIiAhHxsdHyggICImHRwgIjIhJSosLi4yHCAzODMsNygtLisBCgoKDg0OGxAQGywkHyQsLCwsLCwvLCwsLDQsLCwsLCwsLCwsLCwsLCw0LCwsLCwsLCwsLCwsLCwsLCwsLCwsLP/AABEIALgBEwMBIgACEQEDEQH/xAAbAAACAwEBAQAAAAAAAAAAAAAEBQACAwEGB//EADsQAAIBAgUDAwIEBQMDBAMAAAECEQMhAAQSMUEFIlETYXEygUKRobEGI1LB0RQzYpLh8BVDgvEkcqL/xAAZAQEBAQEBAQAAAAAAAAAAAAAAAQIDBAX/xAApEQACAgICAQMEAQUAAAAAAAAAAQIRITESQQMiUWEEEzJxQlKBkaGx/9oADAMBAAIRAxEAPwD61k6ihyxKi2i2xC3kj8MbY5naFJnpzARBPEHgD/tjejSWrLzyQCPaJmN7jbAfUaZ10jVYIEeRpMA2NyT48bXwOqqzbO5SiU1Nr0twpbcm0KPc+MJ6/QM0anqLXABTSacRsDpki1puecM8zVqCiKizU7w2ki+kNxp3t8zvguj1LUKZ0MA5iTx4mPJtiltxWAXqNBTTIFKCIuNlP9U+3nfAjUC6+iyA6Wm7HvB/pYcAGDPiOcNzQNSZYhZNl5vaZHjjbFcvTKKUXV2taRYje35x9sCchBX6W1IUVlqj6NJRSQH08s02ChrR5xZP4iYvQoZfLlS/1iqCugRexufyvgylmXZiwZi1RdITTamVPcdQH/IWPjBj0qgnQqpJJZ5BO28nmfPAxTWNMtRybhxcQrbRYqReJMgg3+LYNOlSTFzcwLmPYb4D6TnNUoTLKbm3d7iDtgbMMxrtSVyZAfdQUFhA5hoO84hz4tujufz7IbOhVzpF4KsRAvfxN8MVqPqI0rAG+q8/GnCTqWZpin6OkFioshJJLSIUyGMwRq2E35xcZglC6K1NVJV1e7SAAIEmb8SJjEN8LRv1iuGIpQvqRrSWEahMTzBvNsAp1KarFV0QANSAMH2MkgbAmDEzIwc9ekg9XWqt9MssW1CQBvz/AJxYZUj06amVAVkIsOwr9UbzxFt8AqSpowz2WNUoVK+ookwsDS1jvMgwRt+2A8p0tiz+nNAqIQzrlNgCGFhKSIOx4w2oVqdIVDUhdJJJj8MlhfwJ+2B66M+YLgNC0wwUH6jJs0H6SNgeQTxgE2sB3TGcIvrAJUJggGQTvI8c2xz1ndm0AQraZaRxePMecIM9/ELh0ig1QkHQabWWAuuY3g2kgTfwcekyBhQsljE6iAJmTNrflgZlBxyxfkLqULHsBRudTmLwACR+8nGuU1M7aRFNBoiGUMbbA/03FvPtilY6riVRiIKzcgwbLww2Ptjb/Q0xruR6g4kEeYjmTP3wFmNWiUqJU0AFzoKgSBuQ0gWbi1jPtgL/ANbKN/pkph68FguoKANRiZ2tf4jabEhjJYVjadCupgMR26pE2iLeT5xTK5Fa6mrpX1Ht6s90AxA07bEWOIbVV6hh05kChgx1OYOprswsed7bDaMDZzJ1WYNrKarFFY3NhOqBECeL2xn1TPIi+mBDzA0rq0yJn2JB55vjuRrQGRi5ZVBliNUNwDbaLn/GASdcgypRV2SNkkj9v03xWp09nUrVIa8owBUjxMG8W8T4xpXZlCjgmDpGyx5md+cLs4XRoWsyhjHpuoNhuVbcDTJgk7YGFZY0lpA1KiM2giXGwgQSqCSBJO0ne5wWmY11tOnSugNJH17gggjYEj3vhRl8qUp0hWb+WLEgsGJNxqAMR5EeOMH5HP8AfqqGEqCKcxaJJ1WBBI82sOdxWgjqfUWTUEp6iqa5JAUC+5mZttzhZ/DXUK9TuqukMZCmzBYnbnf8sUrFszXemulBTKsGg/zVHB27QSRz++HI6fSVmcgS3LXgeFnYcwMUOoqmsm+Wz9OpOiorQYsQbjGX/qlIlgrhmU6Sq3IPiBfj9DhDmmUMKWXIpMHksy2k3GnyIM2tYA436gtCrFBauhl/EqzLXkattW5ImcB9tBLfxLRlluHBKqhEFiN43tNsc6i1UqpLqhJGlVv8mTuAL7cYz6F00K6sWDmmrUySsNJIMn5G3zzgjN5IprYVFRWN5sAPY7g4pGop4FXoMJAq5iJO1NCLnglZx3BhqEWRKrqLBp3/ADvjuKas1qAZdQSAqA3YNEAsD3Dm1pvi/W8wGy7aAH1rtMSpgGD98adSyylg9SrppwBBgANNmBJseP8AGBMpkcvLx3qGkKJYLIE2FhMz+uIZVbY4SqoWZAAsbi3t9sL8hSmtU1pBDBlN9vsY3n/w4AzvSaS02UjVRvUKq0bcbx+o2GGdKmxYBpA027pJHyORbfecBVLB3PEq6spURdwSZZbiwHM84vmcxz+FWAN4JJiIuLCed8D5ylp06nZgzANYajNlgiIhoP54lWkadU1XYtTgKoP4CSJJ8yQL8fsIb5sGmna2lIj3BJEQb+TvjJ29RXFX+WB+GdxwSfB8YLylfWpMqb8XA8X5MRhamZf1FD0yzBm7iIAW91ExGwkmb4gQt6P045WtppkOGplm/CNQiAOIufe2G+ZooFFV0OuxLRcbWsduIvidS6jSpvTDqzepYEDULeRxvvGB85111bSlIMthqLR82AO0YGvU8hWayRNdKkJpQTqO43kL4B3M+MIuuZk0K9OtRhlY/wC3Bl2MyQAJMjY7Az5nDQ9Saq3ZKpBUkrquYiVA23G+N8m+sgF6epDKgXMRpkyZvPt44wLFuOWUyfStc1MytNncCwB7djpvvEXO5+AMD57OGnWZVlezUOFczGiSIBvuD4nG2dztQGmmlwxeTFwVBPImBsTbafnHczkWOt6jsdKyIACRHgzNxNz4wC+THqdIKHqm7MoWBcpMgNJ+b8e3muTLrTptOkVQDLbDmDa3YPHtxgTNdHqGiq0mDalBU8E6tfde67AGbTsZxMt1klFLh/XUspGmRAI1GFkbAQff5xTS1g16RqrO4Z2Wm4MBVCrU4LrImCsGx5nBPrU1pgOGA1mmWK2UA7WsBAAkW2wd0xUFFPT20ys7ibx7fAsIwGzvSSodaK6lm0kQjzcckiYuZ3JMYEcuTCesGaJUOw9SFUoJYTFwB43tgfpFQSC5dnUClrOqGNpOiYEld44OLdPy8jVdayxJIMAGJVdlKwIt7cjGgGkF6joKuo/TfbZQJBbt49zgZvFB1Wgp1D+sQZmCI23t9sI801SnT9MWVAACm7DwIuDB/wD598N3qPoDFBqidOq+qNgY+2MMsxVS8qdy2pvJk920C42/CL4gjjYH0zp4B9SoCS8Xk8barydhefbDOlRBJgDc90Xvff7wDhf1CpUqUtNMFVeJddNgT7mfeR9sZVs1UpFUqE7nS25IJ0rYCWKypMkTJ8YUaacidPcvVak7nUssdxEsdMQADb9hvg6vkFkhmOnSQS0H6jwxFvj3GM+mV1UMdaNJLEIDIPINybTF44tigq1K6CVQS4ZRq4RpBa3MCw2OFEk22dymUpoYpk9hBRQxae3mTeb3n++Meo0z6lOqSEAJVlSCSG0iTqHneLwcGJqWqxbSCwB1Na4/Cp5G58j74DRHqjTGpGdtdQEDYsF02mRpF7XIwJG7sM6atJH0UljsB1AWIk2DbWJ2HnA/Uc0xXXSBqsrHTpUH8WlhcgSB5I2wNS6Qw1rA1E9z62kgnaBFwIwwz2dakFWjR1KDpMHSqjSTwDyAPF8EapcsZPMVun12CmtpWoTpH1NqP4rbaQIO3B8YcZei6eloRKlOlLalMSSCJE2LD++42wxy/VVKa6o9KCQNdhG0gkCxxkKoDt/MRabXAEQeDfySePHnAspSeGjlHMFjUqUlBcgIJIC2kj32N/i2GleqqjuIHzjz9WjrquKIKntXXrJDCJIjcELyMX69nKiI5QqaoAAQ2s1tQJ+/5Ri0Z4cmkjtT+JYJC0Xqjh6caW+L4mAulZrOVKNN6aUApUEAqdv+oY7iYNOMViv9jHJ5o1S7Oy+kqqQADZgWJ1SN4C24wy1oAaiwdUXBsYtP/f2wBS6VT9Jiw1FxLQxAuLxcADA1LM1H0JqUkpqKBYMAj+oXm4tG84uzlV6Na3SCalSo1VglSJReCAIIPmR45xetk6jLo1wyiFI3Aixc+ZvAEYYUc0JCgaZBiYFwbiN8VqNLHQdJFmNvkA/Y+2IwmxbkjWZtLtSZ6czzv9LHb4t4ON+pV/UT0w4V2BBBUkHyo/XzgnI5RUC6QwiSLzY8fHIHFsLeoVDToNpJdw5/Cdy28bc+w3xTSpyGPTx6VJQ7EmYk3uTsIGw29gMZ06tyyh3DAKsxBiTNyDfa97YW9NzFSo1KowcDVpKlSoEBhPgyTuu9tsEdSyzmlUakXDhtYXgupER/xtsN7++FCldNih1YVQKhJJpiJO5vqj42jGVSqdl06tpOw4vh5l+nl1CZk06rRq1Lbcm4HEiPuDjmUFKgRTpUzrqE6ARAIABLM8beTc8RillxbsXdOzoop3nW7BiQtjIKqLcDaPk++NKNVlZz6arUY9rLc3IkEsO7+q+DM302sAolaigDWYhzEntH08nkH73wDRyVWoVOippVhZgFmD5JnxxiUbTixn0SmadWujksxb1NRIMK1lXiPpJgCME5rMK6gUyTrOksm6j8V+LD58YQV+mVAzH0ahLkSdQNhsPqvHExgHJZ7NDM01NOGUimR2xDX+kG+lfxcTGFD7SdtM9fUz1OmukamKrOkKzGNhNifz98YJnVVldvpqBVUgWG8b+Z8cY2y+VWnUZ2cmo6gGYEgEx2gcao++MM6lONYbS2sHum0lQYU/E/MHCjkuJ3PdNYsHpFVfUDJBgABuAbk6o+/thF1PKZmnWTv9QVGaCFiG0xETABWTPthr1XJFnpqlSqBJDqjkG4JDEyIgj47ucCZbqQZ6Qn+axbRqOoMoMbAypi0xHa2CRqLaVhnSM1WCMtcAFFkG/E7k77fULYT/w9lKpZK1cJqRCFQgqzTEuTeSRb73g4dZearkVGMKItABOoGD8QBve/jDDWis3eC4E9x4+BxbjAnOrS7MczlmYBlaBY6DcGCDubiRb2nGeYr0ISmV1a/pQDeByOAPLWxzKMatEqjAAAAEQbxsfHg284KSg2qS09oBYAAkgm3sP84ImtgPTOpnU9OopDIQO0SCt+6efBA2OBeo5parJUpKalJDqeohmdMwgUXY6jPgY1zWWT1BTZBDSAxY6iDc3F/wCrnx9zemZKnRChYUGyqrGP+7GJJ/xga9MfUhe2dWqypSWEC79yG/KQO7SJt5IwXVoU1VdEJ3QHMg3N72M25tIEzjDrGdWiC1SrocjSsCVjVvp87Ak/9sA181WTSNQakaoRi6EsC0tJUcbAfIwKo3oPq0HfXUJLNSJ9IAWPbcFJuT5sfEDdjV1KojUxJ9ufJiwH525wHkq4QEgHQzdrRGpmPxbi53+MY9Vr1nAbLhh6dyTIDbHSBBkRNwp8DAzVszypUFKSQaoqEuxIs0AsSJvYgW2+2LVmYVk5l9Bv2tU0zq07qVRTzuducCdL6R/pz6qFjUI7y66Q0ySFG8lrjnDN8grVg7VCtUCQFgCDb6TMncTvfA1Jq8HOoZiosrrhSdJqBR2EwBAMzvvcD9MFpXWmVpkEAADURYn3jk+bCcDZR0akSwFZb98KQ8c/PGNzkgyDYtHN7f0zvHGBjCwxbnMyXqAUk1yw70YWVQx+PqEXsZ3xpU6lS0Mq6hVc+nDAghogajECJn72nG3UMrrFqTKQshlcJfaCVM2/LAeSrLCBVNQ1DD1WmAwAtO/xFrb4HTDRMrUoUEWk6tqQQZMknzIMX3xMb1/4apOxZqdMk8kEn85xMKROUO2xjTqwIAYEGIYH9/HuMcpVVLyTDXSBf33/AMbY5ks169OSpHETYxyGG4nkYGyGXiabtOgyEm+k7Enc7xPted8DkU6lQo+qtVzBHZvF73J9pN8ZNkUim9Ah6kQCW1KwMSWveBsd7xzi2bytFmKsphV0sSrH6oO4+Lke2JkuiaabLqaQpSk8kMqQIBg3g882wOiljYbUy9QKwFQL4gTA9hNjHucDV6LmkKSsC1i4HiZNybFr7zc4n8Ps/wDpglRdNVAUcAzLD8V7931X84XnP06Gp2Z2FFFhVEFoGlvAIkjtn6sUii7pDvKyKYJDE7AEX9rHa0YrlVcwpNllTBuTAvtYC9sdzHUAFpllYCoQIO4lS1wLzaIHONcrQVSzBQNR1bXmAL+9sQx+xVRrL61akpZWpgEJsG7dgdyNiQNifnFeu1RRNLNKC2jsYLJ7KkTaYEEKZ9vfDquqt2sJ5/I4X0en0md+yQSAQTbt27QYIvN8DSa2db+IaMLpLMWsFCmZkCDMRcgX841HV0Daak02/wCYt7Qwlf1xjkstUNMCqqBteo92q86rWG2w9hjbPiGVnKinIBk+Z+17D4nDBGo2MEYESDIPIwH1DI64Ze2oLBrgwSJEjzHuNjBx5vO5TvpnJMqNXZmD6mhdIJJ9MEAgmxHvj0XScxVZWNYJIYgFCYIBjY7XHnCg48cpinPpV1hjRcKq/UtRdZcyoEz9NweNwbRGDMlrNVNYLAKStQWEEKIMSCxM7HYTidVq/wCoWrlqRuUKtU/ChPFiCWi8D88E9IqqEWkF0FEWV0kAeQCd4MjAr/E71IPqp6WK05OsjfbtFwbTufYY8p0CoGzD0qzqWpEpTKMNZJJLGFW4ZY7pt3cmceqIqKdRexJGnTq0iDsR8bkcxjzHVOk6irUlpBw1mOpXfWY1NpAtqkyNom22KjfjqmmPeuVX9OotFSWCie0EEH21A2AO2GGSEqrEENpAMtPHkGN+ecK8h0iqS7ZmqWLaQAjQulbjiSdRM+Zw4c2KixAsTsPGIcpeyFfUEVXSp9Ig66imCQIN43ET+uO0qr0+2ghqLruWIXTPcRsJ3t874tTolkDM62L6mECEkiRbePPknxgehmai1KtNEX1CoemrEICt1BJGqTIgwBAC+2BqwjLU6lRg9VSsAkBWsAbBYgE27jI3AjbGYYpXKilFNtIDFoBaXLQL/nabDDTLZie1oDiAwG0xNp3GAuup2GoqqzoraNRgSeLb7C3MDbAidugXPUFGnWKY9R5PqXKQNXbePqHkb4NzNKjmUZNYZTvoa49wRscIunLVy1OpUZS7MyjVdtQkAaVW9gWJ2jbjDbL1n0O+xd5gyCBAUA6rA2HFpi5vinSUX0zTN5Ripp6U0aY1sx1eDaLW5n7YF6d1GvU01PTRaJW0sdRM2I7diON74JpdSIULVAWoBLiGK/YxckXC7+2F2eVn1P6gKALNNWIgyZkCSSe23sYGBIrph+azbNTBNOZgqA3dN7i1rbE/eMD5LNM9RnbSAsoJIm24uB4meMMssi01Usy6tIBM2MfJPv5xgvUaZIFJQ9iwKxEkx+skkjxffEMr4QuyY9JyWg0ygAIXusYFvMbmI28YbVglOm7ICQATpVok/nuTbFBnEdqkAq6fywxUySYPaD9QmPuDjCnkVb0VqoSaRLqZEAiwkX4M/IOKVu8sB0VaeusVOl9AWm7atFoMJME6pP1C0bYlHrc6XCMx1fSRDAMAAwUeSDtJv749EwWzHx9rxgB6TM+tWIUHTH3gkCODeTOxGIbjNPaDTmR4b/pb/GJhVReuyglACRsapH6DbEwMfbRrTy5SooZj6appAUQoNhwZJIxuMuoq64IIG/yCDJ34H5DErZ1GAAkncGDbwfe/icAdbRkDFKj6nAATSGBj6rEb6Z542OKZSbGi1C2rSRExqH2niDe2BqOd0hUAa03YWKibhjaTvH9sB0aYCoKdJoiKZLEAgjd+dh78bYIytSmy06R1KwBgG06bGCbMt+J4xBSEjZ3Omo8Zf+WCFAJ7tJ5JU9yjwL/lhzU6Nry7UqmgmSUaDZiZBjcQx88Ya0qIWYkk7knfGOdzOkoqka3aADyBdv0/th8Gn5LfpVAWWy2Z9NGqMjVgo7dln8V7k25/zGL18xUYGmaBnTJIcBfgNvJI8fMYYrXBYqNxva357T7YAzdRFqySwOiTBMGGhQfG5+bzgjKdvRm2X/lmpXliqkkAkLAm+kmJjecWNc00GiKrnZAVVfJgxa354vmapqgU1Ha69zRIAi4N9z/nC7q2WqLTFCnTQ0mBBMAaJNov78DjBGkr2E5avUNcl2ARV/2tMsG4bUpINpB+OMOCAceX6Vla1EU0qOIQaSCv0hmAUhvxTF5PvvivTP4irO7UxR9TTqGpWAkg7yxjTf7WieFGpeO7arAXRrim9dlRDpBYxCgRYhTEmdN7CD5wKrtCGox9OqSB6c6k3JsszJtO4Frzg0NWfszCUqcAMGB1AkGWiY0xbzzvGKZGqldpKLUUNIb6iCAI7tvNvG/g0q9wPp3Tq1OpCxTWTpP9W5Fhx5m9jzhgjVkDK1RSFa5C9z6r24B7thOw82v1TqOnQ6pVcrc01W8NYkgxMTxPNsDUKJZvWC6WmouorIIYgAxIY/SBceRthZMvLG+QzCtTDUwxXYapmxi+oz+d8BZhSXpeqAHQl1ZVJHIInjtIkcnFMlWqolRarJ2lUTSsaZAgGSQbkAHBdKuGBmfTK3Di5n23j5HxiGKpmK1WqU6etDqZge6OJMgCYkC0n8Qm+LZ9QEcaFDOIjVpPAklRIAkSRgcVFyzTLtTJPltMkniTA8AD78FIzM2uQtMQVYwSVIkx/SJgQZ2xQ12aUMyqqqg6yLELc2sTHgYGz+YQEuyHsEyw3sSBfZZG5tMYMzdVZW8HWBP5SPuOMLusimH9SrU0KoChgDKEkSJuO6QII4GBIq2YU/8AVA6V9NlEDWsS083m45HIvOL5Vs0rlaqIUA7WWdIbcGNMn3948zjc55KdFHlRTVgnIsDp/Sxj2++GIz1OSNayCARI3O35yMLK38CrMvUqUxTp0iCIJlgDpk3QjloNzpscF1so60pplgy92lu6Tcld9yT5gcYMLoJqdu0FvYE2J9iTb3OA6nWkAuGBJhQyldRibT/fEMpvoF6ZUNUuwJW5khTIMkaQWtIAvA3OAk6jSemtRyz1PTE6JgkGYIsJng+SMNqGYUUHZGFpHbsG2hfg29zOEfSqq9yW7G0g+0AzP3xUdVTTbR2tnkOXJSlUWQBAWmDB3IAPvuD8Xxej1ugNJp0SGHaGYjtHuZJiw2nCf+IF7zphQkVS3gGxAA8lZi3OCem0a7oDXhFIJFMfVf8AqbiB+Efni1Z1lGCgpPv5PQU9FVaYSsbNchrzEmCw1f5G+NOn5etTkuweSRc3tMGYi4/DECcefegaQ1I7KpswnYHcr7j+02Ix6Kq4f06iQYYgkHiD+sxfjEOMkqxoGzmZZCadRS1NlJApj6VECGJixkbYJzasxSmkIJDk2MKIkQRFyd/acYdMRass51ahAkQWUEwxjgi17GMFVOmISREq6MrEmTciAPbfAnKmcp9QoqANYaOSJn7xjmNX6ZSP/tr/ANI/xiYmBfj+Rb0syivpNnsGaSA0EExHPGDixL941KPpOmBqNr3M2O8WviwVKiwRKsQQJ3AuDb7WwB1T1PXpCm80xJqJYgREE8x7TvB4xexs3OT7XUyyBe0gxpN5iTuPP2xzI03q+n/qE0soDLBIAMCdjv8Apc41LxqndvpMwpEAwL/Nxi5yxaGYyUaVAJta+25IMXwFkyucAZkYkblWPK7TO28+8Afdbma1GuS5ZopQZU6Z5DLO97WwW1KnogA6p7kEzBgsscDm2N8r000z2OSgXSqMB23/AKt4tscQJpGXRMwzl9Ssqq0JP4geSZMmZ5xtnDUAcwmk2G8wQBf3knEIAZQGnunawmeRtfYHzgDq/UwwrIivqpKG1CwE3BHmI8EH88BuVoZ1csRDUwoYTK7Bp32594PPnC180ayq+kIyVAChPdZhqHEC0gkXsdjgegM1Vr05106QQ6nUjvFiLGdLcWHm+2DRk6VF9FMlHrT9RLBokmS03uecUqpYextU2JjVba1/a9sKzmVpaiabEKxBYDYNGyi5iw7QdhjZi1OYl1VIEcH3EgHbja/nFUyTVIZ2sygmBB1TIjxFvewxDKSWy3UnR1amU12uCpIAPJ2/IGcB9E6lSikgBQuCVBkL2xMTY2IP2PjBeaQoGnU6fUwMEkQQQNhaAYxanlEqaXN1F1WBpFokWnbAtrjQF1hTU0NRaorioIMNETDbggdswY/fFqeUqNTVFY6ZsxNtPFrMT8kGb40zed0VAkN9BgLyfna0Wkz84DznUjl1C6gzPEWg6pWVjyRqaTtGKaSk0khichqKylMQum8t8WMfM++F/TOnoaikKyhA6AdywBAkCZvsJ4uMMszn19Nnp1BKz77b23I+N+MVpur1FfXJA06QCLmDcT4HOBlNpFMrkTTpy3ewmZ3ILEju3m4k8kcY2PSqfgxAtNrfN/7Y2zVEVFIB2PB8EGDjOpkJ7QxCbmDdj4Mz2xwP2xCcvkEqANTJpJ3EGAwgSbyTvpJA/SMJsstTQXrUU0eqJVYklWialoIB7tXOkcEY9PXSWANwykRE7Xkj/wA3wLm2qwPS0sUMaDbUI8yAImcU1GXRhm6A1BhS9U1YpvqXtCX7r8ANtubDjFsz0ddN1V/5eku0T27RAsYm42tvjfpucn000tJQsSB2Lf6dWxI2t4xfrVJnp+mqa1eVcTB0kH6TIgzGFmG3dHKmcokItmFT6QLgnffabEz7YpkwaZZSHd4mSZtfSsmOPa9zgDJ5mq1VC9L+UdXeFAhkAABBJIE64I8DzjfrOUd1Jp1GSsYAKyFA1WngwPPv5worVYEv8S13Kg5epNQSQga2uP6eCo4OxZfGEvR9SKWUv6jCGRqXbYcbQfck++PW0MjVplQ606rG2u8kkksdJsPt+kAYYtk6NJSzLOkSSZY+9jP6YaO33IqHCjyv+mb0n1SXchoAmGUgrtuBp/U4eZGstVFcbHceCNwfcG2KZrNilmEqHaqpXQo7rX1kfAi+354UdWqUKlTXRNVXJ7vTtJHOg2YgTeOMRWjUn9wK60qpSdiQJEKJjvYaQLe8W+cPctRhIMaQqlhG55M7bD9MeQo5Us3qMmYqsBC+orwD50gBR9vzw+6dm19R2zGtC5AAcMqgQBF+0325xp5MShxjQ2pUySSoCoF0rAuR+VgOMZUUbQtMFkI2LQSQI/edt8GUK4YSLji3/k4rUr6SSxAQQPgnyfER8Yhxyefr5fMaj3k//Gf1ECPtiYd1urUUYqzgEbiD/jHcXJeUvYxWw1dulRqIjnkg4wTLCnVNcQiOO4X3gQY2E+PIHnFsvUSpTAU9oUKQLaY58x/gYY5Z5W0kCAGP4rb4jDdC3N1hUAgadDgFidgYmIN5U/ri9TN6B6igaGcAkbwBBJERxEk2nFKeTqnMVH9UaRGlNNrjc+4FpGLtmSwC1qJQMQNwe4zwL8eOcBg0yVEsxqFj3RcAfTJKgNExfBVXMREXBMEAX8T8DC5XKA0qYLNsNcmFMXPsJPiYjGuQylSkq0lIYAE+od99tI+d5i2DI0Tp1Bijq+nQWYAaYP1GZvH/ANA4p1XPCmwphSWqACYtcwBPyeNpnAnSlqCrVXUWaSXL2AkkKUgchZj4+cIczoy9XRUYVUpQzDUzMSdXF4NgDJi42wrJ0jC2z1fRx6aaXYAiTpP4QOCx3gc40zFNKrrqI7CHWOd/zHt8YFy2c1Jal9ZOlbGCF2abR2mDyCMWp01JBpoQwBUk2NjcGeJG/wCUjAy9sMrVkNMmmwMqSNDAT5II/fHOkdtNEMBgt1DFo+5vgPrzUhQ7qYYEFV0rq0tBiI97Wws6b0hmaXpaVgAAng/UfP02HzPGFYJXpPRdQAZYLILidUR8b87fnhSer0qlY5VnIM6QqiQw0hiC0eLEWwVkciFqs0tfZWWwEAWMTxyTtivU6CUmFZoJViRI7iSIAWLmBMD/ABiFjx1/gNakVnSRcbG5JE8zhT1NKrKDSRX1bawCQQCQAhgAG15422w7qtqW2kiJvex2OEy0qjswVlZqawCLBSfBE7CLH++Ag6ycyVRRUVDSFOrB18rYKSFMztBFuD4w1/06ORU3kWvYi94++/xhNn6FWdDMqqabBqrR2mV0kNYsYDSDG4++4zVR11D0xVAPpruWBgzANpEWvi0WWdBfSaK02qIsqFYGI3BUXmL3BG9ojjGmYdmGpC0qSQoFmtEEm0GZke2+F9GmFcO1SKlRYgzAg7QG/wCf64a/6SFIUkWgXMD7Yhh4dgPTMw50mqQJBN/6b/iMAnaYGL9QIZV0sV9QQGE6jawUe4k323+M69IsSWc2MCkQNJiYPkzEi8DFdTv6lFUGhQgXuM73kxZgBIuSLHFN92jLpXUD6goKCxVQXJWAp5n3LBrAmPjBPUM8UJKA91NmJP4NOxK7kGTtvGKdbotTp6qBVGESWNiFBhTyZNhBBv8AYg9GqV61P/a9EvpNTWDYabqq+Jn/AKsC0n6+hWM7mcxoppNF94OxlQSXgXa86Yj5MHHo8lk6opt6hDFrlZYzvIBMaQRAgC2OZLprUvWcOGdvpOnwLSJve1o2xcUqmgGo5WBqI1CZj6ZAFvaTtvgXyTTxGkgjNUnOlqZXUBCyJEGJk77eMKGzdKKn8ks6gmqyXCEXBDGPkQJiPbDVayikCyG8DQBMTsIkxx++KtVEAVUCazASQdRtY8Tbadh7YI5IFzVFW9Ktl1Wo4FjquVgj6rwO4k+TGPN9H6RmaGY9c01qaQVdVeSA8E6QbahA5EifM49fUzAVwpIR32g8LEnaJE/rhVXJJ003elUaWqORtEGAk9zaSLgWHvgdISxR6Km+oBlNiJHuDi7qGBBAI5Bx4bI5gRVaoCxCoUPqFAFbUqCmsmGOkiTBmBwcNeoGujU6aVypamzd6hrqBIDRc329icSjL8TTos1EJm1oqzhGptUVA5AUqVB5+m4IHF8EUL0tDJ6gEhl3EyRdjZoG/nGi5d1JUQzskmo1zO0EWAG9h745lldEUMh9NEggETqG87dvM840Vt1sJy1UhFmmT2i4AjbiYOJhQ/8AGmXm0kedv0N8TCh9qf8ASOq3TlnWo0v5H9xzgc1B3a+1R/uDweCPZv7D3wflMwHWR8EeDyMD55IOvTqEaXH/AB8+8X/M4yjnb0ytOgaS/wApQylp0kkEA73M7ePFuBjHMPrUMCAWMATcQCbeGnceMEhJGiSb6tR5Ezx+UYXfxBKg6aGsEXgC5JuNwQYETzIxeyrLN6QRWUpF/qMxqt77nn4xDVqa00oNBLORfUAPpPgyT9PuPBxfqaoEFQ2hYCkxK2kAHYwLfljfL1jVphlGkOtifqAPx/nAt9mGWUI1SoQO/TsfkAQdzffczHGM2ofzO1Cqu0OumA1p1ki82A3ve2O1Q9xSpiVJJDGA7bg6oPsfNxexxtls0PxMPVYf7ZPidhJ974DWTmdy0QVOkAltKwGZjaZJjc7EXxWjSFKzO4kEkkgz3E7xaJ9t/ONOsg+n2yGkHUBMQdW0G1oj3wBl8tmNVMs1Koi2IYQ4892xIIHAm98Swso2r9QEaaR9QASYB7fEsARI307nDTK0yqKpYsQACx5Pm1seU/iDIGlVFYVCBUqrpEWFQwEm9wWt98OqlXMoJY0Wie0Spf2EkgR959sLLKOFXZfNZtBVUWkEAk2A7Wbc8x++K9TzNF09NoqBzohSDFiSSZgQJxUUDVpUoZVJOt5GrcGQJ92i82xrT6YiR26iCW+kXYmZPEjYeBiGbSM8gRLVkTSjAACd9MwwAkXmBebDHcjXFRnZGJZX0spsBEjx7/eBilQaXUEEAm19i0yTHzAv+KYxn1zP08vS1BWJBEemATdgpubHfY3/AHwyXb/YR07qPqu6MACoutpE7WmSCLgwBjtZQrqlNgtoK+FOm4PEAQPcjxgan0hvVNUHSSdwe7T2mDMg3G2wBtiNRpEEZgh9IJLEnSykRJ4mBt+WBMWD59ky7hFQD1+1HmSriIGk3j8QjkQeMGjqDqHZkd1QmYADAD2MBpgm2wI98aHIKlKAqsV2JBJABkRu1gBA9hhZm+qs1bQj60Kd+hZCsTABlW+oE2i2k40smkuQcc89RZ9JlGtJkjUBZpIE+QPueBOBOsZ+rlwuinCkwWeD3EzsGnYG+GnTaShYDh2U6WI87wb8A8+cI/4po1ajKKahhSOpyxhQsHg7mJ/8OC2WDXKg3I0opU6tWp6tQDUhMWDxYQBb/kdhgp65VlDNKud0BMN4kbA8E/nhfnnIyyvSp1C/8skaSCVDDUNI2hSbfvhnSzdAJH0oLQylRv4YXvgxLOSlfJ1HOkN6dMzIEEtO4MiADzEzJ2wqzIrUqsU0pnRS+osSxmAB/UJYb3EDHoM5mdC6okXJvHE28meMKspXZnaslOA6LPdMEeR7LwPeYwVki2DDIjXSQ1SXXRU9NTCgg76Y2Yzv7xtgqhmq1fSVin6dUq4iZAEG5ETJ4nb7YJrZmiBoZ/8AdBBYEzOn+pfp7bgyIxemfTQhEAA3I/EYmQPxE/NzgHLGsgea6ajVSzqNT2FTdlUaYC2hTqM2xvkR/Oqr9QsC5jUW0iV7eAoB4ucJ+odbmmadMOahcJDCHWIIkbd0GPn5wdkekNSplacK5dmWoZZoJmHJ3kW3298Wi8ajlgVfp9DL1E9EF3pf+3MwGMDcgC5MEzucOcvnwVBqgK4GrTG0yAATv8jzgUIzMpqqoaoNMgSV0idO5uSSZBtAw3cArDDVK3Ebj4xCzek8mVNyGAb6mBa21oBH6/fGdSstQMEIckAxcAid55wlz1eWlDSQLAAafkzpsCSdJEHHMz11lVVqUhTqRZp7PkEgWPg4tBeJuqGlfP0gxDJfnsxMeYzVP1GLnMuuq+mFt+VsTD0nVeH5/wCnpWqOjBwO0iGnkDZhEwYw4BkfOEmSqCqjhTLIYDsTBtIIU3i8HzBvinSuqorimW7W/wBv28qT7G2MtHFwbWNoO0aDo/CTNM+D/T/j/tjFFANRqtQ2Ac90QBP4RYC08z9sHdQoF6bKN4t8jbCfPt/KZ9IbUmmqFA1TEAzvA58b8YWZTsPoVVlZ+q5JaJjj7EHjwcVUAipoUIAwIiVkmCTA/fm+O5bRpKnSS8uAB9QtcDcwCBjSpTmAFiBbggx+w/vgZNtBJINlF7HfcmeYwq69lKT0/VqVBoVlYMCBpWRqhhe4nDBFZtSPaFA1A7zP6j++MuqZNXVZRWAYFgQDIgjm3M39+cQsdmnqJUpSpmmbAqYkA8E+4jC//wBaSmv+20lS0wIbSdg0wxi+9wJ2wuy1KnlzVqIHenTTsVoIUkydM3AuL/4w6qurFERdQWJiwANgRweduJxrBvjWOhT1Wl/qlD0leFdahJPcrU4KlFhgfcRB98aZfOVa1UDTOlJRgVnUDpcN/S1+P8jDTPKEpfT6hAgf1MYMCVjc24scLOlZ+o4DlGCkIEKqBqiS4IYzFiA1hfbkheBjmssFen6cJqaCb3Cg2IkTwPO2MepZyqpVVKyDLOPpjwy73+cXy+fqP6hen2amC2Ngo5k92ozdf++MHyrvSUAMWILsVYAhiO0XtAnY27ffAiVbDqCmRUZdzaRccTF9wPsI98EGmlVYdJUMCAw5EEGD4O3xgKk1SQJJCp36mjvkReJI32tjtVqtZO2UB7bFTI1QSD/+okfOJVmGa9UzpVYpQz6tMAiZ3iObXjxhX0tHqUqJBCmnAKEQXAPJPxItuDh1RyCqSfqmD3XIjaDvA8e5xh1ArIlmTQrN2i5ECYEEmJG15xCqqo1qZqTChtYO0GNrydog/n52woSsVzM1FFNZBIEQzt2qVi7GbEkLuPudls2EVi5YC7gPZojmYEzx8TivUgDFOdGtjLBgJHudwb2Ai43tGKVexXq9Ji4gusrEqAwYzcMsE7D6hG5xzJZitVYSqrShlqJU+ubRMDTET8gjzgOhTqByQ7VQv0Br6iq7gM4htU3FiPzw1TM1NKCokFl7ijAaWJgAA3534jFsr1QW2aQHSXUHwSP/ADfCrp+aNSrUgppRtOnXJmSZgC2oEHc+LQZBp0vSqP8A6egy1GQx6hkTwV0ybse7bgnG3SHrUHNKuQxIDKyoTAEzqbbgQItipGuNJ0Pc2SEJX6gJFp/ISL8b4S5ys+XplmLOzQdCKBebgNFixMCeSB74cLUYaiykgXEbn2jAg6gWpl1UQrkNqsCFJB0zzI+N8RGIgeZzDOlNVWojt2tTUQNEwxki0DY2/XBuYyC1aIp1GYBSJIa8rsdQ94PGF3rK+ZR2dlPpyKaTzEa9JJnuNoj/AKTjXMZupSdiQqUncCYMrIuzASASZF7fT7zTTTxX7OU+l9/qPUkIGFMtdlJ/Hr2J+dgd8N8m38sQxcgRJsSR5HEnAIy7KYJb0mJAQQTeSSSfwnwNv2JFdVJOghmIBH4iBabbgYjyZlbBUyKmpKdlgdSHklryd/yvzif6GolUuG1lzpJZR2oBIvInuk//AC++CNC1HM6ogFTBAEG8WHtvvxjKn1TS1QVSsBtKx9RIXVcckjaPHvga5S6L1cu3pemUDg2N4md2IjfnCfq9ZtKsz0icuZqL/XbifpJ4F8N26qCQsFS86SbArG4JgTt274H/ANaY9P0t1ABnUCdiLXMbyfOKhHksiKv1im7ag5gwfoHjExnnv4WVqjNorXM2Yf3xMWj1p+Otj3O5ko6JSptUBEL3doY/1MTqIAuQPGEeZyTUm1Pl9bExNImASTxwdo42x6J8s7EB+06gE0qIC3JuDIJUETxbFlzSl2p01f8AlkAgqdN4vq5jfHI80Z8df3Cel5zWoDRrAkxyOCOb4H6zl9MVkkMv1RyOZxGy/pOrBSYBk+xNwObGCPuMMVdXBghgRBwOenyWgHJ5jUQUVe8SbwbWIHsD++Nc7UCHUWgldKj3ufvO3/3gEUGo9qFVVe5Sf6T9QItMb/lgjMVTqCel6hYjUZEAQTMn343vOCyacVdrQtp5pv8AU6O809GptQImoSByBaNwLCRbDbNUWZILGSdltI4E/wB/7YH6knqJ6TIQzKQpVhIgbg7iJF/jBKs5KpoKACSQRHso+caI/cFy7u7DWiyjFSAwkf0k8RpMx7zxjDPoVfuhtTEqII3gQGEgEWMRcAxjHPjM0qhq0EpsGgGmfreOS3B33mAB74J6V1D1nkEFVHcCIKExzz+JfsbnA08ZBMnVAVTApsJPcpKji5t3ta4+BvgunIYBg66YAFu5YuRp8TEb/NsG5/IqymLAnW23dAtJOwsNvGBMxV0wqPDsFJHKKNzEmJgjCx+WjmQbWNekKgsqsCDPA7thtaNzgrLo1NQQFI0y++ot7HkbxN9sYDqALqNK6NpJ5t7EWBm5x0sKuuGYfh16iFWQNJUbHeZ84piSfZ3M0f8AdPerMIsSYW9zuBBLGB4GMfUqoalb1V9DSIDDU1gZIKtsTHb+22CM/nKdPSrEszkLvEzYDxPgc4FGTZvURtQpVDpCiF4MkEj8VrCBIPnALWTf1a9QgELT1pI7mlfp1SABcSBvx7xjavSQKQBMsAZYiDMzq3G84Gz2YWiU1ByWOmdUsB5jxIxd/TZV1awmqe6YmbSRwT5tgSuztSmutSaobTuDpOmxuJ2MwJM2HzjHM5dApdXMkhplQNQMhmFrAj8jhxTRNwFtaRGOkK3g/kcZHKgSnnA8QJb3BAHEyf7b4wzmbphQHZdbGASsEwRJAPAmQfjDBsqh3RT9hijZJCZj9TG87bb4ImLOUEUS0g/8jvbyTir1VLlFuxA1ReAZgn5gx5xkvTNOkK76VP0sdQ+/J+5P6YEfJFM0ap0rT03bUZJ/pI2jnnmNzjSo0kmb02cglTqJLKIskqWiQSbWAkbxjPKVj6QYgBwQHFyiGxaPaNjzIPOGFLMDRqldJ+kjYgxH5z+2B61LTrLVAilbkQDMRN5G37DFsJ9CilnxUrvVBYJTPps6qWUgA2BEzBa5ItsDvhr1Ol6ig6x6cSYjut2x94P22M4t0ijpBgBVmygRYSAY8kAH+2B8/l2lPSYFtSqwckyikkgjawMzHgYdmm1yx0XajUphe5nKizNySe7UB7cxbBFGVU1awAYAyRcKPb2MA+cczuY/ls2mdJ5MTpI/OeMB9YIqL3gqqMNUk3BGxAIBEsAZPB8YLJlZBV6pQasFpaxUaF7RuJkmDa1zJG0+cF1lqClUCSw1DSz3N27uJ7bxbaPGAf4f6SqVdZH8wJKsmrQUbgySCwgSRvbDLp/VEZqkjSwaGIMgwdIj3tEYr+DcqTwF5DJimgXfzvE+wJMYB6loYMz1fSRCIIIERvfwZ2/44IqZktV9MqQkapEyTtBjYfJvGBMp0VFeqxl9Q0rBuFKiZHLHljciMRGFjLYHT6wtICnpeppAGshe73uZxMadGp1UoqtKkqopYKC5mAx8LGJhgrirGnU6hCnTJa0CDabbgfO9sCVyKaEkGmxgr3CSxgQIIHA9r43pM0RcAm4b6jPGr5t9sA/xHmgqkOikaWhrnTxNrjeCePJxkQVtIbVRqCXBnjz+u0fM4HrVFp1VtE2JA44k+x84Jp1AEED8INzwB5vOBXJaiFVTqYEqTcSZMneAfH2xl7EfnQF/F2b0imundpk+Bx98AZXrC09LFW0Aagwu20Q030j/ABgTM9LrZhymu1K12JvFgB7+fGKHL1aXpiqB3NeDbxBjiL4nI+hHxePgoXbPSDOpXakaTn6jcLaIvcjm33jxhmkJC/ub48ZSf09S5dlBBPa2xPnS17e2HeV6pQWkb3jvBk3gc7RjaZ5fJ4a1oK6kDpZwQA1PSTEkAaiY8+MLsjmXPpPVChah4aDZZA0ngGbXPzhS/UAwQUwVpp36VECeT3CSL7C18ZVs81eFVGqNIM7RGwAEQPe2M8kdvH9NKsnoKvVKjO2jSKekXexG82+CPf2wvbM01kszO5tquFtwTacUy38LV37qrqvsL/n/APeCX/hRtMLUX7g/5xnJa8EcKQWM8p0hdLKVspUAW5/I7YvVrKQiQtIMYkgcbATa8b/5wkyfUqFF2o1VLVAxGobWjadhtf3w4ymWpnRpDAksw1Eiwj9pH3BxtHHyRUWXqVkWQqajdfVYiAYkdx5k8Dg4pkKRplGetUdIiagFmYoFBI3bidvg47SAWm5RjD0yaYYSBp2IG53G4k28YxfMMvZWBJUABIEEKC2sEGBcAXNo98aOVWM6tX/8imoEqQ5JtYgAXJNxBiALWnBFdYUTdFG0G8eYm0e2FlaqqLTeqAzaYCzKqrEAtq5ERJO8DnAeRqalKhytOZNRSZYCR2pcBZAAA44vhRzodZWgrBWI7gmnmAP2O2+4xj1SpChUP8zSTTgxqgC1jfj4tjPN5moin0gaqlIvEh5AAjtsZ+0YzenVMayafp2DqAe2AJNtyRtEDnjEZqK7YUtYpTWb1NQUAvMywEkjexnbAvS81UaoqurrCEtIjukCNzqG51QBtg0ZKnTLsqaqj3JNySBG524wPQBk20j/AG1WCIA+pp5J4+B74C1TDM9TMavUdAIPaAfMyCDMz+mKUarNCsLTEtu0TcD7T+2Bm6ipzPoFgSKfqcnY3EC07GffGyZY9hBFm1Em58RaBtafbGipUsha01E6YU2G3j2+MLM7lqRqirVoksBAcSQApJAMHk3iMaZ+lLEMR6bAljBJBgAX2FucXo5Rqa/7jOBtqMz8wPfAKlmyZTWyaS6EyQ2ibCTzJ7gOcSi9Qa9tMwp0kkkCNRixn7cbYwaupqBC/p1heOHH91vHnGmYquhIVNGoEtUJJURAsIMWvcDbnANF8tnS1L1HVtMXUgTIP1RyCLjGlesrLoYqWYEaATBm14vtimazVKnpDPpDXBkxJk77fnjI0GLeov1smltMG4I5sPPxhRnGzdcoFRgztBEFixJ241bfbF62V0qwpU01NvfTfgkgEm+BsxlfVX+egYErC8pxPiRPBwwqsqiZA2AJMCTYfmTgzLbA6XTCFjWwckEsDJG0hSdgY/fG9PpyKOwFLAdpjba3PzgJTWrVIZfRCQSQ0liQbbQQN7+2Nc8tNNIZtIZ9TEsRMX3neYsPywyV32wWr02sDFOqwW0CV8e484mGZzQ41H3Ckj88TFuROTAOo9P1NTrIy9gJMmxEG4IsCJJnGeZotWoFGREQkqSCQCnBHI1GMTExyEZOkH5TJgJpgKpQKF5AiLnn5x0uoiaohZAExJ9zMWE2jExMUsPU6ENN9FRq2qfVJETJP9IAn/y+NepMHoS89j93kSYP747iYHteGqCa/wDDVGp3NrJKx9W4+NsJD/CVcOYZNP8AUSZj4j++OYmMuKPNH6nyRvIzofwkCZq1WbawsPjD3JZGnSEU0Cj2/uecTExUjM/NOeJMJxhms0lMS7qo8kxjuJik8UFOaTPmpX1OoOEIanUk6iDad9/Hnm2PUp1VdevfQjMFS5KcCNgIWZ8wMdxMPH2fR+sjTS+Ax6Bq6oYMDTCC0BWkyw/S1/pHvimcQvq1GVnSOW4UlR9yY9vtiYmNHz08grVPVTRRplqSMaVTVGywbLIBHkCOBgjoPTVpl1gsjdyNtYiCsTaDf7+2JiYMk3Vovms1ToVArKG1EFTYvvGx3CgTMz7YA6hn2qsrUXjLCzwLuWvsYOmNyPJxzExerOkUqTHRAhNasJtLHaYsQDtI/bCfpWbDVa2XepUc6uxwSDBEke0effExMRaOa/FnoKeQpqpCIqSN1EH8xBwHkW0u1PSoWmF2MkkjkC9oO87g47iYq7Mxb0a5iuDSqFToiRLyoB8meMYUupaDSWqoQ1DpULeTa4IsB+uJiYqVo1QZUamC50gkXaBJ2/wMDdIqM49RT/KdQaakXG+/sZEe2JiYz0P42dIALCmSjxOltrkxE24xl0yqFZwaelywJa0NN5seNj9vOJiY0a/ib08qdVUq7DXyTMEAjtB2FwcBZ7L0lppRq1FKE39V7kLtBN9QaDO9t8dxMI7MwuUkgvJZFKAZp+ttTFyN4j4FgMC9TygrMr6yGT/aW31kG5HuLX23xMTEXuZ5O7L06YgAM9rWqNxaLDjbExMTFMcj/9k=">
            <a:hlinkClick r:id="rId5"/>
          </p:cNvPr>
          <p:cNvSpPr>
            <a:spLocks noChangeAspect="1" noChangeArrowheads="1"/>
          </p:cNvSpPr>
          <p:nvPr/>
        </p:nvSpPr>
        <p:spPr bwMode="auto">
          <a:xfrm>
            <a:off x="46038" y="-838200"/>
            <a:ext cx="2619375" cy="1752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7892" name="AutoShape 4" descr="data:image/jpeg;base64,/9j/4AAQSkZJRgABAQAAAQABAAD/2wCEAAkGBxQTEhUUEhQWFhUXGCAYGRgYGR8gHxwcHx8fIiAhHxsdHyggICImHRwgIjIhJSosLi4yHCAzODMsNygtLisBCgoKDg0OGxAQGywkHyQsLCwsLCwvLCwsLDQsLCwsLCwsLCwsLCwsLCw0LCwsLCwsLCwsLCwsLCwsLCwsLCwsLP/AABEIALgBEwMBIgACEQEDEQH/xAAbAAACAwEBAQAAAAAAAAAAAAAEBQACAwEGB//EADsQAAIBAgUDAwIEBQMDBAMAAAECEQMhAAQSMUEFIlETYXEygUKRobEGI1LB0RQzYpLh8BVDgvEkcqL/xAAZAQEBAQEBAQAAAAAAAAAAAAAAAQIDBAX/xAApEQACAgICAQMEAQUAAAAAAAAAAQIRITESQQMiUWEEEzJxQlKBkaGx/9oADAMBAAIRAxEAPwD61k6ihyxKi2i2xC3kj8MbY5naFJnpzARBPEHgD/tjejSWrLzyQCPaJmN7jbAfUaZ10jVYIEeRpMA2NyT48bXwOqqzbO5SiU1Nr0twpbcm0KPc+MJ6/QM0anqLXABTSacRsDpki1puecM8zVqCiKizU7w2ki+kNxp3t8zvguj1LUKZ0MA5iTx4mPJtiltxWAXqNBTTIFKCIuNlP9U+3nfAjUC6+iyA6Wm7HvB/pYcAGDPiOcNzQNSZYhZNl5vaZHjjbFcvTKKUXV2taRYje35x9sCchBX6W1IUVlqj6NJRSQH08s02ChrR5xZP4iYvQoZfLlS/1iqCugRexufyvgylmXZiwZi1RdITTamVPcdQH/IWPjBj0qgnQqpJJZ5BO28nmfPAxTWNMtRybhxcQrbRYqReJMgg3+LYNOlSTFzcwLmPYb4D6TnNUoTLKbm3d7iDtgbMMxrtSVyZAfdQUFhA5hoO84hz4tujufz7IbOhVzpF4KsRAvfxN8MVqPqI0rAG+q8/GnCTqWZpin6OkFioshJJLSIUyGMwRq2E35xcZglC6K1NVJV1e7SAAIEmb8SJjEN8LRv1iuGIpQvqRrSWEahMTzBvNsAp1KarFV0QANSAMH2MkgbAmDEzIwc9ekg9XWqt9MssW1CQBvz/AJxYZUj06amVAVkIsOwr9UbzxFt8AqSpowz2WNUoVK+ookwsDS1jvMgwRt+2A8p0tiz+nNAqIQzrlNgCGFhKSIOx4w2oVqdIVDUhdJJJj8MlhfwJ+2B66M+YLgNC0wwUH6jJs0H6SNgeQTxgE2sB3TGcIvrAJUJggGQTvI8c2xz1ndm0AQraZaRxePMecIM9/ELh0ig1QkHQabWWAuuY3g2kgTfwcekyBhQsljE6iAJmTNrflgZlBxyxfkLqULHsBRudTmLwACR+8nGuU1M7aRFNBoiGUMbbA/03FvPtilY6riVRiIKzcgwbLww2Ptjb/Q0xruR6g4kEeYjmTP3wFmNWiUqJU0AFzoKgSBuQ0gWbi1jPtgL/ANbKN/pkph68FguoKANRiZ2tf4jabEhjJYVjadCupgMR26pE2iLeT5xTK5Fa6mrpX1Ht6s90AxA07bEWOIbVV6hh05kChgx1OYOprswsed7bDaMDZzJ1WYNrKarFFY3NhOqBECeL2xn1TPIi+mBDzA0rq0yJn2JB55vjuRrQGRi5ZVBliNUNwDbaLn/GASdcgypRV2SNkkj9v03xWp09nUrVIa8owBUjxMG8W8T4xpXZlCjgmDpGyx5md+cLs4XRoWsyhjHpuoNhuVbcDTJgk7YGFZY0lpA1KiM2giXGwgQSqCSBJO0ne5wWmY11tOnSugNJH17gggjYEj3vhRl8qUp0hWb+WLEgsGJNxqAMR5EeOMH5HP8AfqqGEqCKcxaJJ1WBBI82sOdxWgjqfUWTUEp6iqa5JAUC+5mZttzhZ/DXUK9TuqukMZCmzBYnbnf8sUrFszXemulBTKsGg/zVHB27QSRz++HI6fSVmcgS3LXgeFnYcwMUOoqmsm+Wz9OpOiorQYsQbjGX/qlIlgrhmU6Sq3IPiBfj9DhDmmUMKWXIpMHksy2k3GnyIM2tYA436gtCrFBauhl/EqzLXkattW5ImcB9tBLfxLRlluHBKqhEFiN43tNsc6i1UqpLqhJGlVv8mTuAL7cYz6F00K6sWDmmrUySsNJIMn5G3zzgjN5IprYVFRWN5sAPY7g4pGop4FXoMJAq5iJO1NCLnglZx3BhqEWRKrqLBp3/ADvjuKas1qAZdQSAqA3YNEAsD3Dm1pvi/W8wGy7aAH1rtMSpgGD98adSyylg9SrppwBBgANNmBJseP8AGBMpkcvLx3qGkKJYLIE2FhMz+uIZVbY4SqoWZAAsbi3t9sL8hSmtU1pBDBlN9vsY3n/w4AzvSaS02UjVRvUKq0bcbx+o2GGdKmxYBpA027pJHyORbfecBVLB3PEq6spURdwSZZbiwHM84vmcxz+FWAN4JJiIuLCed8D5ylp06nZgzANYajNlgiIhoP54lWkadU1XYtTgKoP4CSJJ8yQL8fsIb5sGmna2lIj3BJEQb+TvjJ29RXFX+WB+GdxwSfB8YLylfWpMqb8XA8X5MRhamZf1FD0yzBm7iIAW91ExGwkmb4gQt6P045WtppkOGplm/CNQiAOIufe2G+ZooFFV0OuxLRcbWsduIvidS6jSpvTDqzepYEDULeRxvvGB85111bSlIMthqLR82AO0YGvU8hWayRNdKkJpQTqO43kL4B3M+MIuuZk0K9OtRhlY/wC3Bl2MyQAJMjY7Az5nDQ9Saq3ZKpBUkrquYiVA23G+N8m+sgF6epDKgXMRpkyZvPt44wLFuOWUyfStc1MytNncCwB7djpvvEXO5+AMD57OGnWZVlezUOFczGiSIBvuD4nG2dztQGmmlwxeTFwVBPImBsTbafnHczkWOt6jsdKyIACRHgzNxNz4wC+THqdIKHqm7MoWBcpMgNJ+b8e3muTLrTptOkVQDLbDmDa3YPHtxgTNdHqGiq0mDalBU8E6tfde67AGbTsZxMt1klFLh/XUspGmRAI1GFkbAQff5xTS1g16RqrO4Z2Wm4MBVCrU4LrImCsGx5nBPrU1pgOGA1mmWK2UA7WsBAAkW2wd0xUFFPT20ys7ibx7fAsIwGzvSSodaK6lm0kQjzcckiYuZ3JMYEcuTCesGaJUOw9SFUoJYTFwB43tgfpFQSC5dnUClrOqGNpOiYEld44OLdPy8jVdayxJIMAGJVdlKwIt7cjGgGkF6joKuo/TfbZQJBbt49zgZvFB1Wgp1D+sQZmCI23t9sI801SnT9MWVAACm7DwIuDB/wD598N3qPoDFBqidOq+qNgY+2MMsxVS8qdy2pvJk920C42/CL4gjjYH0zp4B9SoCS8Xk8barydhefbDOlRBJgDc90Xvff7wDhf1CpUqUtNMFVeJddNgT7mfeR9sZVs1UpFUqE7nS25IJ0rYCWKypMkTJ8YUaacidPcvVak7nUssdxEsdMQADb9hvg6vkFkhmOnSQS0H6jwxFvj3GM+mV1UMdaNJLEIDIPINybTF44tigq1K6CVQS4ZRq4RpBa3MCw2OFEk22dymUpoYpk9hBRQxae3mTeb3n++Meo0z6lOqSEAJVlSCSG0iTqHneLwcGJqWqxbSCwB1Na4/Cp5G58j74DRHqjTGpGdtdQEDYsF02mRpF7XIwJG7sM6atJH0UljsB1AWIk2DbWJ2HnA/Uc0xXXSBqsrHTpUH8WlhcgSB5I2wNS6Qw1rA1E9z62kgnaBFwIwwz2dakFWjR1KDpMHSqjSTwDyAPF8EapcsZPMVun12CmtpWoTpH1NqP4rbaQIO3B8YcZei6eloRKlOlLalMSSCJE2LD++42wxy/VVKa6o9KCQNdhG0gkCxxkKoDt/MRabXAEQeDfySePHnAspSeGjlHMFjUqUlBcgIJIC2kj32N/i2GleqqjuIHzjz9WjrquKIKntXXrJDCJIjcELyMX69nKiI5QqaoAAQ2s1tQJ+/5Ri0Z4cmkjtT+JYJC0Xqjh6caW+L4mAulZrOVKNN6aUApUEAqdv+oY7iYNOMViv9jHJ5o1S7Oy+kqqQADZgWJ1SN4C24wy1oAaiwdUXBsYtP/f2wBS6VT9Jiw1FxLQxAuLxcADA1LM1H0JqUkpqKBYMAj+oXm4tG84uzlV6Na3SCalSo1VglSJReCAIIPmR45xetk6jLo1wyiFI3Aixc+ZvAEYYUc0JCgaZBiYFwbiN8VqNLHQdJFmNvkA/Y+2IwmxbkjWZtLtSZ6czzv9LHb4t4ON+pV/UT0w4V2BBBUkHyo/XzgnI5RUC6QwiSLzY8fHIHFsLeoVDToNpJdw5/Cdy28bc+w3xTSpyGPTx6VJQ7EmYk3uTsIGw29gMZ06tyyh3DAKsxBiTNyDfa97YW9NzFSo1KowcDVpKlSoEBhPgyTuu9tsEdSyzmlUakXDhtYXgupER/xtsN7++FCldNih1YVQKhJJpiJO5vqj42jGVSqdl06tpOw4vh5l+nl1CZk06rRq1Lbcm4HEiPuDjmUFKgRTpUzrqE6ARAIABLM8beTc8RillxbsXdOzoop3nW7BiQtjIKqLcDaPk++NKNVlZz6arUY9rLc3IkEsO7+q+DM302sAolaigDWYhzEntH08nkH73wDRyVWoVOippVhZgFmD5JnxxiUbTixn0SmadWujksxb1NRIMK1lXiPpJgCME5rMK6gUyTrOksm6j8V+LD58YQV+mVAzH0ahLkSdQNhsPqvHExgHJZ7NDM01NOGUimR2xDX+kG+lfxcTGFD7SdtM9fUz1OmukamKrOkKzGNhNifz98YJnVVldvpqBVUgWG8b+Z8cY2y+VWnUZ2cmo6gGYEgEx2gcao++MM6lONYbS2sHum0lQYU/E/MHCjkuJ3PdNYsHpFVfUDJBgABuAbk6o+/thF1PKZmnWTv9QVGaCFiG0xETABWTPthr1XJFnpqlSqBJDqjkG4JDEyIgj47ucCZbqQZ6Qn+axbRqOoMoMbAypi0xHa2CRqLaVhnSM1WCMtcAFFkG/E7k77fULYT/w9lKpZK1cJqRCFQgqzTEuTeSRb73g4dZearkVGMKItABOoGD8QBve/jDDWis3eC4E9x4+BxbjAnOrS7MczlmYBlaBY6DcGCDubiRb2nGeYr0ISmV1a/pQDeByOAPLWxzKMatEqjAAAAEQbxsfHg284KSg2qS09oBYAAkgm3sP84ImtgPTOpnU9OopDIQO0SCt+6efBA2OBeo5parJUpKalJDqeohmdMwgUXY6jPgY1zWWT1BTZBDSAxY6iDc3F/wCrnx9zemZKnRChYUGyqrGP+7GJJ/xga9MfUhe2dWqypSWEC79yG/KQO7SJt5IwXVoU1VdEJ3QHMg3N72M25tIEzjDrGdWiC1SrocjSsCVjVvp87Ak/9sA181WTSNQakaoRi6EsC0tJUcbAfIwKo3oPq0HfXUJLNSJ9IAWPbcFJuT5sfEDdjV1KojUxJ9ufJiwH525wHkq4QEgHQzdrRGpmPxbi53+MY9Vr1nAbLhh6dyTIDbHSBBkRNwp8DAzVszypUFKSQaoqEuxIs0AsSJvYgW2+2LVmYVk5l9Bv2tU0zq07qVRTzuducCdL6R/pz6qFjUI7y66Q0ySFG8lrjnDN8grVg7VCtUCQFgCDb6TMncTvfA1Jq8HOoZiosrrhSdJqBR2EwBAMzvvcD9MFpXWmVpkEAADURYn3jk+bCcDZR0akSwFZb98KQ8c/PGNzkgyDYtHN7f0zvHGBjCwxbnMyXqAUk1yw70YWVQx+PqEXsZ3xpU6lS0Mq6hVc+nDAghogajECJn72nG3UMrrFqTKQshlcJfaCVM2/LAeSrLCBVNQ1DD1WmAwAtO/xFrb4HTDRMrUoUEWk6tqQQZMknzIMX3xMb1/4apOxZqdMk8kEn85xMKROUO2xjTqwIAYEGIYH9/HuMcpVVLyTDXSBf33/AMbY5ks169OSpHETYxyGG4nkYGyGXiabtOgyEm+k7Enc7xPted8DkU6lQo+qtVzBHZvF73J9pN8ZNkUim9Ah6kQCW1KwMSWveBsd7xzi2bytFmKsphV0sSrH6oO4+Lke2JkuiaabLqaQpSk8kMqQIBg3g882wOiljYbUy9QKwFQL4gTA9hNjHucDV6LmkKSsC1i4HiZNybFr7zc4n8Ps/wDpglRdNVAUcAzLD8V7931X84XnP06Gp2Z2FFFhVEFoGlvAIkjtn6sUii7pDvKyKYJDE7AEX9rHa0YrlVcwpNllTBuTAvtYC9sdzHUAFpllYCoQIO4lS1wLzaIHONcrQVSzBQNR1bXmAL+9sQx+xVRrL61akpZWpgEJsG7dgdyNiQNifnFeu1RRNLNKC2jsYLJ7KkTaYEEKZ9vfDquqt2sJ5/I4X0en0md+yQSAQTbt27QYIvN8DSa2db+IaMLpLMWsFCmZkCDMRcgX841HV0Daak02/wCYt7Qwlf1xjkstUNMCqqBteo92q86rWG2w9hjbPiGVnKinIBk+Z+17D4nDBGo2MEYESDIPIwH1DI64Ze2oLBrgwSJEjzHuNjBx5vO5TvpnJMqNXZmD6mhdIJJ9MEAgmxHvj0XScxVZWNYJIYgFCYIBjY7XHnCg48cpinPpV1hjRcKq/UtRdZcyoEz9NweNwbRGDMlrNVNYLAKStQWEEKIMSCxM7HYTidVq/wCoWrlqRuUKtU/ChPFiCWi8D88E9IqqEWkF0FEWV0kAeQCd4MjAr/E71IPqp6WK05OsjfbtFwbTufYY8p0CoGzD0qzqWpEpTKMNZJJLGFW4ZY7pt3cmceqIqKdRexJGnTq0iDsR8bkcxjzHVOk6irUlpBw1mOpXfWY1NpAtqkyNom22KjfjqmmPeuVX9OotFSWCie0EEH21A2AO2GGSEqrEENpAMtPHkGN+ecK8h0iqS7ZmqWLaQAjQulbjiSdRM+Zw4c2KixAsTsPGIcpeyFfUEVXSp9Ig66imCQIN43ET+uO0qr0+2ghqLruWIXTPcRsJ3t874tTolkDM62L6mECEkiRbePPknxgehmai1KtNEX1CoemrEICt1BJGqTIgwBAC+2BqwjLU6lRg9VSsAkBWsAbBYgE27jI3AjbGYYpXKilFNtIDFoBaXLQL/nabDDTLZie1oDiAwG0xNp3GAuup2GoqqzoraNRgSeLb7C3MDbAidugXPUFGnWKY9R5PqXKQNXbePqHkb4NzNKjmUZNYZTvoa49wRscIunLVy1OpUZS7MyjVdtQkAaVW9gWJ2jbjDbL1n0O+xd5gyCBAUA6rA2HFpi5vinSUX0zTN5Ripp6U0aY1sx1eDaLW5n7YF6d1GvU01PTRaJW0sdRM2I7diON74JpdSIULVAWoBLiGK/YxckXC7+2F2eVn1P6gKALNNWIgyZkCSSe23sYGBIrph+azbNTBNOZgqA3dN7i1rbE/eMD5LNM9RnbSAsoJIm24uB4meMMssi01Usy6tIBM2MfJPv5xgvUaZIFJQ9iwKxEkx+skkjxffEMr4QuyY9JyWg0ygAIXusYFvMbmI28YbVglOm7ICQATpVok/nuTbFBnEdqkAq6fywxUySYPaD9QmPuDjCnkVb0VqoSaRLqZEAiwkX4M/IOKVu8sB0VaeusVOl9AWm7atFoMJME6pP1C0bYlHrc6XCMx1fSRDAMAAwUeSDtJv749EwWzHx9rxgB6TM+tWIUHTH3gkCODeTOxGIbjNPaDTmR4b/pb/GJhVReuyglACRsapH6DbEwMfbRrTy5SooZj6appAUQoNhwZJIxuMuoq64IIG/yCDJ34H5DErZ1GAAkncGDbwfe/icAdbRkDFKj6nAATSGBj6rEb6Z542OKZSbGi1C2rSRExqH2niDe2BqOd0hUAa03YWKibhjaTvH9sB0aYCoKdJoiKZLEAgjd+dh78bYIytSmy06R1KwBgG06bGCbMt+J4xBSEjZ3Omo8Zf+WCFAJ7tJ5JU9yjwL/lhzU6Nry7UqmgmSUaDZiZBjcQx88Ya0qIWYkk7knfGOdzOkoqka3aADyBdv0/th8Gn5LfpVAWWy2Z9NGqMjVgo7dln8V7k25/zGL18xUYGmaBnTJIcBfgNvJI8fMYYrXBYqNxva357T7YAzdRFqySwOiTBMGGhQfG5+bzgjKdvRm2X/lmpXliqkkAkLAm+kmJjecWNc00GiKrnZAVVfJgxa354vmapqgU1Ha69zRIAi4N9z/nC7q2WqLTFCnTQ0mBBMAaJNov78DjBGkr2E5avUNcl2ARV/2tMsG4bUpINpB+OMOCAceX6Vla1EU0qOIQaSCv0hmAUhvxTF5PvvivTP4irO7UxR9TTqGpWAkg7yxjTf7WieFGpeO7arAXRrim9dlRDpBYxCgRYhTEmdN7CD5wKrtCGox9OqSB6c6k3JsszJtO4Frzg0NWfszCUqcAMGB1AkGWiY0xbzzvGKZGqldpKLUUNIb6iCAI7tvNvG/g0q9wPp3Tq1OpCxTWTpP9W5Fhx5m9jzhgjVkDK1RSFa5C9z6r24B7thOw82v1TqOnQ6pVcrc01W8NYkgxMTxPNsDUKJZvWC6WmouorIIYgAxIY/SBceRthZMvLG+QzCtTDUwxXYapmxi+oz+d8BZhSXpeqAHQl1ZVJHIInjtIkcnFMlWqolRarJ2lUTSsaZAgGSQbkAHBdKuGBmfTK3Di5n23j5HxiGKpmK1WqU6etDqZge6OJMgCYkC0n8Qm+LZ9QEcaFDOIjVpPAklRIAkSRgcVFyzTLtTJPltMkniTA8AD78FIzM2uQtMQVYwSVIkx/SJgQZ2xQ12aUMyqqqg6yLELc2sTHgYGz+YQEuyHsEyw3sSBfZZG5tMYMzdVZW8HWBP5SPuOMLusimH9SrU0KoChgDKEkSJuO6QII4GBIq2YU/8AVA6V9NlEDWsS083m45HIvOL5Vs0rlaqIUA7WWdIbcGNMn3948zjc55KdFHlRTVgnIsDp/Sxj2++GIz1OSNayCARI3O35yMLK38CrMvUqUxTp0iCIJlgDpk3QjloNzpscF1so60pplgy92lu6Tcld9yT5gcYMLoJqdu0FvYE2J9iTb3OA6nWkAuGBJhQyldRibT/fEMpvoF6ZUNUuwJW5khTIMkaQWtIAvA3OAk6jSemtRyz1PTE6JgkGYIsJng+SMNqGYUUHZGFpHbsG2hfg29zOEfSqq9yW7G0g+0AzP3xUdVTTbR2tnkOXJSlUWQBAWmDB3IAPvuD8Xxej1ugNJp0SGHaGYjtHuZJiw2nCf+IF7zphQkVS3gGxAA8lZi3OCem0a7oDXhFIJFMfVf8AqbiB+Efni1Z1lGCgpPv5PQU9FVaYSsbNchrzEmCw1f5G+NOn5etTkuweSRc3tMGYi4/DECcefegaQ1I7KpswnYHcr7j+02Ix6Kq4f06iQYYgkHiD+sxfjEOMkqxoGzmZZCadRS1NlJApj6VECGJixkbYJzasxSmkIJDk2MKIkQRFyd/acYdMRass51ahAkQWUEwxjgi17GMFVOmISREq6MrEmTciAPbfAnKmcp9QoqANYaOSJn7xjmNX6ZSP/tr/ANI/xiYmBfj+Rb0syivpNnsGaSA0EExHPGDixL941KPpOmBqNr3M2O8WviwVKiwRKsQQJ3AuDb7WwB1T1PXpCm80xJqJYgREE8x7TvB4xexs3OT7XUyyBe0gxpN5iTuPP2xzI03q+n/qE0soDLBIAMCdjv8Apc41LxqndvpMwpEAwL/Nxi5yxaGYyUaVAJta+25IMXwFkyucAZkYkblWPK7TO28+8Afdbma1GuS5ZopQZU6Z5DLO97WwW1KnogA6p7kEzBgsscDm2N8r000z2OSgXSqMB23/AKt4tscQJpGXRMwzl9Ssqq0JP4geSZMmZ5xtnDUAcwmk2G8wQBf3knEIAZQGnunawmeRtfYHzgDq/UwwrIivqpKG1CwE3BHmI8EH88BuVoZ1csRDUwoYTK7Bp32594PPnC180ayq+kIyVAChPdZhqHEC0gkXsdjgegM1Vr05106QQ6nUjvFiLGdLcWHm+2DRk6VF9FMlHrT9RLBokmS03uecUqpYextU2JjVba1/a9sKzmVpaiabEKxBYDYNGyi5iw7QdhjZi1OYl1VIEcH3EgHbja/nFUyTVIZ2sygmBB1TIjxFvewxDKSWy3UnR1amU12uCpIAPJ2/IGcB9E6lSikgBQuCVBkL2xMTY2IP2PjBeaQoGnU6fUwMEkQQQNhaAYxanlEqaXN1F1WBpFokWnbAtrjQF1hTU0NRaorioIMNETDbggdswY/fFqeUqNTVFY6ZsxNtPFrMT8kGb40zed0VAkN9BgLyfna0Wkz84DznUjl1C6gzPEWg6pWVjyRqaTtGKaSk0khichqKylMQum8t8WMfM++F/TOnoaikKyhA6AdywBAkCZvsJ4uMMszn19Nnp1BKz77b23I+N+MVpur1FfXJA06QCLmDcT4HOBlNpFMrkTTpy3ewmZ3ILEju3m4k8kcY2PSqfgxAtNrfN/7Y2zVEVFIB2PB8EGDjOpkJ7QxCbmDdj4Mz2xwP2xCcvkEqANTJpJ3EGAwgSbyTvpJA/SMJsstTQXrUU0eqJVYklWialoIB7tXOkcEY9PXSWANwykRE7Xkj/wA3wLm2qwPS0sUMaDbUI8yAImcU1GXRhm6A1BhS9U1YpvqXtCX7r8ANtubDjFsz0ddN1V/5eku0T27RAsYm42tvjfpucn000tJQsSB2Lf6dWxI2t4xfrVJnp+mqa1eVcTB0kH6TIgzGFmG3dHKmcokItmFT6QLgnffabEz7YpkwaZZSHd4mSZtfSsmOPa9zgDJ5mq1VC9L+UdXeFAhkAABBJIE64I8DzjfrOUd1Jp1GSsYAKyFA1WngwPPv5worVYEv8S13Kg5epNQSQga2uP6eCo4OxZfGEvR9SKWUv6jCGRqXbYcbQfck++PW0MjVplQ606rG2u8kkksdJsPt+kAYYtk6NJSzLOkSSZY+9jP6YaO33IqHCjyv+mb0n1SXchoAmGUgrtuBp/U4eZGstVFcbHceCNwfcG2KZrNilmEqHaqpXQo7rX1kfAi+354UdWqUKlTXRNVXJ7vTtJHOg2YgTeOMRWjUn9wK60qpSdiQJEKJjvYaQLe8W+cPctRhIMaQqlhG55M7bD9MeQo5Us3qMmYqsBC+orwD50gBR9vzw+6dm19R2zGtC5AAcMqgQBF+0325xp5MShxjQ2pUySSoCoF0rAuR+VgOMZUUbQtMFkI2LQSQI/edt8GUK4YSLji3/k4rUr6SSxAQQPgnyfER8Yhxyefr5fMaj3k//Gf1ECPtiYd1urUUYqzgEbiD/jHcXJeUvYxWw1dulRqIjnkg4wTLCnVNcQiOO4X3gQY2E+PIHnFsvUSpTAU9oUKQLaY58x/gYY5Z5W0kCAGP4rb4jDdC3N1hUAgadDgFidgYmIN5U/ri9TN6B6igaGcAkbwBBJERxEk2nFKeTqnMVH9UaRGlNNrjc+4FpGLtmSwC1qJQMQNwe4zwL8eOcBg0yVEsxqFj3RcAfTJKgNExfBVXMREXBMEAX8T8DC5XKA0qYLNsNcmFMXPsJPiYjGuQylSkq0lIYAE+od99tI+d5i2DI0Tp1Bijq+nQWYAaYP1GZvH/ANA4p1XPCmwphSWqACYtcwBPyeNpnAnSlqCrVXUWaSXL2AkkKUgchZj4+cIczoy9XRUYVUpQzDUzMSdXF4NgDJi42wrJ0jC2z1fRx6aaXYAiTpP4QOCx3gc40zFNKrrqI7CHWOd/zHt8YFy2c1Jal9ZOlbGCF2abR2mDyCMWp01JBpoQwBUk2NjcGeJG/wCUjAy9sMrVkNMmmwMqSNDAT5II/fHOkdtNEMBgt1DFo+5vgPrzUhQ7qYYEFV0rq0tBiI97Wws6b0hmaXpaVgAAng/UfP02HzPGFYJXpPRdQAZYLILidUR8b87fnhSer0qlY5VnIM6QqiQw0hiC0eLEWwVkciFqs0tfZWWwEAWMTxyTtivU6CUmFZoJViRI7iSIAWLmBMD/ABiFjx1/gNakVnSRcbG5JE8zhT1NKrKDSRX1bawCQQCQAhgAG15422w7qtqW2kiJvex2OEy0qjswVlZqawCLBSfBE7CLH++Ag6ycyVRRUVDSFOrB18rYKSFMztBFuD4w1/06ORU3kWvYi94++/xhNn6FWdDMqqabBqrR2mV0kNYsYDSDG4++4zVR11D0xVAPpruWBgzANpEWvi0WWdBfSaK02qIsqFYGI3BUXmL3BG9ojjGmYdmGpC0qSQoFmtEEm0GZke2+F9GmFcO1SKlRYgzAg7QG/wCf64a/6SFIUkWgXMD7Yhh4dgPTMw50mqQJBN/6b/iMAnaYGL9QIZV0sV9QQGE6jawUe4k323+M69IsSWc2MCkQNJiYPkzEi8DFdTv6lFUGhQgXuM73kxZgBIuSLHFN92jLpXUD6goKCxVQXJWAp5n3LBrAmPjBPUM8UJKA91NmJP4NOxK7kGTtvGKdbotTp6qBVGESWNiFBhTyZNhBBv8AYg9GqV61P/a9EvpNTWDYabqq+Jn/AKsC0n6+hWM7mcxoppNF94OxlQSXgXa86Yj5MHHo8lk6opt6hDFrlZYzvIBMaQRAgC2OZLprUvWcOGdvpOnwLSJve1o2xcUqmgGo5WBqI1CZj6ZAFvaTtvgXyTTxGkgjNUnOlqZXUBCyJEGJk77eMKGzdKKn8ks6gmqyXCEXBDGPkQJiPbDVayikCyG8DQBMTsIkxx++KtVEAVUCazASQdRtY8Tbadh7YI5IFzVFW9Ktl1Wo4FjquVgj6rwO4k+TGPN9H6RmaGY9c01qaQVdVeSA8E6QbahA5EifM49fUzAVwpIR32g8LEnaJE/rhVXJJ003elUaWqORtEGAk9zaSLgWHvgdISxR6Km+oBlNiJHuDi7qGBBAI5Bx4bI5gRVaoCxCoUPqFAFbUqCmsmGOkiTBmBwcNeoGujU6aVypamzd6hrqBIDRc329icSjL8TTos1EJm1oqzhGptUVA5AUqVB5+m4IHF8EUL0tDJ6gEhl3EyRdjZoG/nGi5d1JUQzskmo1zO0EWAG9h745lldEUMh9NEggETqG87dvM840Vt1sJy1UhFmmT2i4AjbiYOJhQ/8AGmXm0kedv0N8TCh9qf8ASOq3TlnWo0v5H9xzgc1B3a+1R/uDweCPZv7D3wflMwHWR8EeDyMD55IOvTqEaXH/AB8+8X/M4yjnb0ytOgaS/wApQylp0kkEA73M7ePFuBjHMPrUMCAWMATcQCbeGnceMEhJGiSb6tR5Ezx+UYXfxBKg6aGsEXgC5JuNwQYETzIxeyrLN6QRWUpF/qMxqt77nn4xDVqa00oNBLORfUAPpPgyT9PuPBxfqaoEFQ2hYCkxK2kAHYwLfljfL1jVphlGkOtifqAPx/nAt9mGWUI1SoQO/TsfkAQdzffczHGM2ofzO1Cqu0OumA1p1ki82A3ve2O1Q9xSpiVJJDGA7bg6oPsfNxexxtls0PxMPVYf7ZPidhJ974DWTmdy0QVOkAltKwGZjaZJjc7EXxWjSFKzO4kEkkgz3E7xaJ9t/ONOsg+n2yGkHUBMQdW0G1oj3wBl8tmNVMs1Koi2IYQ4892xIIHAm98Swso2r9QEaaR9QASYB7fEsARI307nDTK0yqKpYsQACx5Pm1seU/iDIGlVFYVCBUqrpEWFQwEm9wWt98OqlXMoJY0Wie0Spf2EkgR959sLLKOFXZfNZtBVUWkEAk2A7Wbc8x++K9TzNF09NoqBzohSDFiSSZgQJxUUDVpUoZVJOt5GrcGQJ92i82xrT6YiR26iCW+kXYmZPEjYeBiGbSM8gRLVkTSjAACd9MwwAkXmBebDHcjXFRnZGJZX0spsBEjx7/eBilQaXUEEAm19i0yTHzAv+KYxn1zP08vS1BWJBEemATdgpubHfY3/AHwyXb/YR07qPqu6MACoutpE7WmSCLgwBjtZQrqlNgtoK+FOm4PEAQPcjxgan0hvVNUHSSdwe7T2mDMg3G2wBtiNRpEEZgh9IJLEnSykRJ4mBt+WBMWD59ky7hFQD1+1HmSriIGk3j8QjkQeMGjqDqHZkd1QmYADAD2MBpgm2wI98aHIKlKAqsV2JBJABkRu1gBA9hhZm+qs1bQj60Kd+hZCsTABlW+oE2i2k40smkuQcc89RZ9JlGtJkjUBZpIE+QPueBOBOsZ+rlwuinCkwWeD3EzsGnYG+GnTaShYDh2U6WI87wb8A8+cI/4po1ajKKahhSOpyxhQsHg7mJ/8OC2WDXKg3I0opU6tWp6tQDUhMWDxYQBb/kdhgp65VlDNKud0BMN4kbA8E/nhfnnIyyvSp1C/8skaSCVDDUNI2hSbfvhnSzdAJH0oLQylRv4YXvgxLOSlfJ1HOkN6dMzIEEtO4MiADzEzJ2wqzIrUqsU0pnRS+osSxmAB/UJYb3EDHoM5mdC6okXJvHE28meMKspXZnaslOA6LPdMEeR7LwPeYwVki2DDIjXSQ1SXXRU9NTCgg76Y2Yzv7xtgqhmq1fSVin6dUq4iZAEG5ETJ4nb7YJrZmiBoZ/8AdBBYEzOn+pfp7bgyIxemfTQhEAA3I/EYmQPxE/NzgHLGsgea6ajVSzqNT2FTdlUaYC2hTqM2xvkR/Oqr9QsC5jUW0iV7eAoB4ucJ+odbmmadMOahcJDCHWIIkbd0GPn5wdkekNSplacK5dmWoZZoJmHJ3kW3298Wi8ajlgVfp9DL1E9EF3pf+3MwGMDcgC5MEzucOcvnwVBqgK4GrTG0yAATv8jzgUIzMpqqoaoNMgSV0idO5uSSZBtAw3cArDDVK3Ebj4xCzek8mVNyGAb6mBa21oBH6/fGdSstQMEIckAxcAid55wlz1eWlDSQLAAafkzpsCSdJEHHMz11lVVqUhTqRZp7PkEgWPg4tBeJuqGlfP0gxDJfnsxMeYzVP1GLnMuuq+mFt+VsTD0nVeH5/wCnpWqOjBwO0iGnkDZhEwYw4BkfOEmSqCqjhTLIYDsTBtIIU3i8HzBvinSuqorimW7W/wBv28qT7G2MtHFwbWNoO0aDo/CTNM+D/T/j/tjFFANRqtQ2Ac90QBP4RYC08z9sHdQoF6bKN4t8jbCfPt/KZ9IbUmmqFA1TEAzvA58b8YWZTsPoVVlZ+q5JaJjj7EHjwcVUAipoUIAwIiVkmCTA/fm+O5bRpKnSS8uAB9QtcDcwCBjSpTmAFiBbggx+w/vgZNtBJINlF7HfcmeYwq69lKT0/VqVBoVlYMCBpWRqhhe4nDBFZtSPaFA1A7zP6j++MuqZNXVZRWAYFgQDIgjm3M39+cQsdmnqJUpSpmmbAqYkA8E+4jC//wBaSmv+20lS0wIbSdg0wxi+9wJ2wuy1KnlzVqIHenTTsVoIUkydM3AuL/4w6qurFERdQWJiwANgRweduJxrBvjWOhT1Wl/qlD0leFdahJPcrU4KlFhgfcRB98aZfOVa1UDTOlJRgVnUDpcN/S1+P8jDTPKEpfT6hAgf1MYMCVjc24scLOlZ+o4DlGCkIEKqBqiS4IYzFiA1hfbkheBjmssFen6cJqaCb3Cg2IkTwPO2MepZyqpVVKyDLOPpjwy73+cXy+fqP6hen2amC2Ngo5k92ozdf++MHyrvSUAMWILsVYAhiO0XtAnY27ffAiVbDqCmRUZdzaRccTF9wPsI98EGmlVYdJUMCAw5EEGD4O3xgKk1SQJJCp36mjvkReJI32tjtVqtZO2UB7bFTI1QSD/+okfOJVmGa9UzpVYpQz6tMAiZ3iObXjxhX0tHqUqJBCmnAKEQXAPJPxItuDh1RyCqSfqmD3XIjaDvA8e5xh1ArIlmTQrN2i5ECYEEmJG15xCqqo1qZqTChtYO0GNrydog/n52woSsVzM1FFNZBIEQzt2qVi7GbEkLuPudls2EVi5YC7gPZojmYEzx8TivUgDFOdGtjLBgJHudwb2Ai43tGKVexXq9Ji4gusrEqAwYzcMsE7D6hG5xzJZitVYSqrShlqJU+ubRMDTET8gjzgOhTqByQ7VQv0Br6iq7gM4htU3FiPzw1TM1NKCokFl7ijAaWJgAA3534jFsr1QW2aQHSXUHwSP/ADfCrp+aNSrUgppRtOnXJmSZgC2oEHc+LQZBp0vSqP8A6egy1GQx6hkTwV0ybse7bgnG3SHrUHNKuQxIDKyoTAEzqbbgQItipGuNJ0Pc2SEJX6gJFp/ISL8b4S5ys+XplmLOzQdCKBebgNFixMCeSB74cLUYaiykgXEbn2jAg6gWpl1UQrkNqsCFJB0zzI+N8RGIgeZzDOlNVWojt2tTUQNEwxki0DY2/XBuYyC1aIp1GYBSJIa8rsdQ94PGF3rK+ZR2dlPpyKaTzEa9JJnuNoj/AKTjXMZupSdiQqUncCYMrIuzASASZF7fT7zTTTxX7OU+l9/qPUkIGFMtdlJ/Hr2J+dgd8N8m38sQxcgRJsSR5HEnAIy7KYJb0mJAQQTeSSSfwnwNv2JFdVJOghmIBH4iBabbgYjyZlbBUyKmpKdlgdSHklryd/yvzif6GolUuG1lzpJZR2oBIvInuk//AC++CNC1HM6ogFTBAEG8WHtvvxjKn1TS1QVSsBtKx9RIXVcckjaPHvga5S6L1cu3pemUDg2N4md2IjfnCfq9ZtKsz0icuZqL/XbifpJ4F8N26qCQsFS86SbArG4JgTt274H/ANaY9P0t1ABnUCdiLXMbyfOKhHksiKv1im7ag5gwfoHjExnnv4WVqjNorXM2Yf3xMWj1p+Otj3O5ko6JSptUBEL3doY/1MTqIAuQPGEeZyTUm1Pl9bExNImASTxwdo42x6J8s7EB+06gE0qIC3JuDIJUETxbFlzSl2p01f8AlkAgqdN4vq5jfHI80Z8df3Cel5zWoDRrAkxyOCOb4H6zl9MVkkMv1RyOZxGy/pOrBSYBk+xNwObGCPuMMVdXBghgRBwOenyWgHJ5jUQUVe8SbwbWIHsD++Nc7UCHUWgldKj3ufvO3/3gEUGo9qFVVe5Sf6T9QItMb/lgjMVTqCel6hYjUZEAQTMn343vOCyacVdrQtp5pv8AU6O809GptQImoSByBaNwLCRbDbNUWZILGSdltI4E/wB/7YH6knqJ6TIQzKQpVhIgbg7iJF/jBKs5KpoKACSQRHso+caI/cFy7u7DWiyjFSAwkf0k8RpMx7zxjDPoVfuhtTEqII3gQGEgEWMRcAxjHPjM0qhq0EpsGgGmfreOS3B33mAB74J6V1D1nkEFVHcCIKExzz+JfsbnA08ZBMnVAVTApsJPcpKji5t3ta4+BvgunIYBg66YAFu5YuRp8TEb/NsG5/IqymLAnW23dAtJOwsNvGBMxV0wqPDsFJHKKNzEmJgjCx+WjmQbWNekKgsqsCDPA7thtaNzgrLo1NQQFI0y++ot7HkbxN9sYDqALqNK6NpJ5t7EWBm5x0sKuuGYfh16iFWQNJUbHeZ84piSfZ3M0f8AdPerMIsSYW9zuBBLGB4GMfUqoalb1V9DSIDDU1gZIKtsTHb+22CM/nKdPSrEszkLvEzYDxPgc4FGTZvURtQpVDpCiF4MkEj8VrCBIPnALWTf1a9QgELT1pI7mlfp1SABcSBvx7xjavSQKQBMsAZYiDMzq3G84Gz2YWiU1ByWOmdUsB5jxIxd/TZV1awmqe6YmbSRwT5tgSuztSmutSaobTuDpOmxuJ2MwJM2HzjHM5dApdXMkhplQNQMhmFrAj8jhxTRNwFtaRGOkK3g/kcZHKgSnnA8QJb3BAHEyf7b4wzmbphQHZdbGASsEwRJAPAmQfjDBsqh3RT9hijZJCZj9TG87bb4ImLOUEUS0g/8jvbyTir1VLlFuxA1ReAZgn5gx5xkvTNOkK76VP0sdQ+/J+5P6YEfJFM0ap0rT03bUZJ/pI2jnnmNzjSo0kmb02cglTqJLKIskqWiQSbWAkbxjPKVj6QYgBwQHFyiGxaPaNjzIPOGFLMDRqldJ+kjYgxH5z+2B61LTrLVAilbkQDMRN5G37DFsJ9CilnxUrvVBYJTPps6qWUgA2BEzBa5ItsDvhr1Ol6ig6x6cSYjut2x94P22M4t0ijpBgBVmygRYSAY8kAH+2B8/l2lPSYFtSqwckyikkgjawMzHgYdmm1yx0XajUphe5nKizNySe7UB7cxbBFGVU1awAYAyRcKPb2MA+cczuY/ls2mdJ5MTpI/OeMB9YIqL3gqqMNUk3BGxAIBEsAZPB8YLJlZBV6pQasFpaxUaF7RuJkmDa1zJG0+cF1lqClUCSw1DSz3N27uJ7bxbaPGAf4f6SqVdZH8wJKsmrQUbgySCwgSRvbDLp/VEZqkjSwaGIMgwdIj3tEYr+DcqTwF5DJimgXfzvE+wJMYB6loYMz1fSRCIIIERvfwZ2/44IqZktV9MqQkapEyTtBjYfJvGBMp0VFeqxl9Q0rBuFKiZHLHljciMRGFjLYHT6wtICnpeppAGshe73uZxMadGp1UoqtKkqopYKC5mAx8LGJhgrirGnU6hCnTJa0CDabbgfO9sCVyKaEkGmxgr3CSxgQIIHA9r43pM0RcAm4b6jPGr5t9sA/xHmgqkOikaWhrnTxNrjeCePJxkQVtIbVRqCXBnjz+u0fM4HrVFp1VtE2JA44k+x84Jp1AEED8INzwB5vOBXJaiFVTqYEqTcSZMneAfH2xl7EfnQF/F2b0imundpk+Bx98AZXrC09LFW0Aagwu20Q030j/ABgTM9LrZhymu1K12JvFgB7+fGKHL1aXpiqB3NeDbxBjiL4nI+hHxePgoXbPSDOpXakaTn6jcLaIvcjm33jxhmkJC/ub48ZSf09S5dlBBPa2xPnS17e2HeV6pQWkb3jvBk3gc7RjaZ5fJ4a1oK6kDpZwQA1PSTEkAaiY8+MLsjmXPpPVChah4aDZZA0ngGbXPzhS/UAwQUwVpp36VECeT3CSL7C18ZVs81eFVGqNIM7RGwAEQPe2M8kdvH9NKsnoKvVKjO2jSKekXexG82+CPf2wvbM01kszO5tquFtwTacUy38LV37qrqvsL/n/APeCX/hRtMLUX7g/5xnJa8EcKQWM8p0hdLKVspUAW5/I7YvVrKQiQtIMYkgcbATa8b/5wkyfUqFF2o1VLVAxGobWjadhtf3w4ymWpnRpDAksw1Eiwj9pH3BxtHHyRUWXqVkWQqajdfVYiAYkdx5k8Dg4pkKRplGetUdIiagFmYoFBI3bidvg47SAWm5RjD0yaYYSBp2IG53G4k28YxfMMvZWBJUABIEEKC2sEGBcAXNo98aOVWM6tX/8imoEqQ5JtYgAXJNxBiALWnBFdYUTdFG0G8eYm0e2FlaqqLTeqAzaYCzKqrEAtq5ERJO8DnAeRqalKhytOZNRSZYCR2pcBZAAA44vhRzodZWgrBWI7gmnmAP2O2+4xj1SpChUP8zSTTgxqgC1jfj4tjPN5moin0gaqlIvEh5AAjtsZ+0YzenVMayafp2DqAe2AJNtyRtEDnjEZqK7YUtYpTWb1NQUAvMywEkjexnbAvS81UaoqurrCEtIjukCNzqG51QBtg0ZKnTLsqaqj3JNySBG524wPQBk20j/AG1WCIA+pp5J4+B74C1TDM9TMavUdAIPaAfMyCDMz+mKUarNCsLTEtu0TcD7T+2Bm6ipzPoFgSKfqcnY3EC07GffGyZY9hBFm1Em58RaBtafbGipUsha01E6YU2G3j2+MLM7lqRqirVoksBAcSQApJAMHk3iMaZ+lLEMR6bAljBJBgAX2FucXo5Rqa/7jOBtqMz8wPfAKlmyZTWyaS6EyQ2ibCTzJ7gOcSi9Qa9tMwp0kkkCNRixn7cbYwaupqBC/p1heOHH91vHnGmYquhIVNGoEtUJJURAsIMWvcDbnANF8tnS1L1HVtMXUgTIP1RyCLjGlesrLoYqWYEaATBm14vtimazVKnpDPpDXBkxJk77fnjI0GLeov1smltMG4I5sPPxhRnGzdcoFRgztBEFixJ241bfbF62V0qwpU01NvfTfgkgEm+BsxlfVX+egYErC8pxPiRPBwwqsqiZA2AJMCTYfmTgzLbA6XTCFjWwckEsDJG0hSdgY/fG9PpyKOwFLAdpjba3PzgJTWrVIZfRCQSQ0liQbbQQN7+2Nc8tNNIZtIZ9TEsRMX3neYsPywyV32wWr02sDFOqwW0CV8e484mGZzQ41H3Ckj88TFuROTAOo9P1NTrIy9gJMmxEG4IsCJJnGeZotWoFGREQkqSCQCnBHI1GMTExyEZOkH5TJgJpgKpQKF5AiLnn5x0uoiaohZAExJ9zMWE2jExMUsPU6ENN9FRq2qfVJETJP9IAn/y+NepMHoS89j93kSYP747iYHteGqCa/wDDVGp3NrJKx9W4+NsJD/CVcOYZNP8AUSZj4j++OYmMuKPNH6nyRvIzofwkCZq1WbawsPjD3JZGnSEU0Cj2/uecTExUjM/NOeJMJxhms0lMS7qo8kxjuJik8UFOaTPmpX1OoOEIanUk6iDad9/Hnm2PUp1VdevfQjMFS5KcCNgIWZ8wMdxMPH2fR+sjTS+Ax6Bq6oYMDTCC0BWkyw/S1/pHvimcQvq1GVnSOW4UlR9yY9vtiYmNHz08grVPVTRRplqSMaVTVGywbLIBHkCOBgjoPTVpl1gsjdyNtYiCsTaDf7+2JiYMk3Vovms1ToVArKG1EFTYvvGx3CgTMz7YA6hn2qsrUXjLCzwLuWvsYOmNyPJxzExerOkUqTHRAhNasJtLHaYsQDtI/bCfpWbDVa2XepUc6uxwSDBEke0effExMRaOa/FnoKeQpqpCIqSN1EH8xBwHkW0u1PSoWmF2MkkjkC9oO87g47iYq7Mxb0a5iuDSqFToiRLyoB8meMYUupaDSWqoQ1DpULeTa4IsB+uJiYqVo1QZUamC50gkXaBJ2/wMDdIqM49RT/KdQaakXG+/sZEe2JiYz0P42dIALCmSjxOltrkxE24xl0yqFZwaelywJa0NN5seNj9vOJiY0a/ib08qdVUq7DXyTMEAjtB2FwcBZ7L0lppRq1FKE39V7kLtBN9QaDO9t8dxMI7MwuUkgvJZFKAZp+ttTFyN4j4FgMC9TygrMr6yGT/aW31kG5HuLX23xMTEXuZ5O7L06YgAM9rWqNxaLDjbExMTFMcj/9k=">
            <a:hlinkClick r:id="rId5"/>
          </p:cNvPr>
          <p:cNvSpPr>
            <a:spLocks noChangeAspect="1" noChangeArrowheads="1"/>
          </p:cNvSpPr>
          <p:nvPr/>
        </p:nvSpPr>
        <p:spPr bwMode="auto">
          <a:xfrm>
            <a:off x="46038" y="-838200"/>
            <a:ext cx="2619375" cy="17526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7894" name="Picture 6" descr="http://pathhsw5m54.ucsf.edu/ctpath/ctpathimages/normal31.jpg"/>
          <p:cNvPicPr>
            <a:picLocks noChangeAspect="1" noChangeArrowheads="1"/>
          </p:cNvPicPr>
          <p:nvPr/>
        </p:nvPicPr>
        <p:blipFill>
          <a:blip r:embed="rId6" cstate="print"/>
          <a:srcRect/>
          <a:stretch>
            <a:fillRect/>
          </a:stretch>
        </p:blipFill>
        <p:spPr bwMode="auto">
          <a:xfrm rot="5400000">
            <a:off x="-314326" y="2886075"/>
            <a:ext cx="4486275" cy="3000375"/>
          </a:xfrm>
          <a:prstGeom prst="rect">
            <a:avLst/>
          </a:prstGeom>
          <a:noFill/>
          <a:ln>
            <a:solidFill>
              <a:schemeClr val="tx1"/>
            </a:solidFill>
          </a:ln>
        </p:spPr>
      </p:pic>
      <p:sp>
        <p:nvSpPr>
          <p:cNvPr id="7" name="TextBox 9"/>
          <p:cNvSpPr txBox="1">
            <a:spLocks noChangeArrowheads="1"/>
          </p:cNvSpPr>
          <p:nvPr/>
        </p:nvSpPr>
        <p:spPr bwMode="auto">
          <a:xfrm>
            <a:off x="533400" y="6276975"/>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a:t>A</a:t>
            </a:r>
          </a:p>
        </p:txBody>
      </p:sp>
      <p:sp>
        <p:nvSpPr>
          <p:cNvPr id="8" name="TextBox 12"/>
          <p:cNvSpPr txBox="1">
            <a:spLocks noChangeArrowheads="1"/>
          </p:cNvSpPr>
          <p:nvPr/>
        </p:nvSpPr>
        <p:spPr bwMode="auto">
          <a:xfrm>
            <a:off x="3657600" y="6276975"/>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a:t>B</a:t>
            </a:r>
          </a:p>
        </p:txBody>
      </p:sp>
    </p:spTree>
    <p:extLst>
      <p:ext uri="{BB962C8B-B14F-4D97-AF65-F5344CB8AC3E}">
        <p14:creationId xmlns:p14="http://schemas.microsoft.com/office/powerpoint/2010/main" val="2488736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vananth\Desktop\subpleuralfoci_microscopic honeycombing.jpg"/>
          <p:cNvPicPr>
            <a:picLocks noChangeAspect="1" noChangeArrowheads="1"/>
          </p:cNvPicPr>
          <p:nvPr/>
        </p:nvPicPr>
        <p:blipFill>
          <a:blip r:embed="rId2" cstate="print"/>
          <a:srcRect/>
          <a:stretch>
            <a:fillRect/>
          </a:stretch>
        </p:blipFill>
        <p:spPr bwMode="auto">
          <a:xfrm>
            <a:off x="900751" y="844431"/>
            <a:ext cx="7629100" cy="5983607"/>
          </a:xfrm>
          <a:prstGeom prst="rect">
            <a:avLst/>
          </a:prstGeom>
          <a:noFill/>
        </p:spPr>
      </p:pic>
      <p:sp>
        <p:nvSpPr>
          <p:cNvPr id="3" name="Title 2"/>
          <p:cNvSpPr>
            <a:spLocks noGrp="1"/>
          </p:cNvSpPr>
          <p:nvPr>
            <p:ph type="title"/>
          </p:nvPr>
        </p:nvSpPr>
        <p:spPr>
          <a:xfrm>
            <a:off x="457200" y="138160"/>
            <a:ext cx="8229600" cy="489637"/>
          </a:xfrm>
        </p:spPr>
        <p:txBody>
          <a:bodyPr>
            <a:normAutofit fontScale="90000"/>
          </a:bodyPr>
          <a:lstStyle/>
          <a:p>
            <a:r>
              <a:rPr lang="en-US" dirty="0" smtClean="0"/>
              <a:t>Case 3 – Describe the findings on 20X</a:t>
            </a:r>
            <a:endParaRPr lang="en-US" dirty="0"/>
          </a:p>
        </p:txBody>
      </p:sp>
    </p:spTree>
    <p:extLst>
      <p:ext uri="{BB962C8B-B14F-4D97-AF65-F5344CB8AC3E}">
        <p14:creationId xmlns:p14="http://schemas.microsoft.com/office/powerpoint/2010/main" val="8594938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6048"/>
            <a:ext cx="8229600" cy="626114"/>
          </a:xfrm>
        </p:spPr>
        <p:txBody>
          <a:bodyPr>
            <a:normAutofit fontScale="90000"/>
          </a:bodyPr>
          <a:lstStyle/>
          <a:p>
            <a:r>
              <a:rPr lang="en-US" sz="3200" dirty="0" smtClean="0"/>
              <a:t>Case 3 – Describe the high power findings.</a:t>
            </a:r>
            <a:br>
              <a:rPr lang="en-US" sz="3200" dirty="0" smtClean="0"/>
            </a:br>
            <a:r>
              <a:rPr lang="en-US" sz="3200" dirty="0" smtClean="0"/>
              <a:t>Be sure to analyze the focus in the box</a:t>
            </a:r>
            <a:endParaRPr lang="en-US" sz="3200" dirty="0"/>
          </a:p>
        </p:txBody>
      </p:sp>
      <p:pic>
        <p:nvPicPr>
          <p:cNvPr id="1029" name="Picture 5" descr="C:\Users\vananth\Desktop\fibroblasticfocus_adjacenttoscarring.jpg"/>
          <p:cNvPicPr>
            <a:picLocks noChangeAspect="1" noChangeArrowheads="1"/>
          </p:cNvPicPr>
          <p:nvPr/>
        </p:nvPicPr>
        <p:blipFill>
          <a:blip r:embed="rId2" cstate="print"/>
          <a:srcRect/>
          <a:stretch>
            <a:fillRect/>
          </a:stretch>
        </p:blipFill>
        <p:spPr bwMode="auto">
          <a:xfrm>
            <a:off x="778309" y="900751"/>
            <a:ext cx="7587382" cy="5950887"/>
          </a:xfrm>
          <a:prstGeom prst="rect">
            <a:avLst/>
          </a:prstGeom>
          <a:noFill/>
        </p:spPr>
      </p:pic>
      <p:sp>
        <p:nvSpPr>
          <p:cNvPr id="2" name="Rectangle 1"/>
          <p:cNvSpPr/>
          <p:nvPr/>
        </p:nvSpPr>
        <p:spPr>
          <a:xfrm>
            <a:off x="925830" y="1543050"/>
            <a:ext cx="2697480" cy="2298854"/>
          </a:xfrm>
          <a:prstGeom prst="rect">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87383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56" t="29990" r="54751" b="7191"/>
          <a:stretch/>
        </p:blipFill>
        <p:spPr bwMode="auto">
          <a:xfrm>
            <a:off x="1729152" y="1524000"/>
            <a:ext cx="5814648" cy="5145779"/>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3" name="Title 2"/>
          <p:cNvSpPr>
            <a:spLocks noGrp="1"/>
          </p:cNvSpPr>
          <p:nvPr>
            <p:ph type="title"/>
          </p:nvPr>
        </p:nvSpPr>
        <p:spPr>
          <a:xfrm>
            <a:off x="457200" y="320938"/>
            <a:ext cx="8229600" cy="1143000"/>
          </a:xfrm>
        </p:spPr>
        <p:txBody>
          <a:bodyPr>
            <a:noAutofit/>
          </a:bodyPr>
          <a:lstStyle/>
          <a:p>
            <a:r>
              <a:rPr lang="en-US" sz="4000" dirty="0" smtClean="0"/>
              <a:t>Case 3  </a:t>
            </a:r>
            <a:br>
              <a:rPr lang="en-US" sz="4000" dirty="0" smtClean="0"/>
            </a:br>
            <a:r>
              <a:rPr lang="en-US" sz="4000" dirty="0" smtClean="0"/>
              <a:t>Describe the high power findings</a:t>
            </a:r>
            <a:endParaRPr lang="en-US" sz="4000" dirty="0"/>
          </a:p>
        </p:txBody>
      </p:sp>
    </p:spTree>
    <p:extLst>
      <p:ext uri="{BB962C8B-B14F-4D97-AF65-F5344CB8AC3E}">
        <p14:creationId xmlns:p14="http://schemas.microsoft.com/office/powerpoint/2010/main" val="3315431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67238"/>
            <a:ext cx="8229600" cy="1143000"/>
          </a:xfrm>
        </p:spPr>
        <p:txBody>
          <a:bodyPr>
            <a:normAutofit/>
          </a:bodyPr>
          <a:lstStyle/>
          <a:p>
            <a:r>
              <a:rPr lang="en-US" sz="4000" dirty="0" smtClean="0"/>
              <a:t>Case 3</a:t>
            </a:r>
            <a:endParaRPr lang="en-US" sz="4000" dirty="0"/>
          </a:p>
        </p:txBody>
      </p:sp>
      <p:sp>
        <p:nvSpPr>
          <p:cNvPr id="3" name="Content Placeholder 2"/>
          <p:cNvSpPr>
            <a:spLocks noGrp="1"/>
          </p:cNvSpPr>
          <p:nvPr>
            <p:ph idx="1"/>
          </p:nvPr>
        </p:nvSpPr>
        <p:spPr/>
        <p:txBody>
          <a:bodyPr>
            <a:normAutofit/>
          </a:bodyPr>
          <a:lstStyle/>
          <a:p>
            <a:pPr marL="0" indent="0">
              <a:buNone/>
            </a:pPr>
            <a:r>
              <a:rPr lang="en-US" dirty="0" smtClean="0"/>
              <a:t>Correlate the gross/radiographic images with the histology.</a:t>
            </a:r>
          </a:p>
          <a:p>
            <a:pPr marL="0" indent="0">
              <a:buNone/>
            </a:pPr>
            <a:endParaRPr lang="en-US" dirty="0" smtClean="0"/>
          </a:p>
          <a:p>
            <a:pPr marL="0" indent="0">
              <a:buNone/>
            </a:pPr>
            <a:r>
              <a:rPr lang="en-US" dirty="0" smtClean="0"/>
              <a:t>What is your </a:t>
            </a:r>
            <a:r>
              <a:rPr lang="en-US" dirty="0"/>
              <a:t>d</a:t>
            </a:r>
            <a:r>
              <a:rPr lang="en-US" dirty="0" smtClean="0"/>
              <a:t>iagnosis? Are there other disease process in the differential?</a:t>
            </a:r>
          </a:p>
        </p:txBody>
      </p:sp>
    </p:spTree>
    <p:extLst>
      <p:ext uri="{BB962C8B-B14F-4D97-AF65-F5344CB8AC3E}">
        <p14:creationId xmlns:p14="http://schemas.microsoft.com/office/powerpoint/2010/main" val="2418862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71869635"/>
              </p:ext>
            </p:extLst>
          </p:nvPr>
        </p:nvGraphicFramePr>
        <p:xfrm>
          <a:off x="409433" y="764275"/>
          <a:ext cx="8407021" cy="4400177"/>
        </p:xfrm>
        <a:graphic>
          <a:graphicData uri="http://schemas.openxmlformats.org/drawingml/2006/table">
            <a:tbl>
              <a:tblPr firstRow="1" bandRow="1">
                <a:tableStyleId>{5C22544A-7EE6-4342-B048-85BDC9FD1C3A}</a:tableStyleId>
              </a:tblPr>
              <a:tblGrid>
                <a:gridCol w="2264877"/>
                <a:gridCol w="3339804"/>
                <a:gridCol w="2802340"/>
              </a:tblGrid>
              <a:tr h="288951">
                <a:tc>
                  <a:txBody>
                    <a:bodyPr/>
                    <a:lstStyle/>
                    <a:p>
                      <a:r>
                        <a:rPr lang="en-US" sz="2000" dirty="0" smtClean="0"/>
                        <a:t>Characteristic </a:t>
                      </a:r>
                      <a:endParaRPr lang="en-US" sz="2000" dirty="0"/>
                    </a:p>
                  </a:txBody>
                  <a:tcPr/>
                </a:tc>
                <a:tc>
                  <a:txBody>
                    <a:bodyPr/>
                    <a:lstStyle/>
                    <a:p>
                      <a:r>
                        <a:rPr lang="en-US" sz="2000" dirty="0" smtClean="0"/>
                        <a:t>Case 2</a:t>
                      </a:r>
                      <a:endParaRPr lang="en-US" sz="2000" dirty="0"/>
                    </a:p>
                  </a:txBody>
                  <a:tcPr/>
                </a:tc>
                <a:tc>
                  <a:txBody>
                    <a:bodyPr/>
                    <a:lstStyle/>
                    <a:p>
                      <a:r>
                        <a:rPr lang="en-US" sz="2000" dirty="0" smtClean="0"/>
                        <a:t>Case</a:t>
                      </a:r>
                      <a:r>
                        <a:rPr lang="en-US" sz="2000" baseline="0" dirty="0" smtClean="0"/>
                        <a:t> 3</a:t>
                      </a:r>
                      <a:endParaRPr lang="en-US" sz="2000" dirty="0"/>
                    </a:p>
                  </a:txBody>
                  <a:tcPr/>
                </a:tc>
              </a:tr>
              <a:tr h="288951">
                <a:tc>
                  <a:txBody>
                    <a:bodyPr/>
                    <a:lstStyle/>
                    <a:p>
                      <a:r>
                        <a:rPr lang="en-US" sz="2000" b="1" dirty="0" smtClean="0"/>
                        <a:t>Diagnosis</a:t>
                      </a:r>
                    </a:p>
                    <a:p>
                      <a:endParaRPr lang="en-US" sz="2000" b="1" dirty="0"/>
                    </a:p>
                  </a:txBody>
                  <a:tcPr/>
                </a:tc>
                <a:tc>
                  <a:txBody>
                    <a:bodyPr/>
                    <a:lstStyle/>
                    <a:p>
                      <a:endParaRPr lang="en-US" dirty="0"/>
                    </a:p>
                  </a:txBody>
                  <a:tcPr/>
                </a:tc>
                <a:tc>
                  <a:txBody>
                    <a:bodyPr/>
                    <a:lstStyle/>
                    <a:p>
                      <a:endParaRPr lang="en-US" dirty="0"/>
                    </a:p>
                  </a:txBody>
                  <a:tcPr/>
                </a:tc>
              </a:tr>
              <a:tr h="565017">
                <a:tc>
                  <a:txBody>
                    <a:bodyPr/>
                    <a:lstStyle/>
                    <a:p>
                      <a:r>
                        <a:rPr lang="en-US" sz="2000" b="1" dirty="0" smtClean="0"/>
                        <a:t>Pathogenesis</a:t>
                      </a:r>
                    </a:p>
                    <a:p>
                      <a:endParaRPr lang="en-US" sz="2000" b="1" dirty="0"/>
                    </a:p>
                  </a:txBody>
                  <a:tcPr/>
                </a:tc>
                <a:tc>
                  <a:txBody>
                    <a:bodyPr/>
                    <a:lstStyle/>
                    <a:p>
                      <a:endParaRPr lang="en-US" dirty="0"/>
                    </a:p>
                  </a:txBody>
                  <a:tcPr/>
                </a:tc>
                <a:tc>
                  <a:txBody>
                    <a:bodyPr/>
                    <a:lstStyle/>
                    <a:p>
                      <a:endParaRPr lang="en-US"/>
                    </a:p>
                  </a:txBody>
                  <a:tcPr/>
                </a:tc>
              </a:tr>
              <a:tr h="507697">
                <a:tc>
                  <a:txBody>
                    <a:bodyPr/>
                    <a:lstStyle/>
                    <a:p>
                      <a:r>
                        <a:rPr lang="en-US" sz="2000" b="1" dirty="0" smtClean="0"/>
                        <a:t>PFTs</a:t>
                      </a:r>
                    </a:p>
                    <a:p>
                      <a:endParaRPr lang="en-US" sz="2000" b="1" dirty="0"/>
                    </a:p>
                  </a:txBody>
                  <a:tcPr/>
                </a:tc>
                <a:tc>
                  <a:txBody>
                    <a:bodyPr/>
                    <a:lstStyle/>
                    <a:p>
                      <a:endParaRPr lang="en-US" dirty="0"/>
                    </a:p>
                  </a:txBody>
                  <a:tcPr/>
                </a:tc>
                <a:tc>
                  <a:txBody>
                    <a:bodyPr/>
                    <a:lstStyle/>
                    <a:p>
                      <a:endParaRPr lang="en-US"/>
                    </a:p>
                  </a:txBody>
                  <a:tcPr/>
                </a:tc>
              </a:tr>
              <a:tr h="498737">
                <a:tc>
                  <a:txBody>
                    <a:bodyPr/>
                    <a:lstStyle/>
                    <a:p>
                      <a:r>
                        <a:rPr lang="en-US" sz="2000" b="1" dirty="0" smtClean="0"/>
                        <a:t>Physical</a:t>
                      </a:r>
                      <a:r>
                        <a:rPr lang="en-US" sz="2000" b="1" baseline="0" dirty="0" smtClean="0"/>
                        <a:t> exam</a:t>
                      </a:r>
                    </a:p>
                    <a:p>
                      <a:endParaRPr lang="en-US" sz="2000" b="1" dirty="0"/>
                    </a:p>
                  </a:txBody>
                  <a:tcPr/>
                </a:tc>
                <a:tc>
                  <a:txBody>
                    <a:bodyPr/>
                    <a:lstStyle/>
                    <a:p>
                      <a:endParaRPr lang="en-US"/>
                    </a:p>
                  </a:txBody>
                  <a:tcPr/>
                </a:tc>
                <a:tc>
                  <a:txBody>
                    <a:bodyPr/>
                    <a:lstStyle/>
                    <a:p>
                      <a:endParaRPr lang="en-US"/>
                    </a:p>
                  </a:txBody>
                  <a:tcPr/>
                </a:tc>
              </a:tr>
              <a:tr h="498737">
                <a:tc>
                  <a:txBody>
                    <a:bodyPr/>
                    <a:lstStyle/>
                    <a:p>
                      <a:r>
                        <a:rPr lang="en-US" sz="2000" b="1" dirty="0" smtClean="0"/>
                        <a:t>Gross morphology</a:t>
                      </a:r>
                    </a:p>
                    <a:p>
                      <a:endParaRPr lang="en-US" sz="2000" b="1" dirty="0"/>
                    </a:p>
                  </a:txBody>
                  <a:tcPr/>
                </a:tc>
                <a:tc>
                  <a:txBody>
                    <a:bodyPr/>
                    <a:lstStyle/>
                    <a:p>
                      <a:endParaRPr lang="en-US" dirty="0"/>
                    </a:p>
                  </a:txBody>
                  <a:tcPr/>
                </a:tc>
                <a:tc>
                  <a:txBody>
                    <a:bodyPr/>
                    <a:lstStyle/>
                    <a:p>
                      <a:endParaRPr lang="en-US"/>
                    </a:p>
                  </a:txBody>
                  <a:tcPr/>
                </a:tc>
              </a:tr>
              <a:tr h="498737">
                <a:tc>
                  <a:txBody>
                    <a:bodyPr/>
                    <a:lstStyle/>
                    <a:p>
                      <a:r>
                        <a:rPr lang="en-US" sz="2000" b="1" dirty="0" smtClean="0"/>
                        <a:t>Histology</a:t>
                      </a:r>
                      <a:endParaRPr lang="en-US" sz="2000" b="1" dirty="0"/>
                    </a:p>
                  </a:txBody>
                  <a:tcPr/>
                </a:tc>
                <a:tc>
                  <a:txBody>
                    <a:bodyPr/>
                    <a:lstStyle/>
                    <a:p>
                      <a:endParaRPr lang="en-US"/>
                    </a:p>
                  </a:txBody>
                  <a:tcPr/>
                </a:tc>
                <a:tc>
                  <a:txBody>
                    <a:bodyPr/>
                    <a:lstStyle/>
                    <a:p>
                      <a:endParaRPr lang="en-US" dirty="0"/>
                    </a:p>
                  </a:txBody>
                  <a:tcPr/>
                </a:tc>
              </a:tr>
            </a:tbl>
          </a:graphicData>
        </a:graphic>
      </p:graphicFrame>
      <p:sp>
        <p:nvSpPr>
          <p:cNvPr id="8" name="Title 7"/>
          <p:cNvSpPr>
            <a:spLocks noGrp="1"/>
          </p:cNvSpPr>
          <p:nvPr>
            <p:ph type="title"/>
          </p:nvPr>
        </p:nvSpPr>
        <p:spPr>
          <a:xfrm>
            <a:off x="457200" y="274638"/>
            <a:ext cx="8229600" cy="239712"/>
          </a:xfrm>
        </p:spPr>
        <p:txBody>
          <a:bodyPr>
            <a:normAutofit fontScale="90000"/>
          </a:bodyPr>
          <a:lstStyle/>
          <a:p>
            <a:r>
              <a:rPr lang="en-US" dirty="0" smtClean="0"/>
              <a:t>Case 2 and 3 Comparison</a:t>
            </a:r>
            <a:endParaRPr lang="en-US" dirty="0"/>
          </a:p>
        </p:txBody>
      </p:sp>
      <p:sp>
        <p:nvSpPr>
          <p:cNvPr id="9" name="TextBox 8"/>
          <p:cNvSpPr txBox="1"/>
          <p:nvPr/>
        </p:nvSpPr>
        <p:spPr>
          <a:xfrm>
            <a:off x="1840230" y="5564624"/>
            <a:ext cx="6043129" cy="369332"/>
          </a:xfrm>
          <a:prstGeom prst="rect">
            <a:avLst/>
          </a:prstGeom>
          <a:noFill/>
        </p:spPr>
        <p:txBody>
          <a:bodyPr wrap="none" rtlCol="0">
            <a:spAutoFit/>
          </a:bodyPr>
          <a:lstStyle/>
          <a:p>
            <a:r>
              <a:rPr lang="en-US" dirty="0" smtClean="0"/>
              <a:t>Case 2 characteristics will be summarized by Case 2 presenters</a:t>
            </a:r>
            <a:endParaRPr lang="en-US" dirty="0"/>
          </a:p>
        </p:txBody>
      </p:sp>
    </p:spTree>
    <p:extLst>
      <p:ext uri="{BB962C8B-B14F-4D97-AF65-F5344CB8AC3E}">
        <p14:creationId xmlns:p14="http://schemas.microsoft.com/office/powerpoint/2010/main" val="42388031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275" y="267257"/>
            <a:ext cx="8229600" cy="1143000"/>
          </a:xfrm>
        </p:spPr>
        <p:txBody>
          <a:bodyPr>
            <a:normAutofit fontScale="90000"/>
          </a:bodyPr>
          <a:lstStyle/>
          <a:p>
            <a:r>
              <a:rPr lang="en-US" dirty="0" smtClean="0"/>
              <a:t>Case 2 &amp; 3 Comparison</a:t>
            </a:r>
            <a:r>
              <a:rPr lang="en-US" sz="3100" dirty="0" smtClean="0"/>
              <a:t/>
            </a:r>
            <a:br>
              <a:rPr lang="en-US" sz="3100" dirty="0" smtClean="0"/>
            </a:br>
            <a:r>
              <a:rPr lang="en-US" sz="3100" dirty="0" smtClean="0"/>
              <a:t>Summarize/Contrast the morphologic changes </a:t>
            </a:r>
            <a:br>
              <a:rPr lang="en-US" sz="3100" dirty="0" smtClean="0"/>
            </a:br>
            <a:r>
              <a:rPr lang="en-US" sz="2200" dirty="0" smtClean="0"/>
              <a:t>(and see chart on next slide)</a:t>
            </a:r>
            <a:endParaRPr lang="en-US" sz="2700" dirty="0"/>
          </a:p>
        </p:txBody>
      </p:sp>
      <p:sp>
        <p:nvSpPr>
          <p:cNvPr id="3" name="Content Placeholder 2"/>
          <p:cNvSpPr>
            <a:spLocks noGrp="1"/>
          </p:cNvSpPr>
          <p:nvPr>
            <p:ph idx="1"/>
          </p:nvPr>
        </p:nvSpPr>
        <p:spPr/>
        <p:txBody>
          <a:bodyPr/>
          <a:lstStyle/>
          <a:p>
            <a:pPr marL="0" indent="0">
              <a:buNone/>
            </a:pPr>
            <a:endParaRPr lang="en-US" dirty="0" smtClean="0"/>
          </a:p>
          <a:p>
            <a:endParaRPr lang="en-US" dirty="0"/>
          </a:p>
          <a:p>
            <a:endParaRPr lang="en-US" dirty="0"/>
          </a:p>
        </p:txBody>
      </p:sp>
      <p:pic>
        <p:nvPicPr>
          <p:cNvPr id="1434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090307"/>
            <a:ext cx="3276600" cy="2691493"/>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8741" r="4234"/>
          <a:stretch/>
        </p:blipFill>
        <p:spPr bwMode="auto">
          <a:xfrm>
            <a:off x="589845" y="4125769"/>
            <a:ext cx="3829755" cy="2656031"/>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descr="http://www.meddean.luc.edu/lumen/MedEd/Radio/curriculum/Mechanisms/Emphysema.jpg"/>
          <p:cNvPicPr>
            <a:picLocks noChangeAspect="1" noChangeArrowheads="1"/>
          </p:cNvPicPr>
          <p:nvPr/>
        </p:nvPicPr>
        <p:blipFill>
          <a:blip r:embed="rId5" cstate="print"/>
          <a:srcRect/>
          <a:stretch>
            <a:fillRect/>
          </a:stretch>
        </p:blipFill>
        <p:spPr bwMode="auto">
          <a:xfrm>
            <a:off x="914400" y="1600200"/>
            <a:ext cx="3048000" cy="2398427"/>
          </a:xfrm>
          <a:prstGeom prst="rect">
            <a:avLst/>
          </a:prstGeom>
          <a:noFill/>
          <a:ln>
            <a:solidFill>
              <a:schemeClr val="tx1"/>
            </a:solidFill>
          </a:ln>
        </p:spPr>
      </p:pic>
      <p:pic>
        <p:nvPicPr>
          <p:cNvPr id="30724" name="Picture 4" descr="idiopathic pulmonary fibrosis radiology"/>
          <p:cNvPicPr>
            <a:picLocks noChangeAspect="1" noChangeArrowheads="1"/>
          </p:cNvPicPr>
          <p:nvPr/>
        </p:nvPicPr>
        <p:blipFill>
          <a:blip r:embed="rId6" cstate="print"/>
          <a:srcRect/>
          <a:stretch>
            <a:fillRect/>
          </a:stretch>
        </p:blipFill>
        <p:spPr bwMode="auto">
          <a:xfrm>
            <a:off x="6115311" y="1410257"/>
            <a:ext cx="1752600" cy="2599690"/>
          </a:xfrm>
          <a:prstGeom prst="rect">
            <a:avLst/>
          </a:prstGeom>
          <a:noFill/>
          <a:ln>
            <a:solidFill>
              <a:schemeClr val="tx1"/>
            </a:solidFill>
          </a:ln>
        </p:spPr>
      </p:pic>
      <p:sp>
        <p:nvSpPr>
          <p:cNvPr id="10" name="TextBox 9"/>
          <p:cNvSpPr txBox="1">
            <a:spLocks noChangeArrowheads="1"/>
          </p:cNvSpPr>
          <p:nvPr/>
        </p:nvSpPr>
        <p:spPr bwMode="auto">
          <a:xfrm>
            <a:off x="990600" y="365760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smtClean="0"/>
              <a:t>2</a:t>
            </a:r>
            <a:endParaRPr lang="en-US" altLang="en-US" sz="1200" dirty="0"/>
          </a:p>
        </p:txBody>
      </p:sp>
      <p:sp>
        <p:nvSpPr>
          <p:cNvPr id="11" name="TextBox 9"/>
          <p:cNvSpPr txBox="1">
            <a:spLocks noChangeArrowheads="1"/>
          </p:cNvSpPr>
          <p:nvPr/>
        </p:nvSpPr>
        <p:spPr bwMode="auto">
          <a:xfrm>
            <a:off x="6172200" y="365760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smtClean="0"/>
              <a:t>3</a:t>
            </a:r>
            <a:endParaRPr lang="en-US" altLang="en-US" sz="1200" dirty="0"/>
          </a:p>
        </p:txBody>
      </p:sp>
    </p:spTree>
    <p:extLst>
      <p:ext uri="{BB962C8B-B14F-4D97-AF65-F5344CB8AC3E}">
        <p14:creationId xmlns:p14="http://schemas.microsoft.com/office/powerpoint/2010/main" val="12331271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4088"/>
            <a:ext cx="8229600" cy="1143000"/>
          </a:xfrm>
        </p:spPr>
        <p:txBody>
          <a:bodyPr>
            <a:normAutofit fontScale="90000"/>
          </a:bodyPr>
          <a:lstStyle/>
          <a:p>
            <a:r>
              <a:rPr lang="en-US" dirty="0" smtClean="0"/>
              <a:t>Case 4</a:t>
            </a:r>
            <a:br>
              <a:rPr lang="en-US" dirty="0" smtClean="0"/>
            </a:br>
            <a:r>
              <a:rPr lang="en-US" dirty="0" smtClean="0"/>
              <a:t> History</a:t>
            </a:r>
            <a:endParaRPr lang="en-US" dirty="0"/>
          </a:p>
        </p:txBody>
      </p:sp>
      <p:sp>
        <p:nvSpPr>
          <p:cNvPr id="3" name="Content Placeholder 2"/>
          <p:cNvSpPr>
            <a:spLocks noGrp="1"/>
          </p:cNvSpPr>
          <p:nvPr>
            <p:ph idx="1"/>
          </p:nvPr>
        </p:nvSpPr>
        <p:spPr/>
        <p:txBody>
          <a:bodyPr/>
          <a:lstStyle/>
          <a:p>
            <a:pPr marL="0" indent="4763">
              <a:lnSpc>
                <a:spcPct val="80000"/>
              </a:lnSpc>
              <a:buNone/>
            </a:pPr>
            <a:r>
              <a:rPr lang="en-US" altLang="en-US" dirty="0" smtClean="0"/>
              <a:t>	</a:t>
            </a:r>
          </a:p>
          <a:p>
            <a:pPr marL="0" indent="4763">
              <a:lnSpc>
                <a:spcPct val="80000"/>
              </a:lnSpc>
              <a:buNone/>
            </a:pPr>
            <a:r>
              <a:rPr lang="en-US" altLang="en-US" dirty="0" smtClean="0"/>
              <a:t>A 44-year-old woman undergoing chemotherapy for metastatic ovarian cancer is admitted to the hospital with sepsis secondary to a urinary tract infection. Over the next 2 days she develops progressive dyspnea. She becomes hypoxic and cyanotic and requires increasing oxygen concentration. </a:t>
            </a:r>
          </a:p>
          <a:p>
            <a:pPr>
              <a:lnSpc>
                <a:spcPct val="80000"/>
              </a:lnSpc>
              <a:buNone/>
            </a:pPr>
            <a:r>
              <a:rPr lang="en-US" altLang="en-US" dirty="0" smtClean="0"/>
              <a:t>	</a:t>
            </a:r>
            <a:endParaRPr lang="en-US" dirty="0"/>
          </a:p>
        </p:txBody>
      </p:sp>
    </p:spTree>
    <p:extLst>
      <p:ext uri="{BB962C8B-B14F-4D97-AF65-F5344CB8AC3E}">
        <p14:creationId xmlns:p14="http://schemas.microsoft.com/office/powerpoint/2010/main" val="13551542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64013"/>
            <a:ext cx="8229600" cy="1143000"/>
          </a:xfrm>
        </p:spPr>
        <p:txBody>
          <a:bodyPr>
            <a:noAutofit/>
          </a:bodyPr>
          <a:lstStyle/>
          <a:p>
            <a:r>
              <a:rPr lang="en-US" sz="4000" dirty="0" smtClean="0"/>
              <a:t>Case 4  Interpret the chest x-ray. What disease processes could this represent? </a:t>
            </a:r>
            <a:endParaRPr lang="en-US" sz="4000" dirty="0"/>
          </a:p>
        </p:txBody>
      </p:sp>
      <p:pic>
        <p:nvPicPr>
          <p:cNvPr id="7171"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993750"/>
            <a:ext cx="5008225" cy="4803211"/>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862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3175"/>
            <a:ext cx="8229600" cy="1143000"/>
          </a:xfrm>
        </p:spPr>
        <p:txBody>
          <a:bodyPr>
            <a:noAutofit/>
          </a:bodyPr>
          <a:lstStyle/>
          <a:p>
            <a:r>
              <a:rPr lang="en-US" sz="3600" dirty="0" smtClean="0"/>
              <a:t>Case 1 </a:t>
            </a:r>
            <a:br>
              <a:rPr lang="en-US" sz="3600" dirty="0" smtClean="0"/>
            </a:br>
            <a:r>
              <a:rPr lang="en-US" sz="3600" dirty="0" smtClean="0"/>
              <a:t>Describe the gross findings</a:t>
            </a:r>
            <a:endParaRPr lang="en-US" sz="3600" dirty="0"/>
          </a:p>
        </p:txBody>
      </p:sp>
      <p:pic>
        <p:nvPicPr>
          <p:cNvPr id="7" name="Picture 2" descr="normal lung"/>
          <p:cNvPicPr>
            <a:picLocks noChangeAspect="1" noChangeArrowheads="1"/>
          </p:cNvPicPr>
          <p:nvPr/>
        </p:nvPicPr>
        <p:blipFill>
          <a:blip r:embed="rId2" cstate="print">
            <a:extLst>
              <a:ext uri="{28A0092B-C50C-407E-A947-70E740481C1C}">
                <a14:useLocalDpi xmlns:a14="http://schemas.microsoft.com/office/drawing/2010/main" val="0"/>
              </a:ext>
            </a:extLst>
          </a:blip>
          <a:srcRect b="3006"/>
          <a:stretch>
            <a:fillRect/>
          </a:stretch>
        </p:blipFill>
        <p:spPr>
          <a:xfrm>
            <a:off x="2814020" y="1323730"/>
            <a:ext cx="3586780" cy="5472545"/>
          </a:xfrm>
          <a:prstGeom prst="rect">
            <a:avLst/>
          </a:prstGeom>
          <a:ln w="28575">
            <a:solidFill>
              <a:srgbClr val="000000"/>
            </a:solidFill>
            <a:miter lim="800000"/>
            <a:headEnd/>
            <a:tailEnd/>
          </a:ln>
        </p:spPr>
      </p:pic>
      <p:sp>
        <p:nvSpPr>
          <p:cNvPr id="6" name="TextBox 5"/>
          <p:cNvSpPr txBox="1"/>
          <p:nvPr/>
        </p:nvSpPr>
        <p:spPr>
          <a:xfrm>
            <a:off x="2814020" y="6508671"/>
            <a:ext cx="3581400" cy="276999"/>
          </a:xfrm>
          <a:prstGeom prst="rect">
            <a:avLst/>
          </a:prstGeom>
          <a:solidFill>
            <a:schemeClr val="bg1"/>
          </a:solidFill>
        </p:spPr>
        <p:txBody>
          <a:bodyPr wrap="square" rtlCol="0">
            <a:spAutoFit/>
          </a:bodyPr>
          <a:lstStyle/>
          <a:p>
            <a:pPr algn="ctr"/>
            <a:r>
              <a:rPr lang="en-US" sz="1200" dirty="0" smtClean="0"/>
              <a:t>Normal, Cut surface, Formalin Fixed Specimen</a:t>
            </a:r>
          </a:p>
        </p:txBody>
      </p:sp>
    </p:spTree>
    <p:extLst>
      <p:ext uri="{BB962C8B-B14F-4D97-AF65-F5344CB8AC3E}">
        <p14:creationId xmlns:p14="http://schemas.microsoft.com/office/powerpoint/2010/main" val="3222499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71025"/>
            <a:ext cx="8229600" cy="1143000"/>
          </a:xfrm>
        </p:spPr>
        <p:txBody>
          <a:bodyPr>
            <a:noAutofit/>
          </a:bodyPr>
          <a:lstStyle/>
          <a:p>
            <a:r>
              <a:rPr lang="en-US" sz="3600" dirty="0" smtClean="0"/>
              <a:t>Case 4 </a:t>
            </a:r>
            <a:br>
              <a:rPr lang="en-US" sz="3600" dirty="0" smtClean="0"/>
            </a:br>
            <a:r>
              <a:rPr lang="en-US" sz="3600" dirty="0" smtClean="0"/>
              <a:t>Describe the gross findings in B. Compare to the normal lung in A.</a:t>
            </a:r>
            <a:endParaRPr lang="en-US" sz="3600" dirty="0"/>
          </a:p>
        </p:txBody>
      </p:sp>
      <p:pic>
        <p:nvPicPr>
          <p:cNvPr id="4" name="Content Placeholder 3" descr="interstitial fibrosi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b="5565"/>
          <a:stretch>
            <a:fillRect/>
          </a:stretch>
        </p:blipFill>
        <p:spPr>
          <a:xfrm>
            <a:off x="3657600" y="2133600"/>
            <a:ext cx="5271911" cy="3498152"/>
          </a:xfrm>
          <a:ln w="28575">
            <a:solidFill>
              <a:srgbClr val="000000"/>
            </a:solidFill>
            <a:miter lim="800000"/>
            <a:headEnd/>
            <a:tailEnd/>
          </a:ln>
        </p:spPr>
      </p:pic>
      <p:sp>
        <p:nvSpPr>
          <p:cNvPr id="3" name="Rectangle 2"/>
          <p:cNvSpPr/>
          <p:nvPr/>
        </p:nvSpPr>
        <p:spPr>
          <a:xfrm>
            <a:off x="4722478" y="5323396"/>
            <a:ext cx="3264061" cy="276999"/>
          </a:xfrm>
          <a:prstGeom prst="rect">
            <a:avLst/>
          </a:prstGeom>
          <a:solidFill>
            <a:schemeClr val="bg1"/>
          </a:solidFill>
          <a:ln>
            <a:solidFill>
              <a:schemeClr val="tx1"/>
            </a:solidFill>
          </a:ln>
        </p:spPr>
        <p:txBody>
          <a:bodyPr wrap="square">
            <a:spAutoFit/>
          </a:bodyPr>
          <a:lstStyle/>
          <a:p>
            <a:pPr algn="ctr"/>
            <a:r>
              <a:rPr lang="en-US" sz="1200" b="1" dirty="0" smtClean="0"/>
              <a:t>Lung weights: </a:t>
            </a:r>
            <a:r>
              <a:rPr lang="en-US" sz="1200" dirty="0" smtClean="0"/>
              <a:t>Left</a:t>
            </a:r>
            <a:r>
              <a:rPr lang="en-US" sz="1200" dirty="0"/>
              <a:t>: </a:t>
            </a:r>
            <a:r>
              <a:rPr lang="en-US" sz="1200" dirty="0" smtClean="0"/>
              <a:t>840gm, Right</a:t>
            </a:r>
            <a:r>
              <a:rPr lang="en-US" sz="1200" dirty="0"/>
              <a:t>: </a:t>
            </a:r>
            <a:r>
              <a:rPr lang="en-US" sz="1200" dirty="0" smtClean="0"/>
              <a:t>900gm</a:t>
            </a:r>
            <a:endParaRPr lang="en-US" sz="1200" dirty="0"/>
          </a:p>
        </p:txBody>
      </p:sp>
      <p:sp>
        <p:nvSpPr>
          <p:cNvPr id="5" name="TextBox 9"/>
          <p:cNvSpPr txBox="1">
            <a:spLocks noChangeArrowheads="1"/>
          </p:cNvSpPr>
          <p:nvPr/>
        </p:nvSpPr>
        <p:spPr bwMode="auto">
          <a:xfrm>
            <a:off x="3733800" y="5286375"/>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smtClean="0"/>
              <a:t>B</a:t>
            </a:r>
            <a:endParaRPr lang="en-US" altLang="en-US" sz="1200" dirty="0"/>
          </a:p>
        </p:txBody>
      </p:sp>
      <p:pic>
        <p:nvPicPr>
          <p:cNvPr id="27649" name="Picture 1"/>
          <p:cNvPicPr>
            <a:picLocks noChangeAspect="1" noChangeArrowheads="1"/>
          </p:cNvPicPr>
          <p:nvPr/>
        </p:nvPicPr>
        <p:blipFill>
          <a:blip r:embed="rId4" cstate="print"/>
          <a:srcRect l="36620" t="40616" r="41549" b="12217"/>
          <a:stretch>
            <a:fillRect/>
          </a:stretch>
        </p:blipFill>
        <p:spPr bwMode="auto">
          <a:xfrm>
            <a:off x="457200" y="2179320"/>
            <a:ext cx="3018367" cy="35052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875487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21888"/>
            <a:ext cx="8229600" cy="1143000"/>
          </a:xfrm>
        </p:spPr>
        <p:txBody>
          <a:bodyPr>
            <a:noAutofit/>
          </a:bodyPr>
          <a:lstStyle/>
          <a:p>
            <a:r>
              <a:rPr lang="en-US" sz="3600" dirty="0" smtClean="0"/>
              <a:t>Case 4</a:t>
            </a:r>
            <a:br>
              <a:rPr lang="en-US" sz="3600" dirty="0" smtClean="0"/>
            </a:br>
            <a:r>
              <a:rPr lang="en-US" sz="3600" dirty="0" smtClean="0"/>
              <a:t>Describe the low power findings in B. Contrast with normal in A</a:t>
            </a:r>
            <a:endParaRPr lang="en-US" sz="3600" dirty="0"/>
          </a:p>
        </p:txBody>
      </p:sp>
      <p:pic>
        <p:nvPicPr>
          <p:cNvPr id="8194"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rcRect l="1942" t="30239" r="53501" b="5713"/>
          <a:stretch/>
        </p:blipFill>
        <p:spPr bwMode="auto">
          <a:xfrm>
            <a:off x="3429000" y="2285050"/>
            <a:ext cx="5471152" cy="4484511"/>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pic>
        <p:nvPicPr>
          <p:cNvPr id="4" name="Picture 6" descr="http://pathhsw5m54.ucsf.edu/ctpath/ctpathimages/normal31.jpg"/>
          <p:cNvPicPr>
            <a:picLocks noChangeAspect="1" noChangeArrowheads="1"/>
          </p:cNvPicPr>
          <p:nvPr/>
        </p:nvPicPr>
        <p:blipFill>
          <a:blip r:embed="rId6" cstate="print"/>
          <a:srcRect/>
          <a:stretch>
            <a:fillRect/>
          </a:stretch>
        </p:blipFill>
        <p:spPr bwMode="auto">
          <a:xfrm rot="5400000">
            <a:off x="-438150" y="3037525"/>
            <a:ext cx="4486275" cy="3000375"/>
          </a:xfrm>
          <a:prstGeom prst="rect">
            <a:avLst/>
          </a:prstGeom>
          <a:noFill/>
          <a:ln>
            <a:solidFill>
              <a:schemeClr val="tx1"/>
            </a:solidFill>
          </a:ln>
        </p:spPr>
      </p:pic>
      <p:sp>
        <p:nvSpPr>
          <p:cNvPr id="5" name="TextBox 9"/>
          <p:cNvSpPr txBox="1">
            <a:spLocks noChangeArrowheads="1"/>
          </p:cNvSpPr>
          <p:nvPr/>
        </p:nvSpPr>
        <p:spPr bwMode="auto">
          <a:xfrm>
            <a:off x="381000" y="644615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a:t>A</a:t>
            </a:r>
          </a:p>
        </p:txBody>
      </p:sp>
      <p:sp>
        <p:nvSpPr>
          <p:cNvPr id="6" name="TextBox 9"/>
          <p:cNvSpPr txBox="1">
            <a:spLocks noChangeArrowheads="1"/>
          </p:cNvSpPr>
          <p:nvPr/>
        </p:nvSpPr>
        <p:spPr bwMode="auto">
          <a:xfrm>
            <a:off x="3505200" y="642300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smtClean="0"/>
              <a:t>B</a:t>
            </a:r>
            <a:endParaRPr lang="en-US" altLang="en-US" sz="1200" dirty="0"/>
          </a:p>
        </p:txBody>
      </p:sp>
    </p:spTree>
    <p:extLst>
      <p:ext uri="{BB962C8B-B14F-4D97-AF65-F5344CB8AC3E}">
        <p14:creationId xmlns:p14="http://schemas.microsoft.com/office/powerpoint/2010/main" val="28504356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028" y="1487350"/>
            <a:ext cx="6820972" cy="5334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4" name="Title 3"/>
          <p:cNvSpPr>
            <a:spLocks noGrp="1"/>
          </p:cNvSpPr>
          <p:nvPr>
            <p:ph type="title"/>
          </p:nvPr>
        </p:nvSpPr>
        <p:spPr>
          <a:xfrm>
            <a:off x="457200" y="284550"/>
            <a:ext cx="8229600" cy="1143000"/>
          </a:xfrm>
        </p:spPr>
        <p:txBody>
          <a:bodyPr>
            <a:normAutofit fontScale="90000"/>
          </a:bodyPr>
          <a:lstStyle/>
          <a:p>
            <a:r>
              <a:rPr lang="en-US" dirty="0" smtClean="0"/>
              <a:t>Case 4 </a:t>
            </a:r>
            <a:br>
              <a:rPr lang="en-US" dirty="0" smtClean="0"/>
            </a:br>
            <a:r>
              <a:rPr lang="en-US" dirty="0" smtClean="0"/>
              <a:t>Describe the findings on 20x</a:t>
            </a:r>
            <a:endParaRPr lang="en-US" dirty="0"/>
          </a:p>
        </p:txBody>
      </p:sp>
    </p:spTree>
    <p:extLst>
      <p:ext uri="{BB962C8B-B14F-4D97-AF65-F5344CB8AC3E}">
        <p14:creationId xmlns:p14="http://schemas.microsoft.com/office/powerpoint/2010/main" val="5693214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55663"/>
            <a:ext cx="8229600" cy="1143000"/>
          </a:xfrm>
        </p:spPr>
        <p:txBody>
          <a:bodyPr>
            <a:normAutofit fontScale="90000"/>
          </a:bodyPr>
          <a:lstStyle/>
          <a:p>
            <a:r>
              <a:rPr lang="en-US" dirty="0" smtClean="0"/>
              <a:t>Case 4 </a:t>
            </a:r>
            <a:br>
              <a:rPr lang="en-US" dirty="0" smtClean="0"/>
            </a:br>
            <a:r>
              <a:rPr lang="en-US" dirty="0" smtClean="0"/>
              <a:t>Describe the high power findings</a:t>
            </a:r>
            <a:endParaRPr lang="en-US" dirty="0"/>
          </a:p>
        </p:txBody>
      </p:sp>
      <p:pic>
        <p:nvPicPr>
          <p:cNvPr id="11266" name="Picture 2" descr="http://www.stritch.luc.edu/lumen/MedEd/pathweb/images/7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162" y="2133600"/>
            <a:ext cx="4677238"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1905000"/>
            <a:ext cx="3341796" cy="41148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95222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344088"/>
            <a:ext cx="8229600" cy="1143000"/>
          </a:xfrm>
        </p:spPr>
        <p:txBody>
          <a:bodyPr>
            <a:normAutofit/>
          </a:bodyPr>
          <a:lstStyle/>
          <a:p>
            <a:r>
              <a:rPr lang="en-US" sz="4000" dirty="0" smtClean="0"/>
              <a:t>Case 4</a:t>
            </a:r>
            <a:endParaRPr lang="en-US" sz="4000" dirty="0"/>
          </a:p>
        </p:txBody>
      </p:sp>
      <p:sp>
        <p:nvSpPr>
          <p:cNvPr id="4" name="Content Placeholder 3"/>
          <p:cNvSpPr>
            <a:spLocks noGrp="1"/>
          </p:cNvSpPr>
          <p:nvPr>
            <p:ph idx="1"/>
          </p:nvPr>
        </p:nvSpPr>
        <p:spPr>
          <a:xfrm>
            <a:off x="457200" y="1524000"/>
            <a:ext cx="8229600" cy="4525963"/>
          </a:xfrm>
        </p:spPr>
        <p:txBody>
          <a:bodyPr>
            <a:normAutofit/>
          </a:bodyPr>
          <a:lstStyle/>
          <a:p>
            <a:pPr marL="0" indent="0">
              <a:buNone/>
            </a:pPr>
            <a:r>
              <a:rPr lang="en-US" dirty="0" smtClean="0"/>
              <a:t>What is your diagnosis?</a:t>
            </a:r>
          </a:p>
          <a:p>
            <a:pPr marL="0" indent="0">
              <a:buNone/>
            </a:pPr>
            <a:endParaRPr lang="en-US" dirty="0" smtClean="0"/>
          </a:p>
          <a:p>
            <a:pPr marL="0" indent="0">
              <a:buNone/>
            </a:pPr>
            <a:r>
              <a:rPr lang="en-US" dirty="0" smtClean="0"/>
              <a:t>Correlate the clinical and morphologic findings.</a:t>
            </a:r>
          </a:p>
          <a:p>
            <a:pPr marL="0" indent="0">
              <a:buNone/>
            </a:pPr>
            <a:endParaRPr lang="en-US" dirty="0" smtClean="0"/>
          </a:p>
        </p:txBody>
      </p:sp>
    </p:spTree>
    <p:extLst>
      <p:ext uri="{BB962C8B-B14F-4D97-AF65-F5344CB8AC3E}">
        <p14:creationId xmlns:p14="http://schemas.microsoft.com/office/powerpoint/2010/main" val="30332718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4088"/>
            <a:ext cx="8229600" cy="1143000"/>
          </a:xfrm>
        </p:spPr>
        <p:txBody>
          <a:bodyPr>
            <a:normAutofit/>
          </a:bodyPr>
          <a:lstStyle/>
          <a:p>
            <a:r>
              <a:rPr lang="en-US" sz="4000" dirty="0" smtClean="0"/>
              <a:t>Case 4</a:t>
            </a:r>
            <a:endParaRPr lang="en-US" sz="4000" dirty="0"/>
          </a:p>
        </p:txBody>
      </p:sp>
      <p:sp>
        <p:nvSpPr>
          <p:cNvPr id="3" name="Content Placeholder 2"/>
          <p:cNvSpPr>
            <a:spLocks noGrp="1"/>
          </p:cNvSpPr>
          <p:nvPr>
            <p:ph idx="1"/>
          </p:nvPr>
        </p:nvSpPr>
        <p:spPr/>
        <p:txBody>
          <a:bodyPr/>
          <a:lstStyle/>
          <a:p>
            <a:pPr marL="0" indent="0">
              <a:buNone/>
            </a:pPr>
            <a:r>
              <a:rPr lang="en-US" dirty="0"/>
              <a:t>List the most common etiologies of this condition.</a:t>
            </a:r>
          </a:p>
          <a:p>
            <a:pPr marL="0" indent="0">
              <a:buNone/>
            </a:pPr>
            <a:endParaRPr lang="en-US" dirty="0"/>
          </a:p>
          <a:p>
            <a:pPr marL="0" indent="0">
              <a:buNone/>
            </a:pPr>
            <a:r>
              <a:rPr lang="en-US" dirty="0" smtClean="0"/>
              <a:t>Be prepared to compare/contrast the </a:t>
            </a:r>
            <a:r>
              <a:rPr lang="en-US" u="sng" dirty="0" smtClean="0"/>
              <a:t>pathogenesis</a:t>
            </a:r>
            <a:r>
              <a:rPr lang="en-US" dirty="0" smtClean="0"/>
              <a:t>  of this disease process with that of Case 5 after it is presented. </a:t>
            </a:r>
            <a:endParaRPr lang="en-US" dirty="0"/>
          </a:p>
          <a:p>
            <a:endParaRPr lang="en-US" dirty="0"/>
          </a:p>
        </p:txBody>
      </p:sp>
    </p:spTree>
    <p:extLst>
      <p:ext uri="{BB962C8B-B14F-4D97-AF65-F5344CB8AC3E}">
        <p14:creationId xmlns:p14="http://schemas.microsoft.com/office/powerpoint/2010/main" val="8052932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401963"/>
            <a:ext cx="8229600" cy="1143000"/>
          </a:xfrm>
        </p:spPr>
        <p:txBody>
          <a:bodyPr>
            <a:normAutofit fontScale="90000"/>
          </a:bodyPr>
          <a:lstStyle/>
          <a:p>
            <a:r>
              <a:rPr lang="en-US" dirty="0" smtClean="0"/>
              <a:t>Case 5</a:t>
            </a:r>
            <a:br>
              <a:rPr lang="en-US" dirty="0" smtClean="0"/>
            </a:br>
            <a:r>
              <a:rPr lang="en-US" dirty="0" smtClean="0"/>
              <a:t>Case History</a:t>
            </a:r>
            <a:endParaRPr lang="en-US" dirty="0"/>
          </a:p>
        </p:txBody>
      </p:sp>
      <p:sp>
        <p:nvSpPr>
          <p:cNvPr id="4" name="Content Placeholder 3"/>
          <p:cNvSpPr>
            <a:spLocks noGrp="1"/>
          </p:cNvSpPr>
          <p:nvPr>
            <p:ph idx="1"/>
          </p:nvPr>
        </p:nvSpPr>
        <p:spPr>
          <a:xfrm>
            <a:off x="457200" y="1669650"/>
            <a:ext cx="8229600" cy="4525963"/>
          </a:xfrm>
        </p:spPr>
        <p:txBody>
          <a:bodyPr/>
          <a:lstStyle/>
          <a:p>
            <a:pPr marL="0" indent="0">
              <a:buNone/>
            </a:pPr>
            <a:r>
              <a:rPr lang="en-US" altLang="en-US" dirty="0" smtClean="0"/>
              <a:t>A newborn develops respiratory insufficiency.  He was born at 25 weeks gestation and weighed 500 gm at birth.  The mother had fever for 3 days before delivery and the amniotic fluid was purulent.  Surfactant and antibiotics were administered.  The baby’s condition deteriorated rapidly and he died 8 hours later. </a:t>
            </a:r>
          </a:p>
          <a:p>
            <a:endParaRPr lang="en-US" dirty="0"/>
          </a:p>
        </p:txBody>
      </p:sp>
    </p:spTree>
    <p:extLst>
      <p:ext uri="{BB962C8B-B14F-4D97-AF65-F5344CB8AC3E}">
        <p14:creationId xmlns:p14="http://schemas.microsoft.com/office/powerpoint/2010/main" val="5746210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4088"/>
            <a:ext cx="8229600" cy="1143000"/>
          </a:xfrm>
        </p:spPr>
        <p:txBody>
          <a:bodyPr>
            <a:normAutofit fontScale="90000"/>
          </a:bodyPr>
          <a:lstStyle/>
          <a:p>
            <a:r>
              <a:rPr lang="en-US" dirty="0" smtClean="0"/>
              <a:t>Case 5 – Interpret the x-ray focusing on the lung findings.</a:t>
            </a:r>
            <a:endParaRPr lang="en-US" dirty="0"/>
          </a:p>
        </p:txBody>
      </p:sp>
      <p:pic>
        <p:nvPicPr>
          <p:cNvPr id="1024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563550"/>
            <a:ext cx="4650638" cy="520871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327537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21888"/>
            <a:ext cx="8229600" cy="1143000"/>
          </a:xfrm>
        </p:spPr>
        <p:txBody>
          <a:bodyPr>
            <a:noAutofit/>
          </a:bodyPr>
          <a:lstStyle/>
          <a:p>
            <a:r>
              <a:rPr lang="en-US" sz="4000" dirty="0" smtClean="0"/>
              <a:t>Case 5 </a:t>
            </a:r>
            <a:br>
              <a:rPr lang="en-US" sz="4000" dirty="0" smtClean="0"/>
            </a:br>
            <a:r>
              <a:rPr lang="en-US" sz="4000" dirty="0" smtClean="0"/>
              <a:t>Describe the gross findings in B. Compare to the normal lung in A.</a:t>
            </a:r>
            <a:endParaRPr lang="en-US" sz="4000" dirty="0"/>
          </a:p>
        </p:txBody>
      </p:sp>
      <p:pic>
        <p:nvPicPr>
          <p:cNvPr id="4" name="Picture 4" descr="hyaline membrane"/>
          <p:cNvPicPr>
            <a:picLocks noGrp="1" noChangeAspect="1" noChangeArrowheads="1"/>
          </p:cNvPicPr>
          <p:nvPr>
            <p:ph idx="1"/>
          </p:nvPr>
        </p:nvPicPr>
        <p:blipFill>
          <a:blip r:embed="rId3" cstate="print">
            <a:lum contrast="20000"/>
            <a:extLst>
              <a:ext uri="{28A0092B-C50C-407E-A947-70E740481C1C}">
                <a14:useLocalDpi xmlns:a14="http://schemas.microsoft.com/office/drawing/2010/main" val="0"/>
              </a:ext>
            </a:extLst>
          </a:blip>
          <a:srcRect l="4236" r="4236" b="9930"/>
          <a:stretch>
            <a:fillRect/>
          </a:stretch>
        </p:blipFill>
        <p:spPr>
          <a:xfrm>
            <a:off x="3962400" y="2199200"/>
            <a:ext cx="5105400" cy="4285239"/>
          </a:xfrm>
          <a:ln w="28575">
            <a:solidFill>
              <a:schemeClr val="tx1"/>
            </a:solidFill>
            <a:miter lim="800000"/>
            <a:headEnd/>
            <a:tailEnd/>
          </a:ln>
        </p:spPr>
      </p:pic>
      <p:sp>
        <p:nvSpPr>
          <p:cNvPr id="5" name="TextBox 4"/>
          <p:cNvSpPr txBox="1"/>
          <p:nvPr/>
        </p:nvSpPr>
        <p:spPr>
          <a:xfrm>
            <a:off x="376175" y="6466400"/>
            <a:ext cx="8458200" cy="461665"/>
          </a:xfrm>
          <a:prstGeom prst="rect">
            <a:avLst/>
          </a:prstGeom>
          <a:noFill/>
        </p:spPr>
        <p:txBody>
          <a:bodyPr wrap="square" rtlCol="0">
            <a:spAutoFit/>
          </a:bodyPr>
          <a:lstStyle/>
          <a:p>
            <a:pPr algn="ctr"/>
            <a:r>
              <a:rPr lang="en-US" sz="1200" dirty="0" smtClean="0"/>
              <a:t>Lung weights combined: 30gm, </a:t>
            </a:r>
          </a:p>
          <a:p>
            <a:pPr algn="ctr"/>
            <a:r>
              <a:rPr lang="en-US" sz="1200" dirty="0" smtClean="0"/>
              <a:t>Normal combined lung weight for 25 weeks gestational age: 19gm</a:t>
            </a:r>
            <a:endParaRPr lang="en-US" sz="1200" dirty="0"/>
          </a:p>
        </p:txBody>
      </p:sp>
      <p:sp>
        <p:nvSpPr>
          <p:cNvPr id="7" name="TextBox 9"/>
          <p:cNvSpPr txBox="1">
            <a:spLocks noChangeArrowheads="1"/>
          </p:cNvSpPr>
          <p:nvPr/>
        </p:nvSpPr>
        <p:spPr bwMode="auto">
          <a:xfrm>
            <a:off x="4038600" y="612555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smtClean="0"/>
              <a:t>B</a:t>
            </a:r>
            <a:endParaRPr lang="en-US" altLang="en-US" sz="1200" dirty="0"/>
          </a:p>
        </p:txBody>
      </p:sp>
      <p:pic>
        <p:nvPicPr>
          <p:cNvPr id="3" name="Picture 2"/>
          <p:cNvPicPr>
            <a:picLocks noChangeAspect="1"/>
          </p:cNvPicPr>
          <p:nvPr/>
        </p:nvPicPr>
        <p:blipFill rotWithShape="1">
          <a:blip r:embed="rId4"/>
          <a:srcRect l="5712"/>
          <a:stretch/>
        </p:blipFill>
        <p:spPr>
          <a:xfrm>
            <a:off x="110244" y="3116500"/>
            <a:ext cx="3699756" cy="2540000"/>
          </a:xfrm>
          <a:prstGeom prst="rect">
            <a:avLst/>
          </a:prstGeom>
          <a:ln>
            <a:solidFill>
              <a:srgbClr val="000000"/>
            </a:solidFill>
          </a:ln>
        </p:spPr>
      </p:pic>
      <p:sp>
        <p:nvSpPr>
          <p:cNvPr id="9" name="TextBox 9"/>
          <p:cNvSpPr txBox="1">
            <a:spLocks noChangeArrowheads="1"/>
          </p:cNvSpPr>
          <p:nvPr/>
        </p:nvSpPr>
        <p:spPr bwMode="auto">
          <a:xfrm>
            <a:off x="152400" y="534945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a:t>A</a:t>
            </a:r>
          </a:p>
        </p:txBody>
      </p:sp>
    </p:spTree>
    <p:extLst>
      <p:ext uri="{BB962C8B-B14F-4D97-AF65-F5344CB8AC3E}">
        <p14:creationId xmlns:p14="http://schemas.microsoft.com/office/powerpoint/2010/main" val="1460228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0530" y="355663"/>
            <a:ext cx="8229600" cy="1143000"/>
          </a:xfrm>
        </p:spPr>
        <p:txBody>
          <a:bodyPr>
            <a:noAutofit/>
          </a:bodyPr>
          <a:lstStyle/>
          <a:p>
            <a:r>
              <a:rPr lang="en-US" sz="3200" dirty="0" smtClean="0"/>
              <a:t>Case 5  Describe the lower power findings in B. Contrast with normal </a:t>
            </a:r>
            <a:r>
              <a:rPr lang="en-US" sz="3200" u="sng" dirty="0" smtClean="0"/>
              <a:t>fetal lung </a:t>
            </a:r>
            <a:r>
              <a:rPr lang="en-US" sz="3200" dirty="0" smtClean="0"/>
              <a:t>in A </a:t>
            </a:r>
            <a:r>
              <a:rPr lang="en-US" sz="2000" dirty="0" smtClean="0"/>
              <a:t>(note a developing fetal lung has histologic differences compared to a fully developed lung)</a:t>
            </a:r>
            <a:endParaRPr lang="en-US" sz="2000" dirty="0"/>
          </a:p>
        </p:txBody>
      </p:sp>
      <p:pic>
        <p:nvPicPr>
          <p:cNvPr id="4098" name="Picture 2"/>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1289" t="28746" r="55214" b="5656"/>
          <a:stretch/>
        </p:blipFill>
        <p:spPr bwMode="auto">
          <a:xfrm>
            <a:off x="3886200" y="1752600"/>
            <a:ext cx="5076139" cy="4572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6" name="TextBox 9"/>
          <p:cNvSpPr txBox="1">
            <a:spLocks noChangeArrowheads="1"/>
          </p:cNvSpPr>
          <p:nvPr/>
        </p:nvSpPr>
        <p:spPr bwMode="auto">
          <a:xfrm>
            <a:off x="3962400" y="594360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smtClean="0"/>
              <a:t>B</a:t>
            </a:r>
            <a:endParaRPr lang="en-US" altLang="en-US" sz="1200" dirty="0"/>
          </a:p>
        </p:txBody>
      </p:sp>
      <p:pic>
        <p:nvPicPr>
          <p:cNvPr id="3" name="Picture 2"/>
          <p:cNvPicPr>
            <a:picLocks noChangeAspect="1"/>
          </p:cNvPicPr>
          <p:nvPr/>
        </p:nvPicPr>
        <p:blipFill rotWithShape="1">
          <a:blip r:embed="rId5"/>
          <a:srcRect l="-1" t="25595" r="60378" b="6603"/>
          <a:stretch/>
        </p:blipFill>
        <p:spPr>
          <a:xfrm>
            <a:off x="152400" y="1752600"/>
            <a:ext cx="3623050" cy="4649809"/>
          </a:xfrm>
          <a:prstGeom prst="rect">
            <a:avLst/>
          </a:prstGeom>
          <a:ln>
            <a:solidFill>
              <a:srgbClr val="000000"/>
            </a:solidFill>
          </a:ln>
        </p:spPr>
      </p:pic>
      <p:sp>
        <p:nvSpPr>
          <p:cNvPr id="8" name="TextBox 9"/>
          <p:cNvSpPr txBox="1">
            <a:spLocks noChangeArrowheads="1"/>
          </p:cNvSpPr>
          <p:nvPr/>
        </p:nvSpPr>
        <p:spPr bwMode="auto">
          <a:xfrm>
            <a:off x="228600" y="601980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a:t>A</a:t>
            </a:r>
          </a:p>
        </p:txBody>
      </p:sp>
    </p:spTree>
    <p:extLst>
      <p:ext uri="{BB962C8B-B14F-4D97-AF65-F5344CB8AC3E}">
        <p14:creationId xmlns:p14="http://schemas.microsoft.com/office/powerpoint/2010/main" val="1769846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14450"/>
            <a:ext cx="8229600" cy="815891"/>
          </a:xfrm>
        </p:spPr>
        <p:txBody>
          <a:bodyPr>
            <a:noAutofit/>
          </a:bodyPr>
          <a:lstStyle/>
          <a:p>
            <a:r>
              <a:rPr lang="en-US" sz="3600" dirty="0" smtClean="0"/>
              <a:t>Case 1  </a:t>
            </a:r>
            <a:br>
              <a:rPr lang="en-US" sz="3600" dirty="0" smtClean="0"/>
            </a:br>
            <a:r>
              <a:rPr lang="en-US" sz="3600" dirty="0" smtClean="0"/>
              <a:t>Name the structure. Identify the labels.</a:t>
            </a:r>
            <a:endParaRPr lang="en-US" sz="3600" dirty="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740" t="23822" r="33130" b="4548"/>
          <a:stretch/>
        </p:blipFill>
        <p:spPr bwMode="auto">
          <a:xfrm>
            <a:off x="559293" y="2274075"/>
            <a:ext cx="3681643" cy="4743856"/>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870" t="36756" r="37019" b="7293"/>
          <a:stretch/>
        </p:blipFill>
        <p:spPr bwMode="auto">
          <a:xfrm>
            <a:off x="4572000" y="1649054"/>
            <a:ext cx="4267200" cy="4583151"/>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4" name="Down Arrow 3"/>
          <p:cNvSpPr/>
          <p:nvPr/>
        </p:nvSpPr>
        <p:spPr>
          <a:xfrm rot="10800000">
            <a:off x="7396225" y="534423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5508171" y="2895600"/>
            <a:ext cx="609600" cy="58783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557515" y="5562600"/>
            <a:ext cx="24231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641771" y="2732314"/>
            <a:ext cx="914400" cy="19158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754" t="57533" r="18956" b="9790"/>
          <a:stretch/>
        </p:blipFill>
        <p:spPr bwMode="auto">
          <a:xfrm>
            <a:off x="557616" y="1324453"/>
            <a:ext cx="1986228" cy="949622"/>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11" name="Down Arrow 10"/>
          <p:cNvSpPr/>
          <p:nvPr/>
        </p:nvSpPr>
        <p:spPr>
          <a:xfrm rot="3657304">
            <a:off x="2591641" y="1090485"/>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5426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Case 5. </a:t>
            </a:r>
            <a:r>
              <a:rPr lang="en-US" sz="4000" dirty="0" smtClean="0"/>
              <a:t>Describe the high power findings in B.  Compare with normal in A </a:t>
            </a:r>
            <a:endParaRPr lang="en-US" sz="4000" dirty="0"/>
          </a:p>
        </p:txBody>
      </p:sp>
      <p:pic>
        <p:nvPicPr>
          <p:cNvPr id="512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1528714"/>
            <a:ext cx="5718438" cy="5230279"/>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srcRect r="66301" b="33833"/>
          <a:stretch/>
        </p:blipFill>
        <p:spPr>
          <a:xfrm>
            <a:off x="195140" y="1905000"/>
            <a:ext cx="3081460" cy="4537764"/>
          </a:xfrm>
          <a:prstGeom prst="rect">
            <a:avLst/>
          </a:prstGeom>
          <a:ln>
            <a:solidFill>
              <a:srgbClr val="000000"/>
            </a:solidFill>
          </a:ln>
        </p:spPr>
      </p:pic>
      <p:sp>
        <p:nvSpPr>
          <p:cNvPr id="6" name="TextBox 9"/>
          <p:cNvSpPr txBox="1">
            <a:spLocks noChangeArrowheads="1"/>
          </p:cNvSpPr>
          <p:nvPr/>
        </p:nvSpPr>
        <p:spPr bwMode="auto">
          <a:xfrm>
            <a:off x="304800" y="6096000"/>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a:t>A</a:t>
            </a:r>
          </a:p>
        </p:txBody>
      </p:sp>
      <p:sp>
        <p:nvSpPr>
          <p:cNvPr id="7" name="TextBox 9"/>
          <p:cNvSpPr txBox="1">
            <a:spLocks noChangeArrowheads="1"/>
          </p:cNvSpPr>
          <p:nvPr/>
        </p:nvSpPr>
        <p:spPr bwMode="auto">
          <a:xfrm>
            <a:off x="3429000" y="6353175"/>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smtClean="0"/>
              <a:t>B</a:t>
            </a:r>
            <a:endParaRPr lang="en-US" altLang="en-US" sz="1200" dirty="0"/>
          </a:p>
        </p:txBody>
      </p:sp>
    </p:spTree>
    <p:extLst>
      <p:ext uri="{BB962C8B-B14F-4D97-AF65-F5344CB8AC3E}">
        <p14:creationId xmlns:p14="http://schemas.microsoft.com/office/powerpoint/2010/main" val="32284552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44375"/>
            <a:ext cx="8229600" cy="1143000"/>
          </a:xfrm>
        </p:spPr>
        <p:txBody>
          <a:bodyPr>
            <a:normAutofit/>
          </a:bodyPr>
          <a:lstStyle/>
          <a:p>
            <a:r>
              <a:rPr lang="en-US" sz="4000" dirty="0" smtClean="0"/>
              <a:t>Case 5</a:t>
            </a:r>
            <a:endParaRPr lang="en-US" sz="4000" dirty="0"/>
          </a:p>
        </p:txBody>
      </p:sp>
      <p:sp>
        <p:nvSpPr>
          <p:cNvPr id="4" name="Content Placeholder 3"/>
          <p:cNvSpPr>
            <a:spLocks noGrp="1"/>
          </p:cNvSpPr>
          <p:nvPr>
            <p:ph idx="1"/>
          </p:nvPr>
        </p:nvSpPr>
        <p:spPr>
          <a:xfrm>
            <a:off x="457200" y="924050"/>
            <a:ext cx="8229600" cy="4525963"/>
          </a:xfrm>
        </p:spPr>
        <p:txBody>
          <a:bodyPr>
            <a:normAutofit/>
          </a:bodyPr>
          <a:lstStyle/>
          <a:p>
            <a:pPr marL="0" indent="0">
              <a:buNone/>
            </a:pPr>
            <a:r>
              <a:rPr lang="en-US" dirty="0" smtClean="0"/>
              <a:t>Based on the clinical and morphologic findings, what is your diagnosis?</a:t>
            </a:r>
            <a:endParaRPr lang="en-US" dirty="0"/>
          </a:p>
          <a:p>
            <a:pPr marL="0" indent="0">
              <a:buNone/>
            </a:pPr>
            <a:endParaRPr lang="en-US" dirty="0"/>
          </a:p>
          <a:p>
            <a:pPr marL="0" indent="0">
              <a:buNone/>
            </a:pPr>
            <a:r>
              <a:rPr lang="en-US" dirty="0" smtClean="0"/>
              <a:t>What are the “structures” highlighted by </a:t>
            </a:r>
            <a:r>
              <a:rPr lang="en-US" smtClean="0"/>
              <a:t>the arrows </a:t>
            </a:r>
            <a:r>
              <a:rPr lang="en-US" dirty="0" smtClean="0"/>
              <a:t>composed of?</a:t>
            </a:r>
          </a:p>
          <a:p>
            <a:pPr marL="0" indent="0">
              <a:buNone/>
            </a:pP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3609375"/>
            <a:ext cx="3502837" cy="3200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a:xfrm rot="2464827">
            <a:off x="4635034" y="4454967"/>
            <a:ext cx="242316" cy="978408"/>
          </a:xfrm>
          <a:prstGeom prst="downArrow">
            <a:avLst/>
          </a:prstGeom>
          <a:solidFill>
            <a:srgbClr val="000000"/>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5257800" y="4881625"/>
            <a:ext cx="242316" cy="978408"/>
          </a:xfrm>
          <a:prstGeom prst="downArrow">
            <a:avLst/>
          </a:prstGeom>
          <a:solidFill>
            <a:schemeClr val="tx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07540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Case 5</a:t>
            </a:r>
            <a:endParaRPr lang="en-US" sz="4000" dirty="0"/>
          </a:p>
        </p:txBody>
      </p:sp>
      <p:sp>
        <p:nvSpPr>
          <p:cNvPr id="3" name="Content Placeholder 2"/>
          <p:cNvSpPr>
            <a:spLocks noGrp="1"/>
          </p:cNvSpPr>
          <p:nvPr>
            <p:ph idx="1"/>
          </p:nvPr>
        </p:nvSpPr>
        <p:spPr/>
        <p:txBody>
          <a:bodyPr/>
          <a:lstStyle/>
          <a:p>
            <a:pPr marL="0" indent="0">
              <a:buNone/>
            </a:pPr>
            <a:r>
              <a:rPr lang="en-US" dirty="0"/>
              <a:t>Correlate the clinical </a:t>
            </a:r>
            <a:r>
              <a:rPr lang="en-US" dirty="0" smtClean="0"/>
              <a:t>findings with </a:t>
            </a:r>
            <a:r>
              <a:rPr lang="en-US" dirty="0"/>
              <a:t>the pathology</a:t>
            </a:r>
            <a:r>
              <a:rPr lang="en-US" dirty="0" smtClean="0"/>
              <a:t>.</a:t>
            </a:r>
          </a:p>
          <a:p>
            <a:pPr marL="0" indent="0">
              <a:buNone/>
            </a:pPr>
            <a:endParaRPr lang="en-US" dirty="0"/>
          </a:p>
          <a:p>
            <a:pPr marL="0" indent="0">
              <a:buNone/>
            </a:pPr>
            <a:r>
              <a:rPr lang="en-US" dirty="0" smtClean="0"/>
              <a:t>Compare/contrast the </a:t>
            </a:r>
            <a:r>
              <a:rPr lang="en-US" u="sng" dirty="0" smtClean="0"/>
              <a:t>pathogenesis</a:t>
            </a:r>
            <a:r>
              <a:rPr lang="en-US" dirty="0" smtClean="0"/>
              <a:t> of this disease process with that of Case 4 (Case 4 student presenters are prepared to discuss with you). </a:t>
            </a:r>
            <a:endParaRPr lang="en-US" dirty="0"/>
          </a:p>
          <a:p>
            <a:endParaRPr lang="en-US" dirty="0"/>
          </a:p>
        </p:txBody>
      </p:sp>
    </p:spTree>
    <p:extLst>
      <p:ext uri="{BB962C8B-B14F-4D97-AF65-F5344CB8AC3E}">
        <p14:creationId xmlns:p14="http://schemas.microsoft.com/office/powerpoint/2010/main" val="9785657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4088"/>
            <a:ext cx="8229600" cy="1143000"/>
          </a:xfrm>
        </p:spPr>
        <p:txBody>
          <a:bodyPr>
            <a:normAutofit/>
          </a:bodyPr>
          <a:lstStyle/>
          <a:p>
            <a:r>
              <a:rPr lang="en-US" sz="4000" dirty="0" smtClean="0"/>
              <a:t>Case 5 – Alternate scenario</a:t>
            </a:r>
            <a:endParaRPr lang="en-US" sz="4000" dirty="0"/>
          </a:p>
        </p:txBody>
      </p:sp>
      <p:sp>
        <p:nvSpPr>
          <p:cNvPr id="3" name="Content Placeholder 2"/>
          <p:cNvSpPr>
            <a:spLocks noGrp="1"/>
          </p:cNvSpPr>
          <p:nvPr>
            <p:ph idx="1"/>
          </p:nvPr>
        </p:nvSpPr>
        <p:spPr/>
        <p:txBody>
          <a:bodyPr/>
          <a:lstStyle/>
          <a:p>
            <a:pPr marL="0" indent="0">
              <a:buNone/>
            </a:pPr>
            <a:r>
              <a:rPr lang="en-US" dirty="0" smtClean="0"/>
              <a:t>This</a:t>
            </a:r>
            <a:r>
              <a:rPr lang="en-US" b="1" dirty="0" smtClean="0"/>
              <a:t> </a:t>
            </a:r>
            <a:r>
              <a:rPr lang="en-US" dirty="0" smtClean="0"/>
              <a:t>newborn ultimately survives this disease process. During his course of care he receives high concentrations of ventilator-administered oxygen for prolonged periods.  </a:t>
            </a:r>
          </a:p>
          <a:p>
            <a:pPr marL="0" indent="0">
              <a:buNone/>
            </a:pPr>
            <a:r>
              <a:rPr lang="en-US" dirty="0" smtClean="0"/>
              <a:t>Describe the two most common associated complications he may develop.</a:t>
            </a:r>
            <a:endParaRPr lang="en-US" dirty="0"/>
          </a:p>
        </p:txBody>
      </p:sp>
    </p:spTree>
    <p:extLst>
      <p:ext uri="{BB962C8B-B14F-4D97-AF65-F5344CB8AC3E}">
        <p14:creationId xmlns:p14="http://schemas.microsoft.com/office/powerpoint/2010/main" val="39123001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6688"/>
            <a:ext cx="8229600" cy="1143000"/>
          </a:xfrm>
        </p:spPr>
        <p:txBody>
          <a:bodyPr>
            <a:normAutofit fontScale="90000"/>
          </a:bodyPr>
          <a:lstStyle/>
          <a:p>
            <a:r>
              <a:rPr lang="en-US" dirty="0" smtClean="0"/>
              <a:t>Case 6</a:t>
            </a:r>
            <a:br>
              <a:rPr lang="en-US" dirty="0" smtClean="0"/>
            </a:br>
            <a:r>
              <a:rPr lang="en-US" dirty="0" smtClean="0"/>
              <a:t>History</a:t>
            </a:r>
            <a:endParaRPr lang="en-US" dirty="0"/>
          </a:p>
        </p:txBody>
      </p:sp>
      <p:sp>
        <p:nvSpPr>
          <p:cNvPr id="3" name="Content Placeholder 2"/>
          <p:cNvSpPr>
            <a:spLocks noGrp="1"/>
          </p:cNvSpPr>
          <p:nvPr>
            <p:ph idx="1"/>
          </p:nvPr>
        </p:nvSpPr>
        <p:spPr>
          <a:xfrm>
            <a:off x="457200" y="1739100"/>
            <a:ext cx="8229600" cy="4525963"/>
          </a:xfrm>
        </p:spPr>
        <p:txBody>
          <a:bodyPr>
            <a:normAutofit fontScale="92500"/>
          </a:bodyPr>
          <a:lstStyle/>
          <a:p>
            <a:pPr marL="0" indent="0">
              <a:buNone/>
            </a:pPr>
            <a:r>
              <a:rPr lang="en-US" dirty="0" smtClean="0"/>
              <a:t>A 33-year old woman is involved in a motor vehicle accident. She sustained minor chest and head trauma.  The patient is healthy, works as a school-teacher, and has never smoked.  She takes no prescription or over the counter medications.  Physical exam is notable for a frontal head hematoma and is otherwise unremarkable.</a:t>
            </a:r>
          </a:p>
          <a:p>
            <a:pPr marL="0" indent="0">
              <a:buNone/>
            </a:pPr>
            <a:r>
              <a:rPr lang="en-US" dirty="0" smtClean="0"/>
              <a:t>In the ED a head CT and chest-ray were performed. </a:t>
            </a:r>
            <a:endParaRPr lang="en-US" dirty="0"/>
          </a:p>
        </p:txBody>
      </p:sp>
    </p:spTree>
    <p:extLst>
      <p:ext uri="{BB962C8B-B14F-4D97-AF65-F5344CB8AC3E}">
        <p14:creationId xmlns:p14="http://schemas.microsoft.com/office/powerpoint/2010/main" val="6928615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29288"/>
            <a:ext cx="8229600" cy="1143000"/>
          </a:xfrm>
        </p:spPr>
        <p:txBody>
          <a:bodyPr>
            <a:noAutofit/>
          </a:bodyPr>
          <a:lstStyle/>
          <a:p>
            <a:r>
              <a:rPr lang="en-US" sz="3600" dirty="0" smtClean="0"/>
              <a:t>Case 6 </a:t>
            </a:r>
            <a:br>
              <a:rPr lang="en-US" sz="3600" dirty="0" smtClean="0"/>
            </a:br>
            <a:r>
              <a:rPr lang="en-US" sz="3600" dirty="0" smtClean="0"/>
              <a:t>What is the primary abnormality on this radiograph?</a:t>
            </a:r>
            <a:endParaRPr lang="en-US" sz="3600" dirty="0"/>
          </a:p>
        </p:txBody>
      </p:sp>
      <p:pic>
        <p:nvPicPr>
          <p:cNvPr id="2150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2014000"/>
            <a:ext cx="7394713" cy="4724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274846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1143000"/>
          </a:xfrm>
        </p:spPr>
        <p:txBody>
          <a:bodyPr>
            <a:noAutofit/>
          </a:bodyPr>
          <a:lstStyle/>
          <a:p>
            <a:r>
              <a:rPr lang="en-US" sz="3200" dirty="0" smtClean="0"/>
              <a:t>Case 6</a:t>
            </a:r>
            <a:endParaRPr lang="en-US" sz="2800" dirty="0"/>
          </a:p>
        </p:txBody>
      </p:sp>
      <p:sp>
        <p:nvSpPr>
          <p:cNvPr id="3" name="Content Placeholder 2"/>
          <p:cNvSpPr>
            <a:spLocks noGrp="1"/>
          </p:cNvSpPr>
          <p:nvPr>
            <p:ph idx="1"/>
          </p:nvPr>
        </p:nvSpPr>
        <p:spPr/>
        <p:txBody>
          <a:bodyPr/>
          <a:lstStyle/>
          <a:p>
            <a:r>
              <a:rPr lang="en-US" dirty="0"/>
              <a:t>The patient was lost to follow-up. She presented several years later with </a:t>
            </a:r>
            <a:r>
              <a:rPr lang="en-US" dirty="0" smtClean="0"/>
              <a:t>dyspnea.</a:t>
            </a:r>
            <a:endParaRPr lang="en-US" dirty="0"/>
          </a:p>
        </p:txBody>
      </p:sp>
    </p:spTree>
    <p:extLst>
      <p:ext uri="{BB962C8B-B14F-4D97-AF65-F5344CB8AC3E}">
        <p14:creationId xmlns:p14="http://schemas.microsoft.com/office/powerpoint/2010/main" val="19440850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5588"/>
            <a:ext cx="8229600" cy="1143000"/>
          </a:xfrm>
        </p:spPr>
        <p:txBody>
          <a:bodyPr>
            <a:noAutofit/>
          </a:bodyPr>
          <a:lstStyle/>
          <a:p>
            <a:r>
              <a:rPr lang="en-US" sz="3600" dirty="0" smtClean="0"/>
              <a:t>Case 6  Describe the low power findings in B.  Where is the abnormality compared to normal lung in A.</a:t>
            </a:r>
            <a:endParaRPr lang="en-US" sz="3600" dirty="0"/>
          </a:p>
        </p:txBody>
      </p:sp>
      <p:pic>
        <p:nvPicPr>
          <p:cNvPr id="22530"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195" t="26502" r="55370" b="16380"/>
          <a:stretch/>
        </p:blipFill>
        <p:spPr bwMode="auto">
          <a:xfrm>
            <a:off x="3352800" y="2134575"/>
            <a:ext cx="5592724" cy="4495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6" descr="http://pathhsw5m54.ucsf.edu/ctpath/ctpathimages/normal31.jpg"/>
          <p:cNvPicPr>
            <a:picLocks noChangeAspect="1" noChangeArrowheads="1"/>
          </p:cNvPicPr>
          <p:nvPr/>
        </p:nvPicPr>
        <p:blipFill>
          <a:blip r:embed="rId3" cstate="print"/>
          <a:srcRect/>
          <a:stretch>
            <a:fillRect/>
          </a:stretch>
        </p:blipFill>
        <p:spPr bwMode="auto">
          <a:xfrm rot="5400000">
            <a:off x="-542926" y="2887050"/>
            <a:ext cx="4486275" cy="3000375"/>
          </a:xfrm>
          <a:prstGeom prst="rect">
            <a:avLst/>
          </a:prstGeom>
          <a:noFill/>
          <a:ln>
            <a:solidFill>
              <a:schemeClr val="tx1"/>
            </a:solidFill>
          </a:ln>
        </p:spPr>
      </p:pic>
      <p:sp>
        <p:nvSpPr>
          <p:cNvPr id="5" name="TextBox 9"/>
          <p:cNvSpPr txBox="1">
            <a:spLocks noChangeArrowheads="1"/>
          </p:cNvSpPr>
          <p:nvPr/>
        </p:nvSpPr>
        <p:spPr bwMode="auto">
          <a:xfrm>
            <a:off x="304800" y="6295675"/>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a:t>A</a:t>
            </a:r>
          </a:p>
        </p:txBody>
      </p:sp>
      <p:sp>
        <p:nvSpPr>
          <p:cNvPr id="6" name="TextBox 9"/>
          <p:cNvSpPr txBox="1">
            <a:spLocks noChangeArrowheads="1"/>
          </p:cNvSpPr>
          <p:nvPr/>
        </p:nvSpPr>
        <p:spPr bwMode="auto">
          <a:xfrm>
            <a:off x="3429000" y="6289525"/>
            <a:ext cx="304800" cy="276225"/>
          </a:xfrm>
          <a:prstGeom prst="rect">
            <a:avLst/>
          </a:prstGeom>
          <a:solidFill>
            <a:schemeClr val="bg1"/>
          </a:solidFill>
          <a:ln w="9525">
            <a:solidFill>
              <a:schemeClr val="tx1"/>
            </a:solidFill>
            <a:miter lim="800000"/>
            <a:headEnd/>
            <a:tailEnd/>
          </a:ln>
        </p:spPr>
        <p:txBody>
          <a:bodyPr>
            <a:spAutoFit/>
          </a:bodyPr>
          <a:lstStyle/>
          <a:p>
            <a:pPr algn="ctr"/>
            <a:r>
              <a:rPr lang="en-US" altLang="en-US" sz="1200" dirty="0" smtClean="0"/>
              <a:t>B</a:t>
            </a:r>
            <a:endParaRPr lang="en-US" altLang="en-US" sz="1200" dirty="0"/>
          </a:p>
        </p:txBody>
      </p:sp>
    </p:spTree>
    <p:extLst>
      <p:ext uri="{BB962C8B-B14F-4D97-AF65-F5344CB8AC3E}">
        <p14:creationId xmlns:p14="http://schemas.microsoft.com/office/powerpoint/2010/main" val="3556584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938"/>
            <a:ext cx="8229600" cy="1143000"/>
          </a:xfrm>
        </p:spPr>
        <p:txBody>
          <a:bodyPr>
            <a:normAutofit fontScale="90000"/>
          </a:bodyPr>
          <a:lstStyle/>
          <a:p>
            <a:r>
              <a:rPr lang="en-US" dirty="0" smtClean="0"/>
              <a:t>Case 6  Describe the findings on 20x</a:t>
            </a:r>
            <a:endParaRPr lang="en-US" dirty="0"/>
          </a:p>
        </p:txBody>
      </p:sp>
      <p:pic>
        <p:nvPicPr>
          <p:cNvPr id="23554"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937" t="28997" r="54171" b="4906"/>
          <a:stretch/>
        </p:blipFill>
        <p:spPr bwMode="auto">
          <a:xfrm>
            <a:off x="1828800" y="1524000"/>
            <a:ext cx="5410200" cy="48656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463302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238"/>
            <a:ext cx="8229600" cy="1143000"/>
          </a:xfrm>
        </p:spPr>
        <p:txBody>
          <a:bodyPr>
            <a:normAutofit fontScale="90000"/>
          </a:bodyPr>
          <a:lstStyle/>
          <a:p>
            <a:r>
              <a:rPr lang="en-US" dirty="0" smtClean="0"/>
              <a:t>Case 6 Describe the high power findings</a:t>
            </a:r>
            <a:endParaRPr lang="en-US" dirty="0"/>
          </a:p>
        </p:txBody>
      </p:sp>
      <p:pic>
        <p:nvPicPr>
          <p:cNvPr id="24578"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894" t="26251" r="58455" b="5407"/>
          <a:stretch/>
        </p:blipFill>
        <p:spPr bwMode="auto">
          <a:xfrm>
            <a:off x="457200" y="1752600"/>
            <a:ext cx="4857044" cy="48768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pic>
        <p:nvPicPr>
          <p:cNvPr id="2457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761" t="28673" r="52963" b="17089"/>
          <a:stretch/>
        </p:blipFill>
        <p:spPr bwMode="auto">
          <a:xfrm>
            <a:off x="5427132" y="1992489"/>
            <a:ext cx="3697112" cy="3829064"/>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5683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4088"/>
            <a:ext cx="8229600" cy="1143000"/>
          </a:xfrm>
        </p:spPr>
        <p:txBody>
          <a:bodyPr>
            <a:noAutofit/>
          </a:bodyPr>
          <a:lstStyle/>
          <a:p>
            <a:r>
              <a:rPr lang="en-US" sz="4000" dirty="0" smtClean="0"/>
              <a:t>Case 1 </a:t>
            </a:r>
            <a:br>
              <a:rPr lang="en-US" sz="4000" dirty="0" smtClean="0"/>
            </a:br>
            <a:r>
              <a:rPr lang="en-US" sz="4000" dirty="0" smtClean="0"/>
              <a:t>Identify the labels</a:t>
            </a:r>
            <a:endParaRPr lang="en-US" sz="4000"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935" t="37291" r="32236" b="2645"/>
          <a:stretch/>
        </p:blipFill>
        <p:spPr bwMode="auto">
          <a:xfrm>
            <a:off x="1730298" y="1660070"/>
            <a:ext cx="5737302" cy="470581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H="1">
            <a:off x="6705600" y="2514600"/>
            <a:ext cx="16002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781800" y="2514600"/>
            <a:ext cx="1524000" cy="1371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553200" y="1943100"/>
            <a:ext cx="3048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5873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44088"/>
            <a:ext cx="8229600" cy="1143000"/>
          </a:xfrm>
        </p:spPr>
        <p:txBody>
          <a:bodyPr>
            <a:normAutofit/>
          </a:bodyPr>
          <a:lstStyle/>
          <a:p>
            <a:r>
              <a:rPr lang="en-US" sz="4000" dirty="0" smtClean="0"/>
              <a:t>Case 6</a:t>
            </a:r>
            <a:endParaRPr lang="en-US" sz="4000" dirty="0"/>
          </a:p>
        </p:txBody>
      </p:sp>
      <p:sp>
        <p:nvSpPr>
          <p:cNvPr id="4" name="Content Placeholder 3"/>
          <p:cNvSpPr>
            <a:spLocks noGrp="1"/>
          </p:cNvSpPr>
          <p:nvPr>
            <p:ph idx="1"/>
          </p:nvPr>
        </p:nvSpPr>
        <p:spPr/>
        <p:txBody>
          <a:bodyPr/>
          <a:lstStyle/>
          <a:p>
            <a:pPr marL="0" indent="0">
              <a:buNone/>
            </a:pPr>
            <a:r>
              <a:rPr lang="en-US" dirty="0" smtClean="0"/>
              <a:t>Are there any “special stains” that should be performed on the biopsied tissue before rendering a diagnosis?</a:t>
            </a:r>
            <a:endParaRPr lang="en-US" dirty="0"/>
          </a:p>
        </p:txBody>
      </p:sp>
    </p:spTree>
    <p:extLst>
      <p:ext uri="{BB962C8B-B14F-4D97-AF65-F5344CB8AC3E}">
        <p14:creationId xmlns:p14="http://schemas.microsoft.com/office/powerpoint/2010/main" val="2410741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32513"/>
            <a:ext cx="8229600" cy="1143000"/>
          </a:xfrm>
        </p:spPr>
        <p:txBody>
          <a:bodyPr>
            <a:normAutofit/>
          </a:bodyPr>
          <a:lstStyle/>
          <a:p>
            <a:r>
              <a:rPr lang="en-US" sz="4000" dirty="0" smtClean="0"/>
              <a:t>Case 6</a:t>
            </a:r>
            <a:endParaRPr lang="en-US" sz="4000" dirty="0"/>
          </a:p>
        </p:txBody>
      </p:sp>
      <p:sp>
        <p:nvSpPr>
          <p:cNvPr id="3" name="Content Placeholder 2"/>
          <p:cNvSpPr>
            <a:spLocks noGrp="1"/>
          </p:cNvSpPr>
          <p:nvPr>
            <p:ph idx="1"/>
          </p:nvPr>
        </p:nvSpPr>
        <p:spPr/>
        <p:txBody>
          <a:bodyPr/>
          <a:lstStyle/>
          <a:p>
            <a:pPr marL="0" indent="0">
              <a:buNone/>
            </a:pPr>
            <a:r>
              <a:rPr lang="en-US" dirty="0" smtClean="0"/>
              <a:t>The stains ordered are negative.  What is the most likely diagnosis?</a:t>
            </a:r>
          </a:p>
          <a:p>
            <a:pPr marL="0" indent="0">
              <a:buNone/>
            </a:pPr>
            <a:endParaRPr lang="en-US" dirty="0"/>
          </a:p>
          <a:p>
            <a:pPr marL="0" indent="0">
              <a:buNone/>
            </a:pPr>
            <a:endParaRPr lang="en-US" dirty="0" smtClean="0"/>
          </a:p>
          <a:p>
            <a:pPr marL="0" indent="0">
              <a:buNone/>
            </a:pPr>
            <a:r>
              <a:rPr lang="en-US" dirty="0" smtClean="0"/>
              <a:t>If the disease progresses to an advanced stage, </a:t>
            </a:r>
            <a:r>
              <a:rPr lang="en-US" dirty="0" err="1" smtClean="0"/>
              <a:t>histopathologic</a:t>
            </a:r>
            <a:r>
              <a:rPr lang="en-US" dirty="0" smtClean="0"/>
              <a:t> changes will resemble the findings from which case presented today?</a:t>
            </a:r>
          </a:p>
          <a:p>
            <a:pPr marL="0" indent="0">
              <a:buNone/>
            </a:pPr>
            <a:endParaRPr lang="en-US" dirty="0"/>
          </a:p>
          <a:p>
            <a:pPr marL="0" indent="0">
              <a:buNone/>
            </a:pPr>
            <a:endParaRPr lang="en-US" dirty="0" smtClean="0"/>
          </a:p>
        </p:txBody>
      </p:sp>
    </p:spTree>
    <p:extLst>
      <p:ext uri="{BB962C8B-B14F-4D97-AF65-F5344CB8AC3E}">
        <p14:creationId xmlns:p14="http://schemas.microsoft.com/office/powerpoint/2010/main" val="28143763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000"/>
            <a:ext cx="8229600" cy="1143000"/>
          </a:xfrm>
        </p:spPr>
        <p:txBody>
          <a:bodyPr>
            <a:noAutofit/>
          </a:bodyPr>
          <a:lstStyle/>
          <a:p>
            <a:r>
              <a:rPr lang="en-US" sz="1600" b="1" dirty="0" smtClean="0"/>
              <a:t>Case 6 </a:t>
            </a:r>
            <a:r>
              <a:rPr lang="en-US" sz="1600" dirty="0"/>
              <a:t/>
            </a:r>
            <a:br>
              <a:rPr lang="en-US" sz="1600" dirty="0"/>
            </a:br>
            <a:r>
              <a:rPr lang="en-US" sz="1600" dirty="0" smtClean="0"/>
              <a:t>Describe other potential clinical manifestations of this disease process </a:t>
            </a:r>
            <a:br>
              <a:rPr lang="en-US" sz="1600" dirty="0" smtClean="0"/>
            </a:br>
            <a:r>
              <a:rPr lang="en-US" sz="1600" dirty="0" smtClean="0"/>
              <a:t>(be sure to comment on A, B, C, D, F, K and L) </a:t>
            </a:r>
            <a:endParaRPr lang="en-US" sz="1600" dirty="0"/>
          </a:p>
        </p:txBody>
      </p:sp>
      <p:pic>
        <p:nvPicPr>
          <p:cNvPr id="2560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076450"/>
            <a:ext cx="5447731" cy="57382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82093" y="6537728"/>
            <a:ext cx="4027991" cy="276999"/>
          </a:xfrm>
          <a:prstGeom prst="rect">
            <a:avLst/>
          </a:prstGeom>
          <a:solidFill>
            <a:schemeClr val="bg1"/>
          </a:solidFill>
          <a:ln>
            <a:solidFill>
              <a:schemeClr val="tx1"/>
            </a:solidFill>
          </a:ln>
        </p:spPr>
        <p:txBody>
          <a:bodyPr wrap="square">
            <a:spAutoFit/>
          </a:bodyPr>
          <a:lstStyle/>
          <a:p>
            <a:pPr algn="ctr"/>
            <a:r>
              <a:rPr lang="en-US" altLang="en-US" sz="1200" dirty="0" err="1">
                <a:cs typeface="Arial Unicode MS" pitchFamily="32" charset="0"/>
              </a:rPr>
              <a:t>Iannuzzi</a:t>
            </a:r>
            <a:r>
              <a:rPr lang="en-US" altLang="en-US" sz="1200" dirty="0">
                <a:cs typeface="Arial Unicode MS" pitchFamily="32" charset="0"/>
              </a:rPr>
              <a:t> MC et al. N </a:t>
            </a:r>
            <a:r>
              <a:rPr lang="en-US" altLang="en-US" sz="1200" dirty="0" err="1">
                <a:cs typeface="Arial Unicode MS" pitchFamily="32" charset="0"/>
              </a:rPr>
              <a:t>Engl</a:t>
            </a:r>
            <a:r>
              <a:rPr lang="en-US" altLang="en-US" sz="1200" dirty="0">
                <a:cs typeface="Arial Unicode MS" pitchFamily="32" charset="0"/>
              </a:rPr>
              <a:t> J Med 2007;357:2153-2165</a:t>
            </a:r>
            <a:endParaRPr lang="en-US" sz="1200" dirty="0"/>
          </a:p>
        </p:txBody>
      </p:sp>
    </p:spTree>
    <p:extLst>
      <p:ext uri="{BB962C8B-B14F-4D97-AF65-F5344CB8AC3E}">
        <p14:creationId xmlns:p14="http://schemas.microsoft.com/office/powerpoint/2010/main" val="25276415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45038"/>
            <a:ext cx="8229600" cy="1143000"/>
          </a:xfrm>
        </p:spPr>
        <p:txBody>
          <a:bodyPr>
            <a:noAutofit/>
          </a:bodyPr>
          <a:lstStyle/>
          <a:p>
            <a:r>
              <a:rPr lang="en-US" sz="4000" dirty="0" smtClean="0"/>
              <a:t>Case 1</a:t>
            </a:r>
            <a:br>
              <a:rPr lang="en-US" sz="4000" dirty="0" smtClean="0"/>
            </a:br>
            <a:r>
              <a:rPr lang="en-US" sz="4000" dirty="0" smtClean="0"/>
              <a:t>Describe the histology on low power</a:t>
            </a:r>
            <a:endParaRPr lang="en-US" sz="4000" dirty="0"/>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8754" t="57533" r="18956" b="9790"/>
          <a:stretch/>
        </p:blipFill>
        <p:spPr bwMode="auto">
          <a:xfrm>
            <a:off x="892628" y="2286000"/>
            <a:ext cx="7172093" cy="3429000"/>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02178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Case 1 Describe the histologic findings. Name A-E</a:t>
            </a:r>
            <a:endParaRPr lang="en-US" sz="4000" dirty="0"/>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34" t="32921" r="20445" b="2962"/>
          <a:stretch/>
        </p:blipFill>
        <p:spPr bwMode="auto">
          <a:xfrm>
            <a:off x="813090" y="1447799"/>
            <a:ext cx="7532914" cy="525222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407801" y="4495409"/>
            <a:ext cx="325999" cy="369332"/>
          </a:xfrm>
          <a:prstGeom prst="rect">
            <a:avLst/>
          </a:prstGeom>
          <a:solidFill>
            <a:schemeClr val="tx1"/>
          </a:solidFill>
        </p:spPr>
        <p:txBody>
          <a:bodyPr wrap="square" rtlCol="0">
            <a:spAutoFit/>
          </a:bodyPr>
          <a:lstStyle/>
          <a:p>
            <a:r>
              <a:rPr lang="en-US" b="1" dirty="0" smtClean="0">
                <a:solidFill>
                  <a:schemeClr val="bg1"/>
                </a:solidFill>
              </a:rPr>
              <a:t>D</a:t>
            </a:r>
            <a:endParaRPr lang="en-US" b="1" dirty="0">
              <a:solidFill>
                <a:schemeClr val="bg1"/>
              </a:solidFill>
            </a:endParaRPr>
          </a:p>
        </p:txBody>
      </p:sp>
      <p:sp>
        <p:nvSpPr>
          <p:cNvPr id="6" name="TextBox 5"/>
          <p:cNvSpPr txBox="1"/>
          <p:nvPr/>
        </p:nvSpPr>
        <p:spPr>
          <a:xfrm>
            <a:off x="4419600" y="5996462"/>
            <a:ext cx="319903" cy="369332"/>
          </a:xfrm>
          <a:prstGeom prst="rect">
            <a:avLst/>
          </a:prstGeom>
          <a:solidFill>
            <a:schemeClr val="tx1"/>
          </a:solidFill>
        </p:spPr>
        <p:txBody>
          <a:bodyPr wrap="square" rtlCol="0">
            <a:spAutoFit/>
          </a:bodyPr>
          <a:lstStyle/>
          <a:p>
            <a:r>
              <a:rPr lang="en-US" dirty="0" smtClean="0">
                <a:solidFill>
                  <a:schemeClr val="bg1"/>
                </a:solidFill>
              </a:rPr>
              <a:t>B</a:t>
            </a:r>
            <a:endParaRPr lang="en-US" dirty="0">
              <a:solidFill>
                <a:schemeClr val="bg1"/>
              </a:solidFill>
            </a:endParaRPr>
          </a:p>
        </p:txBody>
      </p:sp>
      <p:sp>
        <p:nvSpPr>
          <p:cNvPr id="10" name="TextBox 9"/>
          <p:cNvSpPr txBox="1"/>
          <p:nvPr/>
        </p:nvSpPr>
        <p:spPr>
          <a:xfrm>
            <a:off x="3886200" y="1905000"/>
            <a:ext cx="308098" cy="369332"/>
          </a:xfrm>
          <a:prstGeom prst="rect">
            <a:avLst/>
          </a:prstGeom>
          <a:solidFill>
            <a:schemeClr val="tx1"/>
          </a:solid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14" name="TextBox 13"/>
          <p:cNvSpPr txBox="1"/>
          <p:nvPr/>
        </p:nvSpPr>
        <p:spPr>
          <a:xfrm>
            <a:off x="8534400" y="3308866"/>
            <a:ext cx="317716" cy="369332"/>
          </a:xfrm>
          <a:prstGeom prst="rect">
            <a:avLst/>
          </a:prstGeom>
          <a:solidFill>
            <a:schemeClr val="tx1"/>
          </a:solidFill>
        </p:spPr>
        <p:txBody>
          <a:bodyPr wrap="none" rtlCol="0">
            <a:spAutoFit/>
          </a:bodyPr>
          <a:lstStyle/>
          <a:p>
            <a:r>
              <a:rPr lang="en-US" dirty="0" smtClean="0">
                <a:solidFill>
                  <a:schemeClr val="bg1"/>
                </a:solidFill>
              </a:rPr>
              <a:t>A</a:t>
            </a:r>
            <a:endParaRPr lang="en-US" dirty="0">
              <a:solidFill>
                <a:schemeClr val="bg1"/>
              </a:solidFill>
            </a:endParaRPr>
          </a:p>
        </p:txBody>
      </p:sp>
      <p:cxnSp>
        <p:nvCxnSpPr>
          <p:cNvPr id="15" name="Straight Arrow Connector 14"/>
          <p:cNvCxnSpPr>
            <a:stCxn id="14" idx="1"/>
          </p:cNvCxnSpPr>
          <p:nvPr/>
        </p:nvCxnSpPr>
        <p:spPr>
          <a:xfrm flipH="1">
            <a:off x="7086600" y="3493532"/>
            <a:ext cx="1447800" cy="46886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1"/>
          </p:cNvCxnSpPr>
          <p:nvPr/>
        </p:nvCxnSpPr>
        <p:spPr>
          <a:xfrm flipH="1" flipV="1">
            <a:off x="7315200" y="3429000"/>
            <a:ext cx="1219200" cy="6453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038600" y="2458998"/>
            <a:ext cx="0" cy="3810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4572000" y="5638800"/>
            <a:ext cx="7548" cy="34599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61989" y="2089666"/>
            <a:ext cx="296876" cy="369332"/>
          </a:xfrm>
          <a:prstGeom prst="rect">
            <a:avLst/>
          </a:prstGeom>
          <a:solidFill>
            <a:schemeClr val="tx1"/>
          </a:solidFill>
        </p:spPr>
        <p:txBody>
          <a:bodyPr wrap="none" rtlCol="0">
            <a:spAutoFit/>
          </a:bodyPr>
          <a:lstStyle/>
          <a:p>
            <a:r>
              <a:rPr lang="en-US" dirty="0" smtClean="0">
                <a:solidFill>
                  <a:schemeClr val="bg1"/>
                </a:solidFill>
              </a:rPr>
              <a:t>E</a:t>
            </a:r>
            <a:endParaRPr lang="en-US" dirty="0">
              <a:solidFill>
                <a:schemeClr val="bg1"/>
              </a:solidFill>
            </a:endParaRPr>
          </a:p>
        </p:txBody>
      </p:sp>
      <p:sp>
        <p:nvSpPr>
          <p:cNvPr id="22" name="Freeform 21"/>
          <p:cNvSpPr/>
          <p:nvPr/>
        </p:nvSpPr>
        <p:spPr>
          <a:xfrm>
            <a:off x="4942390" y="1886673"/>
            <a:ext cx="2384385" cy="2051056"/>
          </a:xfrm>
          <a:custGeom>
            <a:avLst/>
            <a:gdLst>
              <a:gd name="connsiteX0" fmla="*/ 2176040 w 2384385"/>
              <a:gd name="connsiteY0" fmla="*/ 497712 h 2051056"/>
              <a:gd name="connsiteX1" fmla="*/ 2095018 w 2384385"/>
              <a:gd name="connsiteY1" fmla="*/ 474562 h 2051056"/>
              <a:gd name="connsiteX2" fmla="*/ 2025569 w 2384385"/>
              <a:gd name="connsiteY2" fmla="*/ 451413 h 2051056"/>
              <a:gd name="connsiteX3" fmla="*/ 1990845 w 2384385"/>
              <a:gd name="connsiteY3" fmla="*/ 439838 h 2051056"/>
              <a:gd name="connsiteX4" fmla="*/ 1921397 w 2384385"/>
              <a:gd name="connsiteY4" fmla="*/ 393540 h 2051056"/>
              <a:gd name="connsiteX5" fmla="*/ 1851949 w 2384385"/>
              <a:gd name="connsiteY5" fmla="*/ 370390 h 2051056"/>
              <a:gd name="connsiteX6" fmla="*/ 1782501 w 2384385"/>
              <a:gd name="connsiteY6" fmla="*/ 335666 h 2051056"/>
              <a:gd name="connsiteX7" fmla="*/ 1747777 w 2384385"/>
              <a:gd name="connsiteY7" fmla="*/ 312517 h 2051056"/>
              <a:gd name="connsiteX8" fmla="*/ 1632030 w 2384385"/>
              <a:gd name="connsiteY8" fmla="*/ 277793 h 2051056"/>
              <a:gd name="connsiteX9" fmla="*/ 1597306 w 2384385"/>
              <a:gd name="connsiteY9" fmla="*/ 266218 h 2051056"/>
              <a:gd name="connsiteX10" fmla="*/ 1574157 w 2384385"/>
              <a:gd name="connsiteY10" fmla="*/ 231494 h 2051056"/>
              <a:gd name="connsiteX11" fmla="*/ 1516283 w 2384385"/>
              <a:gd name="connsiteY11" fmla="*/ 185195 h 2051056"/>
              <a:gd name="connsiteX12" fmla="*/ 1493134 w 2384385"/>
              <a:gd name="connsiteY12" fmla="*/ 150471 h 2051056"/>
              <a:gd name="connsiteX13" fmla="*/ 1412111 w 2384385"/>
              <a:gd name="connsiteY13" fmla="*/ 115747 h 2051056"/>
              <a:gd name="connsiteX14" fmla="*/ 1377387 w 2384385"/>
              <a:gd name="connsiteY14" fmla="*/ 92598 h 2051056"/>
              <a:gd name="connsiteX15" fmla="*/ 1342663 w 2384385"/>
              <a:gd name="connsiteY15" fmla="*/ 81023 h 2051056"/>
              <a:gd name="connsiteX16" fmla="*/ 1307939 w 2384385"/>
              <a:gd name="connsiteY16" fmla="*/ 57874 h 2051056"/>
              <a:gd name="connsiteX17" fmla="*/ 1238491 w 2384385"/>
              <a:gd name="connsiteY17" fmla="*/ 34724 h 2051056"/>
              <a:gd name="connsiteX18" fmla="*/ 1203767 w 2384385"/>
              <a:gd name="connsiteY18" fmla="*/ 23150 h 2051056"/>
              <a:gd name="connsiteX19" fmla="*/ 1169043 w 2384385"/>
              <a:gd name="connsiteY19" fmla="*/ 11575 h 2051056"/>
              <a:gd name="connsiteX20" fmla="*/ 1122744 w 2384385"/>
              <a:gd name="connsiteY20" fmla="*/ 0 h 2051056"/>
              <a:gd name="connsiteX21" fmla="*/ 983848 w 2384385"/>
              <a:gd name="connsiteY21" fmla="*/ 11575 h 2051056"/>
              <a:gd name="connsiteX22" fmla="*/ 914400 w 2384385"/>
              <a:gd name="connsiteY22" fmla="*/ 34724 h 2051056"/>
              <a:gd name="connsiteX23" fmla="*/ 879676 w 2384385"/>
              <a:gd name="connsiteY23" fmla="*/ 57874 h 2051056"/>
              <a:gd name="connsiteX24" fmla="*/ 844952 w 2384385"/>
              <a:gd name="connsiteY24" fmla="*/ 69449 h 2051056"/>
              <a:gd name="connsiteX25" fmla="*/ 833377 w 2384385"/>
              <a:gd name="connsiteY25" fmla="*/ 104173 h 2051056"/>
              <a:gd name="connsiteX26" fmla="*/ 787078 w 2384385"/>
              <a:gd name="connsiteY26" fmla="*/ 173621 h 2051056"/>
              <a:gd name="connsiteX27" fmla="*/ 763929 w 2384385"/>
              <a:gd name="connsiteY27" fmla="*/ 335666 h 2051056"/>
              <a:gd name="connsiteX28" fmla="*/ 740780 w 2384385"/>
              <a:gd name="connsiteY28" fmla="*/ 428264 h 2051056"/>
              <a:gd name="connsiteX29" fmla="*/ 717630 w 2384385"/>
              <a:gd name="connsiteY29" fmla="*/ 462988 h 2051056"/>
              <a:gd name="connsiteX30" fmla="*/ 659757 w 2384385"/>
              <a:gd name="connsiteY30" fmla="*/ 544011 h 2051056"/>
              <a:gd name="connsiteX31" fmla="*/ 636607 w 2384385"/>
              <a:gd name="connsiteY31" fmla="*/ 567160 h 2051056"/>
              <a:gd name="connsiteX32" fmla="*/ 474562 w 2384385"/>
              <a:gd name="connsiteY32" fmla="*/ 590309 h 2051056"/>
              <a:gd name="connsiteX33" fmla="*/ 358815 w 2384385"/>
              <a:gd name="connsiteY33" fmla="*/ 613459 h 2051056"/>
              <a:gd name="connsiteX34" fmla="*/ 312516 w 2384385"/>
              <a:gd name="connsiteY34" fmla="*/ 636608 h 2051056"/>
              <a:gd name="connsiteX35" fmla="*/ 277792 w 2384385"/>
              <a:gd name="connsiteY35" fmla="*/ 648183 h 2051056"/>
              <a:gd name="connsiteX36" fmla="*/ 243068 w 2384385"/>
              <a:gd name="connsiteY36" fmla="*/ 671332 h 2051056"/>
              <a:gd name="connsiteX37" fmla="*/ 173620 w 2384385"/>
              <a:gd name="connsiteY37" fmla="*/ 706056 h 2051056"/>
              <a:gd name="connsiteX38" fmla="*/ 185195 w 2384385"/>
              <a:gd name="connsiteY38" fmla="*/ 844952 h 2051056"/>
              <a:gd name="connsiteX39" fmla="*/ 208344 w 2384385"/>
              <a:gd name="connsiteY39" fmla="*/ 868102 h 2051056"/>
              <a:gd name="connsiteX40" fmla="*/ 219919 w 2384385"/>
              <a:gd name="connsiteY40" fmla="*/ 902826 h 2051056"/>
              <a:gd name="connsiteX41" fmla="*/ 243068 w 2384385"/>
              <a:gd name="connsiteY41" fmla="*/ 937550 h 2051056"/>
              <a:gd name="connsiteX42" fmla="*/ 266218 w 2384385"/>
              <a:gd name="connsiteY42" fmla="*/ 1006998 h 2051056"/>
              <a:gd name="connsiteX43" fmla="*/ 277792 w 2384385"/>
              <a:gd name="connsiteY43" fmla="*/ 1041722 h 2051056"/>
              <a:gd name="connsiteX44" fmla="*/ 266218 w 2384385"/>
              <a:gd name="connsiteY44" fmla="*/ 1076446 h 2051056"/>
              <a:gd name="connsiteX45" fmla="*/ 219919 w 2384385"/>
              <a:gd name="connsiteY45" fmla="*/ 1122745 h 2051056"/>
              <a:gd name="connsiteX46" fmla="*/ 138896 w 2384385"/>
              <a:gd name="connsiteY46" fmla="*/ 1192193 h 2051056"/>
              <a:gd name="connsiteX47" fmla="*/ 115747 w 2384385"/>
              <a:gd name="connsiteY47" fmla="*/ 1226917 h 2051056"/>
              <a:gd name="connsiteX48" fmla="*/ 69448 w 2384385"/>
              <a:gd name="connsiteY48" fmla="*/ 1273216 h 2051056"/>
              <a:gd name="connsiteX49" fmla="*/ 34724 w 2384385"/>
              <a:gd name="connsiteY49" fmla="*/ 1342664 h 2051056"/>
              <a:gd name="connsiteX50" fmla="*/ 0 w 2384385"/>
              <a:gd name="connsiteY50" fmla="*/ 1469985 h 2051056"/>
              <a:gd name="connsiteX51" fmla="*/ 23149 w 2384385"/>
              <a:gd name="connsiteY51" fmla="*/ 1620456 h 2051056"/>
              <a:gd name="connsiteX52" fmla="*/ 34724 w 2384385"/>
              <a:gd name="connsiteY52" fmla="*/ 1655180 h 2051056"/>
              <a:gd name="connsiteX53" fmla="*/ 81023 w 2384385"/>
              <a:gd name="connsiteY53" fmla="*/ 1713054 h 2051056"/>
              <a:gd name="connsiteX54" fmla="*/ 104172 w 2384385"/>
              <a:gd name="connsiteY54" fmla="*/ 1747778 h 2051056"/>
              <a:gd name="connsiteX55" fmla="*/ 138896 w 2384385"/>
              <a:gd name="connsiteY55" fmla="*/ 1782502 h 2051056"/>
              <a:gd name="connsiteX56" fmla="*/ 185195 w 2384385"/>
              <a:gd name="connsiteY56" fmla="*/ 1840375 h 2051056"/>
              <a:gd name="connsiteX57" fmla="*/ 196769 w 2384385"/>
              <a:gd name="connsiteY57" fmla="*/ 1875099 h 2051056"/>
              <a:gd name="connsiteX58" fmla="*/ 254643 w 2384385"/>
              <a:gd name="connsiteY58" fmla="*/ 1921398 h 2051056"/>
              <a:gd name="connsiteX59" fmla="*/ 312516 w 2384385"/>
              <a:gd name="connsiteY59" fmla="*/ 1967697 h 2051056"/>
              <a:gd name="connsiteX60" fmla="*/ 381964 w 2384385"/>
              <a:gd name="connsiteY60" fmla="*/ 2002421 h 2051056"/>
              <a:gd name="connsiteX61" fmla="*/ 405114 w 2384385"/>
              <a:gd name="connsiteY61" fmla="*/ 2037145 h 2051056"/>
              <a:gd name="connsiteX62" fmla="*/ 381964 w 2384385"/>
              <a:gd name="connsiteY62" fmla="*/ 1944547 h 2051056"/>
              <a:gd name="connsiteX63" fmla="*/ 358815 w 2384385"/>
              <a:gd name="connsiteY63" fmla="*/ 1909823 h 2051056"/>
              <a:gd name="connsiteX64" fmla="*/ 347240 w 2384385"/>
              <a:gd name="connsiteY64" fmla="*/ 1875099 h 2051056"/>
              <a:gd name="connsiteX65" fmla="*/ 300942 w 2384385"/>
              <a:gd name="connsiteY65" fmla="*/ 1805651 h 2051056"/>
              <a:gd name="connsiteX66" fmla="*/ 324091 w 2384385"/>
              <a:gd name="connsiteY66" fmla="*/ 1678330 h 2051056"/>
              <a:gd name="connsiteX67" fmla="*/ 347240 w 2384385"/>
              <a:gd name="connsiteY67" fmla="*/ 1655180 h 2051056"/>
              <a:gd name="connsiteX68" fmla="*/ 358815 w 2384385"/>
              <a:gd name="connsiteY68" fmla="*/ 1620456 h 2051056"/>
              <a:gd name="connsiteX69" fmla="*/ 405114 w 2384385"/>
              <a:gd name="connsiteY69" fmla="*/ 1562583 h 2051056"/>
              <a:gd name="connsiteX70" fmla="*/ 497711 w 2384385"/>
              <a:gd name="connsiteY70" fmla="*/ 1284790 h 2051056"/>
              <a:gd name="connsiteX71" fmla="*/ 520861 w 2384385"/>
              <a:gd name="connsiteY71" fmla="*/ 1215342 h 2051056"/>
              <a:gd name="connsiteX72" fmla="*/ 532435 w 2384385"/>
              <a:gd name="connsiteY72" fmla="*/ 1180618 h 2051056"/>
              <a:gd name="connsiteX73" fmla="*/ 555585 w 2384385"/>
              <a:gd name="connsiteY73" fmla="*/ 1157469 h 2051056"/>
              <a:gd name="connsiteX74" fmla="*/ 578734 w 2384385"/>
              <a:gd name="connsiteY74" fmla="*/ 1088021 h 2051056"/>
              <a:gd name="connsiteX75" fmla="*/ 601883 w 2384385"/>
              <a:gd name="connsiteY75" fmla="*/ 1053297 h 2051056"/>
              <a:gd name="connsiteX76" fmla="*/ 625033 w 2384385"/>
              <a:gd name="connsiteY76" fmla="*/ 983849 h 2051056"/>
              <a:gd name="connsiteX77" fmla="*/ 682906 w 2384385"/>
              <a:gd name="connsiteY77" fmla="*/ 937550 h 2051056"/>
              <a:gd name="connsiteX78" fmla="*/ 740780 w 2384385"/>
              <a:gd name="connsiteY78" fmla="*/ 891251 h 2051056"/>
              <a:gd name="connsiteX79" fmla="*/ 787078 w 2384385"/>
              <a:gd name="connsiteY79" fmla="*/ 868102 h 2051056"/>
              <a:gd name="connsiteX80" fmla="*/ 844952 w 2384385"/>
              <a:gd name="connsiteY80" fmla="*/ 833378 h 2051056"/>
              <a:gd name="connsiteX81" fmla="*/ 868101 w 2384385"/>
              <a:gd name="connsiteY81" fmla="*/ 810228 h 2051056"/>
              <a:gd name="connsiteX82" fmla="*/ 949124 w 2384385"/>
              <a:gd name="connsiteY82" fmla="*/ 787079 h 2051056"/>
              <a:gd name="connsiteX83" fmla="*/ 1018572 w 2384385"/>
              <a:gd name="connsiteY83" fmla="*/ 763930 h 2051056"/>
              <a:gd name="connsiteX84" fmla="*/ 1273215 w 2384385"/>
              <a:gd name="connsiteY84" fmla="*/ 775504 h 2051056"/>
              <a:gd name="connsiteX85" fmla="*/ 1388962 w 2384385"/>
              <a:gd name="connsiteY85" fmla="*/ 798654 h 2051056"/>
              <a:gd name="connsiteX86" fmla="*/ 1458410 w 2384385"/>
              <a:gd name="connsiteY86" fmla="*/ 821803 h 2051056"/>
              <a:gd name="connsiteX87" fmla="*/ 1562582 w 2384385"/>
              <a:gd name="connsiteY87" fmla="*/ 844952 h 2051056"/>
              <a:gd name="connsiteX88" fmla="*/ 1666754 w 2384385"/>
              <a:gd name="connsiteY88" fmla="*/ 833378 h 2051056"/>
              <a:gd name="connsiteX89" fmla="*/ 1770926 w 2384385"/>
              <a:gd name="connsiteY89" fmla="*/ 810228 h 2051056"/>
              <a:gd name="connsiteX90" fmla="*/ 1875099 w 2384385"/>
              <a:gd name="connsiteY90" fmla="*/ 775504 h 2051056"/>
              <a:gd name="connsiteX91" fmla="*/ 1956121 w 2384385"/>
              <a:gd name="connsiteY91" fmla="*/ 752355 h 2051056"/>
              <a:gd name="connsiteX92" fmla="*/ 2222339 w 2384385"/>
              <a:gd name="connsiteY92" fmla="*/ 729205 h 2051056"/>
              <a:gd name="connsiteX93" fmla="*/ 2291787 w 2384385"/>
              <a:gd name="connsiteY93" fmla="*/ 706056 h 2051056"/>
              <a:gd name="connsiteX94" fmla="*/ 2326511 w 2384385"/>
              <a:gd name="connsiteY94" fmla="*/ 682907 h 2051056"/>
              <a:gd name="connsiteX95" fmla="*/ 2372810 w 2384385"/>
              <a:gd name="connsiteY95" fmla="*/ 625033 h 2051056"/>
              <a:gd name="connsiteX96" fmla="*/ 2384385 w 2384385"/>
              <a:gd name="connsiteY96" fmla="*/ 590309 h 2051056"/>
              <a:gd name="connsiteX97" fmla="*/ 2372810 w 2384385"/>
              <a:gd name="connsiteY97" fmla="*/ 555585 h 2051056"/>
              <a:gd name="connsiteX98" fmla="*/ 2257063 w 2384385"/>
              <a:gd name="connsiteY98" fmla="*/ 509286 h 2051056"/>
              <a:gd name="connsiteX99" fmla="*/ 2176040 w 2384385"/>
              <a:gd name="connsiteY99" fmla="*/ 497712 h 205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384385" h="2051056">
                <a:moveTo>
                  <a:pt x="2176040" y="497712"/>
                </a:moveTo>
                <a:cubicBezTo>
                  <a:pt x="2149033" y="491925"/>
                  <a:pt x="2240307" y="518148"/>
                  <a:pt x="2095018" y="474562"/>
                </a:cubicBezTo>
                <a:cubicBezTo>
                  <a:pt x="2071645" y="467550"/>
                  <a:pt x="2048719" y="459129"/>
                  <a:pt x="2025569" y="451413"/>
                </a:cubicBezTo>
                <a:cubicBezTo>
                  <a:pt x="2013994" y="447555"/>
                  <a:pt x="2000997" y="446606"/>
                  <a:pt x="1990845" y="439838"/>
                </a:cubicBezTo>
                <a:cubicBezTo>
                  <a:pt x="1967696" y="424405"/>
                  <a:pt x="1947791" y="402338"/>
                  <a:pt x="1921397" y="393540"/>
                </a:cubicBezTo>
                <a:cubicBezTo>
                  <a:pt x="1898248" y="385823"/>
                  <a:pt x="1872252" y="383925"/>
                  <a:pt x="1851949" y="370390"/>
                </a:cubicBezTo>
                <a:cubicBezTo>
                  <a:pt x="1752435" y="304048"/>
                  <a:pt x="1878343" y="383587"/>
                  <a:pt x="1782501" y="335666"/>
                </a:cubicBezTo>
                <a:cubicBezTo>
                  <a:pt x="1770059" y="329445"/>
                  <a:pt x="1760489" y="318167"/>
                  <a:pt x="1747777" y="312517"/>
                </a:cubicBezTo>
                <a:cubicBezTo>
                  <a:pt x="1698267" y="290513"/>
                  <a:pt x="1679165" y="291261"/>
                  <a:pt x="1632030" y="277793"/>
                </a:cubicBezTo>
                <a:cubicBezTo>
                  <a:pt x="1620299" y="274441"/>
                  <a:pt x="1608881" y="270076"/>
                  <a:pt x="1597306" y="266218"/>
                </a:cubicBezTo>
                <a:cubicBezTo>
                  <a:pt x="1589590" y="254643"/>
                  <a:pt x="1582847" y="242357"/>
                  <a:pt x="1574157" y="231494"/>
                </a:cubicBezTo>
                <a:cubicBezTo>
                  <a:pt x="1555310" y="207935"/>
                  <a:pt x="1542062" y="202382"/>
                  <a:pt x="1516283" y="185195"/>
                </a:cubicBezTo>
                <a:cubicBezTo>
                  <a:pt x="1508567" y="173620"/>
                  <a:pt x="1503821" y="159377"/>
                  <a:pt x="1493134" y="150471"/>
                </a:cubicBezTo>
                <a:cubicBezTo>
                  <a:pt x="1457009" y="120367"/>
                  <a:pt x="1448293" y="133838"/>
                  <a:pt x="1412111" y="115747"/>
                </a:cubicBezTo>
                <a:cubicBezTo>
                  <a:pt x="1399669" y="109526"/>
                  <a:pt x="1389829" y="98819"/>
                  <a:pt x="1377387" y="92598"/>
                </a:cubicBezTo>
                <a:cubicBezTo>
                  <a:pt x="1366474" y="87142"/>
                  <a:pt x="1353576" y="86479"/>
                  <a:pt x="1342663" y="81023"/>
                </a:cubicBezTo>
                <a:cubicBezTo>
                  <a:pt x="1330221" y="74802"/>
                  <a:pt x="1320651" y="63524"/>
                  <a:pt x="1307939" y="57874"/>
                </a:cubicBezTo>
                <a:cubicBezTo>
                  <a:pt x="1285641" y="47964"/>
                  <a:pt x="1261640" y="42440"/>
                  <a:pt x="1238491" y="34724"/>
                </a:cubicBezTo>
                <a:lnTo>
                  <a:pt x="1203767" y="23150"/>
                </a:lnTo>
                <a:cubicBezTo>
                  <a:pt x="1192192" y="19292"/>
                  <a:pt x="1180880" y="14534"/>
                  <a:pt x="1169043" y="11575"/>
                </a:cubicBezTo>
                <a:lnTo>
                  <a:pt x="1122744" y="0"/>
                </a:lnTo>
                <a:cubicBezTo>
                  <a:pt x="1076445" y="3858"/>
                  <a:pt x="1029675" y="3937"/>
                  <a:pt x="983848" y="11575"/>
                </a:cubicBezTo>
                <a:cubicBezTo>
                  <a:pt x="959779" y="15587"/>
                  <a:pt x="914400" y="34724"/>
                  <a:pt x="914400" y="34724"/>
                </a:cubicBezTo>
                <a:cubicBezTo>
                  <a:pt x="902825" y="42441"/>
                  <a:pt x="892118" y="51653"/>
                  <a:pt x="879676" y="57874"/>
                </a:cubicBezTo>
                <a:cubicBezTo>
                  <a:pt x="868763" y="63330"/>
                  <a:pt x="853579" y="60822"/>
                  <a:pt x="844952" y="69449"/>
                </a:cubicBezTo>
                <a:cubicBezTo>
                  <a:pt x="836325" y="78076"/>
                  <a:pt x="839302" y="93508"/>
                  <a:pt x="833377" y="104173"/>
                </a:cubicBezTo>
                <a:cubicBezTo>
                  <a:pt x="819865" y="128494"/>
                  <a:pt x="787078" y="173621"/>
                  <a:pt x="787078" y="173621"/>
                </a:cubicBezTo>
                <a:cubicBezTo>
                  <a:pt x="756946" y="264021"/>
                  <a:pt x="794360" y="142938"/>
                  <a:pt x="763929" y="335666"/>
                </a:cubicBezTo>
                <a:cubicBezTo>
                  <a:pt x="758967" y="367093"/>
                  <a:pt x="758429" y="401792"/>
                  <a:pt x="740780" y="428264"/>
                </a:cubicBezTo>
                <a:lnTo>
                  <a:pt x="717630" y="462988"/>
                </a:lnTo>
                <a:cubicBezTo>
                  <a:pt x="690623" y="544011"/>
                  <a:pt x="717630" y="524719"/>
                  <a:pt x="659757" y="544011"/>
                </a:cubicBezTo>
                <a:cubicBezTo>
                  <a:pt x="652040" y="551727"/>
                  <a:pt x="645965" y="561545"/>
                  <a:pt x="636607" y="567160"/>
                </a:cubicBezTo>
                <a:cubicBezTo>
                  <a:pt x="600786" y="588652"/>
                  <a:pt x="476655" y="590063"/>
                  <a:pt x="474562" y="590309"/>
                </a:cubicBezTo>
                <a:cubicBezTo>
                  <a:pt x="455129" y="592595"/>
                  <a:pt x="383343" y="604261"/>
                  <a:pt x="358815" y="613459"/>
                </a:cubicBezTo>
                <a:cubicBezTo>
                  <a:pt x="342659" y="619517"/>
                  <a:pt x="328375" y="629811"/>
                  <a:pt x="312516" y="636608"/>
                </a:cubicBezTo>
                <a:cubicBezTo>
                  <a:pt x="301302" y="641414"/>
                  <a:pt x="288705" y="642727"/>
                  <a:pt x="277792" y="648183"/>
                </a:cubicBezTo>
                <a:cubicBezTo>
                  <a:pt x="265350" y="654404"/>
                  <a:pt x="255510" y="665111"/>
                  <a:pt x="243068" y="671332"/>
                </a:cubicBezTo>
                <a:cubicBezTo>
                  <a:pt x="147226" y="719253"/>
                  <a:pt x="273134" y="639714"/>
                  <a:pt x="173620" y="706056"/>
                </a:cubicBezTo>
                <a:cubicBezTo>
                  <a:pt x="177478" y="752355"/>
                  <a:pt x="175460" y="799524"/>
                  <a:pt x="185195" y="844952"/>
                </a:cubicBezTo>
                <a:cubicBezTo>
                  <a:pt x="187482" y="855623"/>
                  <a:pt x="202729" y="858744"/>
                  <a:pt x="208344" y="868102"/>
                </a:cubicBezTo>
                <a:cubicBezTo>
                  <a:pt x="214621" y="878564"/>
                  <a:pt x="214463" y="891913"/>
                  <a:pt x="219919" y="902826"/>
                </a:cubicBezTo>
                <a:cubicBezTo>
                  <a:pt x="226140" y="915268"/>
                  <a:pt x="237418" y="924838"/>
                  <a:pt x="243068" y="937550"/>
                </a:cubicBezTo>
                <a:cubicBezTo>
                  <a:pt x="252978" y="959848"/>
                  <a:pt x="258502" y="983849"/>
                  <a:pt x="266218" y="1006998"/>
                </a:cubicBezTo>
                <a:lnTo>
                  <a:pt x="277792" y="1041722"/>
                </a:lnTo>
                <a:cubicBezTo>
                  <a:pt x="273934" y="1053297"/>
                  <a:pt x="273309" y="1066518"/>
                  <a:pt x="266218" y="1076446"/>
                </a:cubicBezTo>
                <a:cubicBezTo>
                  <a:pt x="253532" y="1094206"/>
                  <a:pt x="238079" y="1110638"/>
                  <a:pt x="219919" y="1122745"/>
                </a:cubicBezTo>
                <a:cubicBezTo>
                  <a:pt x="188503" y="1143689"/>
                  <a:pt x="161350" y="1158511"/>
                  <a:pt x="138896" y="1192193"/>
                </a:cubicBezTo>
                <a:cubicBezTo>
                  <a:pt x="131180" y="1203768"/>
                  <a:pt x="124800" y="1216355"/>
                  <a:pt x="115747" y="1226917"/>
                </a:cubicBezTo>
                <a:cubicBezTo>
                  <a:pt x="101543" y="1243488"/>
                  <a:pt x="69448" y="1273216"/>
                  <a:pt x="69448" y="1273216"/>
                </a:cubicBezTo>
                <a:cubicBezTo>
                  <a:pt x="27230" y="1399865"/>
                  <a:pt x="94563" y="1208025"/>
                  <a:pt x="34724" y="1342664"/>
                </a:cubicBezTo>
                <a:cubicBezTo>
                  <a:pt x="13365" y="1390723"/>
                  <a:pt x="9902" y="1420475"/>
                  <a:pt x="0" y="1469985"/>
                </a:cubicBezTo>
                <a:cubicBezTo>
                  <a:pt x="9327" y="1553929"/>
                  <a:pt x="4925" y="1556671"/>
                  <a:pt x="23149" y="1620456"/>
                </a:cubicBezTo>
                <a:cubicBezTo>
                  <a:pt x="26501" y="1632187"/>
                  <a:pt x="29268" y="1644267"/>
                  <a:pt x="34724" y="1655180"/>
                </a:cubicBezTo>
                <a:cubicBezTo>
                  <a:pt x="58475" y="1702683"/>
                  <a:pt x="52313" y="1677166"/>
                  <a:pt x="81023" y="1713054"/>
                </a:cubicBezTo>
                <a:cubicBezTo>
                  <a:pt x="89713" y="1723917"/>
                  <a:pt x="95266" y="1737091"/>
                  <a:pt x="104172" y="1747778"/>
                </a:cubicBezTo>
                <a:cubicBezTo>
                  <a:pt x="114651" y="1760353"/>
                  <a:pt x="128417" y="1769927"/>
                  <a:pt x="138896" y="1782502"/>
                </a:cubicBezTo>
                <a:cubicBezTo>
                  <a:pt x="211893" y="1870099"/>
                  <a:pt x="117853" y="1773035"/>
                  <a:pt x="185195" y="1840375"/>
                </a:cubicBezTo>
                <a:cubicBezTo>
                  <a:pt x="189053" y="1851950"/>
                  <a:pt x="190492" y="1864637"/>
                  <a:pt x="196769" y="1875099"/>
                </a:cubicBezTo>
                <a:cubicBezTo>
                  <a:pt x="207765" y="1893425"/>
                  <a:pt x="238871" y="1910883"/>
                  <a:pt x="254643" y="1921398"/>
                </a:cubicBezTo>
                <a:cubicBezTo>
                  <a:pt x="300747" y="1990555"/>
                  <a:pt x="250397" y="1930426"/>
                  <a:pt x="312516" y="1967697"/>
                </a:cubicBezTo>
                <a:cubicBezTo>
                  <a:pt x="386226" y="2011922"/>
                  <a:pt x="267775" y="1973872"/>
                  <a:pt x="381964" y="2002421"/>
                </a:cubicBezTo>
                <a:cubicBezTo>
                  <a:pt x="389681" y="2013996"/>
                  <a:pt x="405114" y="2051056"/>
                  <a:pt x="405114" y="2037145"/>
                </a:cubicBezTo>
                <a:cubicBezTo>
                  <a:pt x="405114" y="2005329"/>
                  <a:pt x="399612" y="1971020"/>
                  <a:pt x="381964" y="1944547"/>
                </a:cubicBezTo>
                <a:cubicBezTo>
                  <a:pt x="374248" y="1932972"/>
                  <a:pt x="365036" y="1922265"/>
                  <a:pt x="358815" y="1909823"/>
                </a:cubicBezTo>
                <a:cubicBezTo>
                  <a:pt x="353359" y="1898910"/>
                  <a:pt x="353165" y="1885764"/>
                  <a:pt x="347240" y="1875099"/>
                </a:cubicBezTo>
                <a:cubicBezTo>
                  <a:pt x="333729" y="1850778"/>
                  <a:pt x="300942" y="1805651"/>
                  <a:pt x="300942" y="1805651"/>
                </a:cubicBezTo>
                <a:cubicBezTo>
                  <a:pt x="302538" y="1792879"/>
                  <a:pt x="307186" y="1706505"/>
                  <a:pt x="324091" y="1678330"/>
                </a:cubicBezTo>
                <a:cubicBezTo>
                  <a:pt x="329706" y="1668972"/>
                  <a:pt x="339524" y="1662897"/>
                  <a:pt x="347240" y="1655180"/>
                </a:cubicBezTo>
                <a:cubicBezTo>
                  <a:pt x="351098" y="1643605"/>
                  <a:pt x="353359" y="1631369"/>
                  <a:pt x="358815" y="1620456"/>
                </a:cubicBezTo>
                <a:cubicBezTo>
                  <a:pt x="373417" y="1591251"/>
                  <a:pt x="383580" y="1584116"/>
                  <a:pt x="405114" y="1562583"/>
                </a:cubicBezTo>
                <a:lnTo>
                  <a:pt x="497711" y="1284790"/>
                </a:lnTo>
                <a:lnTo>
                  <a:pt x="520861" y="1215342"/>
                </a:lnTo>
                <a:cubicBezTo>
                  <a:pt x="524719" y="1203767"/>
                  <a:pt x="523808" y="1189245"/>
                  <a:pt x="532435" y="1180618"/>
                </a:cubicBezTo>
                <a:lnTo>
                  <a:pt x="555585" y="1157469"/>
                </a:lnTo>
                <a:cubicBezTo>
                  <a:pt x="563301" y="1134320"/>
                  <a:pt x="565199" y="1108324"/>
                  <a:pt x="578734" y="1088021"/>
                </a:cubicBezTo>
                <a:cubicBezTo>
                  <a:pt x="586450" y="1076446"/>
                  <a:pt x="596233" y="1066009"/>
                  <a:pt x="601883" y="1053297"/>
                </a:cubicBezTo>
                <a:cubicBezTo>
                  <a:pt x="611793" y="1030999"/>
                  <a:pt x="607779" y="1001104"/>
                  <a:pt x="625033" y="983849"/>
                </a:cubicBezTo>
                <a:cubicBezTo>
                  <a:pt x="680923" y="927957"/>
                  <a:pt x="609905" y="995951"/>
                  <a:pt x="682906" y="937550"/>
                </a:cubicBezTo>
                <a:cubicBezTo>
                  <a:pt x="730439" y="899524"/>
                  <a:pt x="678433" y="926877"/>
                  <a:pt x="740780" y="891251"/>
                </a:cubicBezTo>
                <a:cubicBezTo>
                  <a:pt x="755761" y="882691"/>
                  <a:pt x="772722" y="877673"/>
                  <a:pt x="787078" y="868102"/>
                </a:cubicBezTo>
                <a:cubicBezTo>
                  <a:pt x="850630" y="825734"/>
                  <a:pt x="764351" y="860243"/>
                  <a:pt x="844952" y="833378"/>
                </a:cubicBezTo>
                <a:cubicBezTo>
                  <a:pt x="852668" y="825661"/>
                  <a:pt x="858743" y="815843"/>
                  <a:pt x="868101" y="810228"/>
                </a:cubicBezTo>
                <a:cubicBezTo>
                  <a:pt x="881063" y="802451"/>
                  <a:pt x="939041" y="790104"/>
                  <a:pt x="949124" y="787079"/>
                </a:cubicBezTo>
                <a:cubicBezTo>
                  <a:pt x="972496" y="780067"/>
                  <a:pt x="1018572" y="763930"/>
                  <a:pt x="1018572" y="763930"/>
                </a:cubicBezTo>
                <a:cubicBezTo>
                  <a:pt x="1103453" y="767788"/>
                  <a:pt x="1188462" y="769450"/>
                  <a:pt x="1273215" y="775504"/>
                </a:cubicBezTo>
                <a:cubicBezTo>
                  <a:pt x="1300591" y="777459"/>
                  <a:pt x="1359049" y="789680"/>
                  <a:pt x="1388962" y="798654"/>
                </a:cubicBezTo>
                <a:cubicBezTo>
                  <a:pt x="1412334" y="805666"/>
                  <a:pt x="1434737" y="815885"/>
                  <a:pt x="1458410" y="821803"/>
                </a:cubicBezTo>
                <a:cubicBezTo>
                  <a:pt x="1523795" y="838149"/>
                  <a:pt x="1489110" y="830258"/>
                  <a:pt x="1562582" y="844952"/>
                </a:cubicBezTo>
                <a:cubicBezTo>
                  <a:pt x="1597306" y="841094"/>
                  <a:pt x="1632167" y="838319"/>
                  <a:pt x="1666754" y="833378"/>
                </a:cubicBezTo>
                <a:cubicBezTo>
                  <a:pt x="1687784" y="830374"/>
                  <a:pt x="1747946" y="817122"/>
                  <a:pt x="1770926" y="810228"/>
                </a:cubicBezTo>
                <a:cubicBezTo>
                  <a:pt x="1770988" y="810209"/>
                  <a:pt x="1857706" y="781302"/>
                  <a:pt x="1875099" y="775504"/>
                </a:cubicBezTo>
                <a:cubicBezTo>
                  <a:pt x="1908186" y="764475"/>
                  <a:pt x="1919798" y="759620"/>
                  <a:pt x="1956121" y="752355"/>
                </a:cubicBezTo>
                <a:cubicBezTo>
                  <a:pt x="2058678" y="731843"/>
                  <a:pt x="2090890" y="736937"/>
                  <a:pt x="2222339" y="729205"/>
                </a:cubicBezTo>
                <a:cubicBezTo>
                  <a:pt x="2245488" y="721489"/>
                  <a:pt x="2271484" y="719591"/>
                  <a:pt x="2291787" y="706056"/>
                </a:cubicBezTo>
                <a:cubicBezTo>
                  <a:pt x="2303362" y="698340"/>
                  <a:pt x="2315648" y="691597"/>
                  <a:pt x="2326511" y="682907"/>
                </a:cubicBezTo>
                <a:cubicBezTo>
                  <a:pt x="2344455" y="668552"/>
                  <a:pt x="2362783" y="645087"/>
                  <a:pt x="2372810" y="625033"/>
                </a:cubicBezTo>
                <a:cubicBezTo>
                  <a:pt x="2378266" y="614120"/>
                  <a:pt x="2380527" y="601884"/>
                  <a:pt x="2384385" y="590309"/>
                </a:cubicBezTo>
                <a:cubicBezTo>
                  <a:pt x="2380527" y="578734"/>
                  <a:pt x="2379578" y="565737"/>
                  <a:pt x="2372810" y="555585"/>
                </a:cubicBezTo>
                <a:cubicBezTo>
                  <a:pt x="2337006" y="501879"/>
                  <a:pt x="2323939" y="522661"/>
                  <a:pt x="2257063" y="509286"/>
                </a:cubicBezTo>
                <a:cubicBezTo>
                  <a:pt x="2225865" y="503046"/>
                  <a:pt x="2203047" y="503499"/>
                  <a:pt x="2176040" y="497712"/>
                </a:cubicBezTo>
                <a:close/>
              </a:path>
            </a:pathLst>
          </a:cu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088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13538"/>
            <a:ext cx="8229600" cy="1143000"/>
          </a:xfrm>
        </p:spPr>
        <p:txBody>
          <a:bodyPr>
            <a:noAutofit/>
          </a:bodyPr>
          <a:lstStyle/>
          <a:p>
            <a:r>
              <a:rPr lang="en-US" sz="4000" dirty="0" smtClean="0"/>
              <a:t>Case 1 </a:t>
            </a:r>
            <a:br>
              <a:rPr lang="en-US" sz="4000" dirty="0" smtClean="0"/>
            </a:br>
            <a:r>
              <a:rPr lang="en-US" sz="4000" dirty="0" smtClean="0"/>
              <a:t>Describe the histologic findings</a:t>
            </a:r>
            <a:endParaRPr lang="en-US" sz="4000" dirty="0"/>
          </a:p>
        </p:txBody>
      </p:sp>
      <p:pic>
        <p:nvPicPr>
          <p:cNvPr id="3" name="Picture 4" descr="http://www.histology-world.com/photoalbum/albums/userpics/normal_nl0018b.jpg"/>
          <p:cNvPicPr>
            <a:picLocks noChangeAspect="1" noChangeArrowheads="1"/>
          </p:cNvPicPr>
          <p:nvPr/>
        </p:nvPicPr>
        <p:blipFill rotWithShape="1">
          <a:blip r:embed="rId3" cstate="print"/>
          <a:srcRect l="-1818" r="1818"/>
          <a:stretch/>
        </p:blipFill>
        <p:spPr bwMode="auto">
          <a:xfrm>
            <a:off x="946908" y="1714025"/>
            <a:ext cx="7206492" cy="5056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flipV="1">
            <a:off x="6937375" y="4545200"/>
            <a:ext cx="0" cy="442525"/>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5089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8813"/>
            <a:ext cx="8229600" cy="1143000"/>
          </a:xfrm>
        </p:spPr>
        <p:txBody>
          <a:bodyPr>
            <a:noAutofit/>
          </a:bodyPr>
          <a:lstStyle/>
          <a:p>
            <a:r>
              <a:rPr lang="en-US" sz="4000" dirty="0" smtClean="0"/>
              <a:t>Case 2 </a:t>
            </a:r>
            <a:br>
              <a:rPr lang="en-US" sz="4000" dirty="0" smtClean="0"/>
            </a:br>
            <a:r>
              <a:rPr lang="en-US" sz="4000" dirty="0" smtClean="0"/>
              <a:t>Case History</a:t>
            </a:r>
            <a:endParaRPr lang="en-US" sz="4000" dirty="0"/>
          </a:p>
        </p:txBody>
      </p:sp>
      <p:sp>
        <p:nvSpPr>
          <p:cNvPr id="3" name="Content Placeholder 2"/>
          <p:cNvSpPr>
            <a:spLocks noGrp="1"/>
          </p:cNvSpPr>
          <p:nvPr>
            <p:ph idx="1"/>
          </p:nvPr>
        </p:nvSpPr>
        <p:spPr>
          <a:xfrm>
            <a:off x="457200" y="1762250"/>
            <a:ext cx="8229600" cy="4525963"/>
          </a:xfrm>
        </p:spPr>
        <p:txBody>
          <a:bodyPr>
            <a:normAutofit lnSpcReduction="10000"/>
          </a:bodyPr>
          <a:lstStyle/>
          <a:p>
            <a:pPr>
              <a:buNone/>
            </a:pPr>
            <a:r>
              <a:rPr lang="en-US" altLang="en-US" dirty="0" smtClean="0"/>
              <a:t>	A 67-year-old man presents with dyspnea. He also complains of cough, which is worse in the mornings, off and on for several years.  There is no history of fever or purulent sputum or cyanosis. He smokes two packs of cigarettes/day for the last 50 years. </a:t>
            </a:r>
          </a:p>
          <a:p>
            <a:pPr>
              <a:buNone/>
            </a:pPr>
            <a:r>
              <a:rPr lang="en-US" altLang="en-US" dirty="0" smtClean="0"/>
              <a:t>	On exam there is hyper-resonance of the chest by percussion and prolonged expiratory phase on auscultation. </a:t>
            </a:r>
            <a:endParaRPr lang="en-US" dirty="0"/>
          </a:p>
        </p:txBody>
      </p:sp>
    </p:spTree>
    <p:extLst>
      <p:ext uri="{BB962C8B-B14F-4D97-AF65-F5344CB8AC3E}">
        <p14:creationId xmlns:p14="http://schemas.microsoft.com/office/powerpoint/2010/main" val="10394433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831</Words>
  <Application>Microsoft Office PowerPoint</Application>
  <PresentationFormat>On-screen Show (4:3)</PresentationFormat>
  <Paragraphs>147</Paragraphs>
  <Slides>52</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 Unicode MS</vt:lpstr>
      <vt:lpstr>Arial</vt:lpstr>
      <vt:lpstr>Calibri</vt:lpstr>
      <vt:lpstr>Minion Pro</vt:lpstr>
      <vt:lpstr>Myriad Pro</vt:lpstr>
      <vt:lpstr>Office Theme</vt:lpstr>
      <vt:lpstr>Pulmonary Pathology I</vt:lpstr>
      <vt:lpstr>Case 1 Describe the gross findings. What is the normal weight of an adult lung?</vt:lpstr>
      <vt:lpstr>Case 1  Describe the gross findings</vt:lpstr>
      <vt:lpstr>Case 1   Name the structure. Identify the labels.</vt:lpstr>
      <vt:lpstr>Case 1  Identify the labels</vt:lpstr>
      <vt:lpstr>Case 1 Describe the histology on low power</vt:lpstr>
      <vt:lpstr>Case 1 Describe the histologic findings. Name A-E</vt:lpstr>
      <vt:lpstr>Case 1  Describe the histologic findings</vt:lpstr>
      <vt:lpstr>Case 2  Case History</vt:lpstr>
      <vt:lpstr>Case 2 Describe the gross findings. Comment on “A”.</vt:lpstr>
      <vt:lpstr>Case 2  Describe the primary abnormality </vt:lpstr>
      <vt:lpstr>Case 2  Describe the low power findings on B. Compare with the normal lung in A.</vt:lpstr>
      <vt:lpstr>Case 2  Describe the high power findings</vt:lpstr>
      <vt:lpstr>Case 2  Describe the histologic findings.  Correlate with the gross specimen  (note – this section was taken near the pleural surface)</vt:lpstr>
      <vt:lpstr>Case 2</vt:lpstr>
      <vt:lpstr>Case 2 Correlate the morphologic findings with the classic radiographic findings.  </vt:lpstr>
      <vt:lpstr>Case 2</vt:lpstr>
      <vt:lpstr>Case 3 History</vt:lpstr>
      <vt:lpstr>Case 3  Describe the gross findings in B. Compare to normal lung in A.</vt:lpstr>
      <vt:lpstr>Case 3  Describe the key finding depicted in the images.</vt:lpstr>
      <vt:lpstr>Case 3   Describe the low power findings in B. Compare to normal lung in A.</vt:lpstr>
      <vt:lpstr>Case 3 – Describe the findings on 20X</vt:lpstr>
      <vt:lpstr>Case 3 – Describe the high power findings. Be sure to analyze the focus in the box</vt:lpstr>
      <vt:lpstr>Case 3   Describe the high power findings</vt:lpstr>
      <vt:lpstr>Case 3</vt:lpstr>
      <vt:lpstr>Case 2 and 3 Comparison</vt:lpstr>
      <vt:lpstr>Case 2 &amp; 3 Comparison Summarize/Contrast the morphologic changes  (and see chart on next slide)</vt:lpstr>
      <vt:lpstr>Case 4  History</vt:lpstr>
      <vt:lpstr>Case 4  Interpret the chest x-ray. What disease processes could this represent? </vt:lpstr>
      <vt:lpstr>Case 4  Describe the gross findings in B. Compare to the normal lung in A.</vt:lpstr>
      <vt:lpstr>Case 4 Describe the low power findings in B. Contrast with normal in A</vt:lpstr>
      <vt:lpstr>Case 4  Describe the findings on 20x</vt:lpstr>
      <vt:lpstr>Case 4  Describe the high power findings</vt:lpstr>
      <vt:lpstr>Case 4</vt:lpstr>
      <vt:lpstr>Case 4</vt:lpstr>
      <vt:lpstr>Case 5 Case History</vt:lpstr>
      <vt:lpstr>Case 5 – Interpret the x-ray focusing on the lung findings.</vt:lpstr>
      <vt:lpstr>Case 5  Describe the gross findings in B. Compare to the normal lung in A.</vt:lpstr>
      <vt:lpstr>Case 5  Describe the lower power findings in B. Contrast with normal fetal lung in A (note a developing fetal lung has histologic differences compared to a fully developed lung)</vt:lpstr>
      <vt:lpstr>Case 5. Describe the high power findings in B.  Compare with normal in A </vt:lpstr>
      <vt:lpstr>Case 5</vt:lpstr>
      <vt:lpstr>Case 5</vt:lpstr>
      <vt:lpstr>Case 5 – Alternate scenario</vt:lpstr>
      <vt:lpstr>Case 6 History</vt:lpstr>
      <vt:lpstr>Case 6  What is the primary abnormality on this radiograph?</vt:lpstr>
      <vt:lpstr>Case 6</vt:lpstr>
      <vt:lpstr>Case 6  Describe the low power findings in B.  Where is the abnormality compared to normal lung in A.</vt:lpstr>
      <vt:lpstr>Case 6  Describe the findings on 20x</vt:lpstr>
      <vt:lpstr>Case 6 Describe the high power findings</vt:lpstr>
      <vt:lpstr>Case 6</vt:lpstr>
      <vt:lpstr>Case 6</vt:lpstr>
      <vt:lpstr>Case 6  Describe other potential clinical manifestations of this disease process  (be sure to comment on A, B, C, D, F, K and L) </vt:lpstr>
    </vt:vector>
  </TitlesOfParts>
  <Company>Jodi Speiser's Computer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Pulmonary Pathology I</dc:title>
  <dc:creator>Jodi Speiser</dc:creator>
  <cp:lastModifiedBy>Goslawski, Caterina</cp:lastModifiedBy>
  <cp:revision>29</cp:revision>
  <cp:lastPrinted>2017-11-10T18:49:31Z</cp:lastPrinted>
  <dcterms:created xsi:type="dcterms:W3CDTF">2015-04-29T17:37:33Z</dcterms:created>
  <dcterms:modified xsi:type="dcterms:W3CDTF">2017-11-10T18:50:05Z</dcterms:modified>
</cp:coreProperties>
</file>