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70" r:id="rId2"/>
    <p:sldId id="365" r:id="rId3"/>
    <p:sldId id="300" r:id="rId4"/>
    <p:sldId id="281" r:id="rId5"/>
    <p:sldId id="275" r:id="rId6"/>
    <p:sldId id="283" r:id="rId7"/>
    <p:sldId id="276" r:id="rId8"/>
    <p:sldId id="277" r:id="rId9"/>
    <p:sldId id="298" r:id="rId10"/>
    <p:sldId id="299" r:id="rId11"/>
    <p:sldId id="301" r:id="rId12"/>
    <p:sldId id="284" r:id="rId13"/>
    <p:sldId id="302" r:id="rId14"/>
    <p:sldId id="290" r:id="rId15"/>
    <p:sldId id="291" r:id="rId16"/>
    <p:sldId id="295" r:id="rId17"/>
    <p:sldId id="296" r:id="rId18"/>
    <p:sldId id="303" r:id="rId19"/>
    <p:sldId id="362" r:id="rId20"/>
    <p:sldId id="297" r:id="rId21"/>
    <p:sldId id="363" r:id="rId22"/>
    <p:sldId id="366" r:id="rId23"/>
    <p:sldId id="294" r:id="rId24"/>
    <p:sldId id="352" r:id="rId25"/>
    <p:sldId id="345" r:id="rId26"/>
    <p:sldId id="367" r:id="rId27"/>
    <p:sldId id="305" r:id="rId28"/>
    <p:sldId id="306" r:id="rId29"/>
    <p:sldId id="391" r:id="rId30"/>
    <p:sldId id="373" r:id="rId31"/>
    <p:sldId id="374" r:id="rId32"/>
    <p:sldId id="375" r:id="rId33"/>
    <p:sldId id="368" r:id="rId34"/>
    <p:sldId id="307" r:id="rId35"/>
    <p:sldId id="392" r:id="rId36"/>
    <p:sldId id="308" r:id="rId37"/>
    <p:sldId id="369" r:id="rId38"/>
    <p:sldId id="370" r:id="rId39"/>
    <p:sldId id="304" r:id="rId40"/>
    <p:sldId id="310" r:id="rId41"/>
    <p:sldId id="311" r:id="rId42"/>
    <p:sldId id="312" r:id="rId43"/>
    <p:sldId id="314" r:id="rId44"/>
    <p:sldId id="346" r:id="rId45"/>
    <p:sldId id="317" r:id="rId46"/>
    <p:sldId id="318" r:id="rId47"/>
    <p:sldId id="315" r:id="rId48"/>
    <p:sldId id="371" r:id="rId49"/>
    <p:sldId id="320" r:id="rId50"/>
    <p:sldId id="372" r:id="rId51"/>
    <p:sldId id="324" r:id="rId52"/>
    <p:sldId id="327" r:id="rId53"/>
    <p:sldId id="328" r:id="rId54"/>
    <p:sldId id="376" r:id="rId55"/>
    <p:sldId id="377" r:id="rId56"/>
    <p:sldId id="378" r:id="rId57"/>
    <p:sldId id="379" r:id="rId58"/>
    <p:sldId id="330" r:id="rId59"/>
    <p:sldId id="334" r:id="rId60"/>
    <p:sldId id="331" r:id="rId61"/>
    <p:sldId id="333" r:id="rId62"/>
    <p:sldId id="382" r:id="rId63"/>
    <p:sldId id="380" r:id="rId64"/>
    <p:sldId id="335" r:id="rId65"/>
    <p:sldId id="337" r:id="rId66"/>
    <p:sldId id="338" r:id="rId67"/>
    <p:sldId id="339" r:id="rId68"/>
    <p:sldId id="340" r:id="rId69"/>
    <p:sldId id="341" r:id="rId70"/>
    <p:sldId id="343" r:id="rId71"/>
    <p:sldId id="381" r:id="rId72"/>
    <p:sldId id="342" r:id="rId73"/>
    <p:sldId id="348" r:id="rId74"/>
    <p:sldId id="355" r:id="rId75"/>
    <p:sldId id="360" r:id="rId76"/>
    <p:sldId id="354" r:id="rId77"/>
    <p:sldId id="384" r:id="rId78"/>
    <p:sldId id="357" r:id="rId79"/>
    <p:sldId id="359" r:id="rId80"/>
    <p:sldId id="349" r:id="rId81"/>
    <p:sldId id="385" r:id="rId82"/>
    <p:sldId id="386" r:id="rId83"/>
    <p:sldId id="387" r:id="rId84"/>
    <p:sldId id="388" r:id="rId85"/>
    <p:sldId id="389" r:id="rId86"/>
    <p:sldId id="390" r:id="rId87"/>
    <p:sldId id="364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3786" autoAdjust="0"/>
  </p:normalViewPr>
  <p:slideViewPr>
    <p:cSldViewPr>
      <p:cViewPr>
        <p:scale>
          <a:sx n="75" d="100"/>
          <a:sy n="75" d="100"/>
        </p:scale>
        <p:origin x="-1920" y="-12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9E376-F050-4EC8-8583-19185A9162D2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B526F-113F-4A2C-8E19-CA130A620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06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05625-2F36-4602-A250-E7383049C9BA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6CA09-4779-4170-9C3C-81DBC0882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7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00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0AD16-927D-462D-A903-F9704555FF0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449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25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0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93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68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3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03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6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48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24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70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63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71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6CA09-4779-4170-9C3C-81DBC0882EE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43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0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40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274544"/>
            <a:ext cx="8229023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1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4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74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45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9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6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4540-D7DC-4C7E-8535-3BFC0FD543DE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9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F4540-D7DC-4C7E-8535-3BFC0FD543DE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EC485-FC6E-40B9-BCBE-433D57107A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4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zoomify.lumc.edu/histonew/skin/skin_main.ht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google.com/url?sa=i&amp;rct=j&amp;q=&amp;esrc=s&amp;frm=1&amp;source=images&amp;cd=&amp;cad=rja&amp;uact=8&amp;ved=0ahUKEwjfisvIobTVAhVj2IMKHd9KDEcQjRwIBw&amp;url=http://203.250.122.194/lecture/histology/histofigs/chapter03/his03_comp_01.htm&amp;psig=AFQjCNGUBv-VRGrK78cBn3q7C6bP_y4B1A&amp;ust=1501615519019878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://zoomify.lumc.edu/histonew/gioverview/overview_main.htm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MHD I </a:t>
            </a:r>
            <a:br>
              <a:rPr lang="en-US" dirty="0" smtClean="0"/>
            </a:br>
            <a:r>
              <a:rPr lang="en-US" dirty="0" smtClean="0"/>
              <a:t>Histology Lab</a:t>
            </a:r>
            <a:br>
              <a:rPr lang="en-US" dirty="0" smtClean="0"/>
            </a:b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Histology Boot Camp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0" y="1295400"/>
            <a:ext cx="4597400" cy="51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4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we just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Zoomed into a specific part of St. Peter’s Basilica starting from a map of the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7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knowledge/skills were needed to do what you  just did?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Geography</a:t>
            </a:r>
          </a:p>
          <a:p>
            <a:r>
              <a:rPr lang="en-US" dirty="0" smtClean="0"/>
              <a:t>Map reading</a:t>
            </a:r>
          </a:p>
          <a:p>
            <a:r>
              <a:rPr lang="en-US" dirty="0" smtClean="0"/>
              <a:t>Italy</a:t>
            </a:r>
          </a:p>
          <a:p>
            <a:r>
              <a:rPr lang="en-US" dirty="0" smtClean="0"/>
              <a:t>Architecture</a:t>
            </a:r>
          </a:p>
          <a:p>
            <a:r>
              <a:rPr lang="en-US" dirty="0" smtClean="0"/>
              <a:t>Church architecture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B0F0"/>
                </a:solidFill>
              </a:rPr>
              <a:t>Thank you, Volunteers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760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2 new Volunteers, please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79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399" y="2057400"/>
            <a:ext cx="7904991" cy="26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82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9200" y="1600200"/>
            <a:ext cx="6705600" cy="500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6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Describe what you see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50907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0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Describe what you see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5527020" cy="41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18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44600"/>
            <a:ext cx="807720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we just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“Zoomed into” a histologic image of the palm from an image of an 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3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4864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Recognize </a:t>
            </a:r>
            <a:r>
              <a:rPr lang="en-US" sz="2400" dirty="0"/>
              <a:t>the most common stain used in pathology (H&amp;E) and </a:t>
            </a:r>
            <a:r>
              <a:rPr lang="en-US" sz="2400" dirty="0" smtClean="0"/>
              <a:t>describe the </a:t>
            </a:r>
            <a:r>
              <a:rPr lang="en-US" sz="2400" dirty="0"/>
              <a:t>characteristic staining </a:t>
            </a:r>
            <a:r>
              <a:rPr lang="en-US" sz="2400" dirty="0" smtClean="0"/>
              <a:t>pattern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Summarize the concept of “power” when </a:t>
            </a:r>
            <a:r>
              <a:rPr lang="en-US" sz="2400" dirty="0" smtClean="0"/>
              <a:t>microscopically visualizing </a:t>
            </a:r>
            <a:r>
              <a:rPr lang="en-US" sz="2400" dirty="0" smtClean="0"/>
              <a:t>histologic </a:t>
            </a:r>
            <a:r>
              <a:rPr lang="en-US" sz="2400" dirty="0" smtClean="0"/>
              <a:t>sections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Define “special stains” 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dirty="0" smtClean="0"/>
              <a:t>give examples of use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Identify </a:t>
            </a:r>
            <a:r>
              <a:rPr lang="en-US" sz="2400" dirty="0" smtClean="0"/>
              <a:t>the following basic </a:t>
            </a:r>
            <a:r>
              <a:rPr lang="en-US" sz="2400" dirty="0"/>
              <a:t>cellular components histologically: 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Nucleus – Nucleolus – Cytoplasm - Cell borders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Identify basic </a:t>
            </a:r>
            <a:r>
              <a:rPr lang="en-US" sz="2400" dirty="0"/>
              <a:t>tissue types </a:t>
            </a:r>
            <a:r>
              <a:rPr lang="en-US" sz="2400" dirty="0" smtClean="0"/>
              <a:t>histologically</a:t>
            </a:r>
            <a:endParaRPr lang="en-US" sz="2400" dirty="0"/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epithelial tissue, connective tissue, adipose tissue, blood vessels, muscle tissue, nervous tissue, inflammatory cells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608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knowledge/skills were needed to do what you </a:t>
            </a:r>
            <a:r>
              <a:rPr lang="en-US" dirty="0" smtClean="0"/>
              <a:t>just </a:t>
            </a:r>
            <a:r>
              <a:rPr lang="en-US" dirty="0"/>
              <a:t>did?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Human anatomy</a:t>
            </a:r>
          </a:p>
          <a:p>
            <a:r>
              <a:rPr lang="en-US" dirty="0" smtClean="0"/>
              <a:t>Surface anatomy</a:t>
            </a:r>
          </a:p>
          <a:p>
            <a:r>
              <a:rPr lang="en-US" dirty="0" smtClean="0"/>
              <a:t>Parts of the arm, hand, fingers</a:t>
            </a:r>
          </a:p>
          <a:p>
            <a:r>
              <a:rPr lang="en-US" dirty="0" smtClean="0"/>
              <a:t>Distinguish palmar surface of hand</a:t>
            </a:r>
          </a:p>
          <a:p>
            <a:r>
              <a:rPr lang="en-US" dirty="0"/>
              <a:t>D</a:t>
            </a:r>
            <a:r>
              <a:rPr lang="en-US" dirty="0" smtClean="0"/>
              <a:t>istinguish gross anatomy from histology</a:t>
            </a:r>
          </a:p>
          <a:p>
            <a:r>
              <a:rPr lang="en-US" dirty="0"/>
              <a:t>R</a:t>
            </a:r>
            <a:r>
              <a:rPr lang="en-US" dirty="0" smtClean="0"/>
              <a:t>ecognize and name basic tissue types histologically</a:t>
            </a:r>
          </a:p>
          <a:p>
            <a:r>
              <a:rPr lang="en-US" dirty="0"/>
              <a:t>R</a:t>
            </a:r>
            <a:r>
              <a:rPr lang="en-US" dirty="0" smtClean="0"/>
              <a:t>ecognize </a:t>
            </a:r>
            <a:r>
              <a:rPr lang="en-US" dirty="0"/>
              <a:t>and </a:t>
            </a:r>
            <a:r>
              <a:rPr lang="en-US" dirty="0" smtClean="0"/>
              <a:t>name </a:t>
            </a:r>
            <a:r>
              <a:rPr lang="en-US" dirty="0" smtClean="0"/>
              <a:t>microscopic </a:t>
            </a:r>
            <a:r>
              <a:rPr lang="en-US" dirty="0" smtClean="0"/>
              <a:t>anatomy of the skin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B0F0"/>
                </a:solidFill>
              </a:rPr>
              <a:t>Thank you, volunteers</a:t>
            </a:r>
          </a:p>
        </p:txBody>
      </p:sp>
    </p:spTree>
    <p:extLst>
      <p:ext uri="{BB962C8B-B14F-4D97-AF65-F5344CB8AC3E}">
        <p14:creationId xmlns:p14="http://schemas.microsoft.com/office/powerpoint/2010/main" val="132279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1336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HISTOLOGY</a:t>
            </a:r>
            <a:endParaRPr lang="en-US" sz="6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i="1" dirty="0" smtClean="0">
                <a:solidFill>
                  <a:schemeClr val="tx1"/>
                </a:solidFill>
              </a:rPr>
              <a:t>It is not all new to </a:t>
            </a:r>
            <a:r>
              <a:rPr lang="en-US" sz="2800" b="1" i="1" dirty="0" smtClean="0">
                <a:solidFill>
                  <a:schemeClr val="tx1"/>
                </a:solidFill>
              </a:rPr>
              <a:t>you…</a:t>
            </a:r>
            <a:endParaRPr lang="en-US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5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600" y="1475966"/>
            <a:ext cx="39116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Slides from FHB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200" y="3673066"/>
            <a:ext cx="4124960" cy="2346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9200" y="1387066"/>
            <a:ext cx="3048000" cy="168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77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do we visualize microscopic anatomy (histology) and pathology (histopathology)?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Traditional Microscope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Digitally scanned slides</a:t>
            </a:r>
            <a:endParaRPr lang="en-US" dirty="0"/>
          </a:p>
          <a:p>
            <a:pPr lvl="1"/>
            <a:r>
              <a:rPr lang="en-US" sz="2000" dirty="0" smtClean="0"/>
              <a:t>SSOM “Zoomify” = Digitally scanned slides</a:t>
            </a:r>
          </a:p>
          <a:p>
            <a:pPr lvl="2"/>
            <a:r>
              <a:rPr lang="en-US" sz="2000" dirty="0" smtClean="0"/>
              <a:t>Viewable via a “virtual</a:t>
            </a:r>
            <a:r>
              <a:rPr lang="en-US" sz="2000" dirty="0"/>
              <a:t> </a:t>
            </a:r>
            <a:r>
              <a:rPr lang="en-US" sz="2000" dirty="0" smtClean="0"/>
              <a:t>microscope”</a:t>
            </a:r>
          </a:p>
          <a:p>
            <a:pPr lvl="2"/>
            <a:r>
              <a:rPr lang="en-US" sz="2000" dirty="0" smtClean="0"/>
              <a:t>Simulates traditional microscope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C:\Users\peskor\AppData\Local\Microsoft\Windows\INetCache\IE\TYNC5UY0\microscope1-2[1]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981200"/>
            <a:ext cx="2743200" cy="34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" y="2222500"/>
            <a:ext cx="3048000" cy="12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9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Zoomify Digital Histology Slides on </a:t>
            </a:r>
            <a:r>
              <a:rPr lang="en-US" sz="3200" dirty="0" smtClean="0"/>
              <a:t>LUMEN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524000"/>
            <a:ext cx="8619309" cy="5181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5400" y="2534920"/>
            <a:ext cx="2655176" cy="3581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5791200" y="4800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4648200"/>
            <a:ext cx="3352800" cy="231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During MHD Labs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 smtClean="0"/>
              <a:t>will be displaying histology and histopathology slides on different powers largely via </a:t>
            </a:r>
            <a:r>
              <a:rPr lang="en-US" i="1" dirty="0" smtClean="0"/>
              <a:t>static </a:t>
            </a:r>
            <a:r>
              <a:rPr lang="en-US" dirty="0" smtClean="0"/>
              <a:t>images</a:t>
            </a:r>
          </a:p>
          <a:p>
            <a:endParaRPr lang="en-US" dirty="0" smtClean="0"/>
          </a:p>
          <a:p>
            <a:r>
              <a:rPr lang="en-US" dirty="0" smtClean="0"/>
              <a:t>Zoomify Histology Slides are included in the “Histology for Pathology” modules on Sakai</a:t>
            </a:r>
            <a:r>
              <a:rPr lang="en-US" dirty="0"/>
              <a:t> </a:t>
            </a:r>
            <a:r>
              <a:rPr lang="en-US" dirty="0" smtClean="0"/>
              <a:t>for your review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960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Recognize the most common stain used in pathology (H&amp;E) and </a:t>
            </a:r>
            <a:r>
              <a:rPr lang="en-US" dirty="0" smtClean="0"/>
              <a:t>describe the </a:t>
            </a:r>
            <a:r>
              <a:rPr lang="en-US" dirty="0"/>
              <a:t>characteristic staining </a:t>
            </a:r>
            <a:r>
              <a:rPr lang="en-US" dirty="0" smtClean="0"/>
              <a:t>pattern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8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Hematoxylin and Eosin (H&amp;E stain)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98637"/>
            <a:ext cx="9601200" cy="4525963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 smtClean="0"/>
              <a:t>Hematoxylin</a:t>
            </a:r>
            <a:endParaRPr lang="en-US" dirty="0"/>
          </a:p>
          <a:p>
            <a:pPr lvl="1">
              <a:buFont typeface="Arial"/>
              <a:buChar char="–"/>
              <a:defRPr/>
            </a:pPr>
            <a:r>
              <a:rPr lang="en-US" dirty="0"/>
              <a:t>A basic dye</a:t>
            </a:r>
          </a:p>
          <a:p>
            <a:pPr lvl="1">
              <a:buFont typeface="Arial"/>
              <a:buChar char="–"/>
              <a:defRPr/>
            </a:pPr>
            <a:r>
              <a:rPr lang="en-US" dirty="0"/>
              <a:t>Stains </a:t>
            </a:r>
            <a:r>
              <a:rPr lang="en-US" dirty="0" smtClean="0"/>
              <a:t>structures </a:t>
            </a:r>
            <a:r>
              <a:rPr lang="en-US" dirty="0"/>
              <a:t>containing </a:t>
            </a:r>
            <a:r>
              <a:rPr lang="en-US" dirty="0" smtClean="0"/>
              <a:t>nucleic acids blue</a:t>
            </a:r>
          </a:p>
          <a:p>
            <a:pPr lvl="1">
              <a:buFont typeface="Arial"/>
              <a:buChar char="–"/>
              <a:defRPr/>
            </a:pPr>
            <a:endParaRPr lang="en-US" dirty="0"/>
          </a:p>
          <a:p>
            <a:pPr>
              <a:buFont typeface="Arial"/>
              <a:buChar char="•"/>
              <a:defRPr/>
            </a:pPr>
            <a:r>
              <a:rPr lang="en-US" dirty="0"/>
              <a:t>Eosin</a:t>
            </a:r>
          </a:p>
          <a:p>
            <a:pPr lvl="1">
              <a:buFont typeface="Arial"/>
              <a:buChar char="–"/>
              <a:defRPr/>
            </a:pPr>
            <a:r>
              <a:rPr lang="en-US" dirty="0"/>
              <a:t>An acidic dye</a:t>
            </a:r>
          </a:p>
          <a:p>
            <a:pPr lvl="1">
              <a:buFont typeface="Arial"/>
              <a:buChar char="–"/>
              <a:defRPr/>
            </a:pPr>
            <a:r>
              <a:rPr lang="en-US" dirty="0"/>
              <a:t>Stains structures containing protein (</a:t>
            </a:r>
            <a:r>
              <a:rPr lang="en-US" dirty="0" err="1"/>
              <a:t>e.g</a:t>
            </a:r>
            <a:r>
              <a:rPr lang="en-US" dirty="0"/>
              <a:t> cytoplasm) pink </a:t>
            </a:r>
          </a:p>
        </p:txBody>
      </p:sp>
    </p:spTree>
    <p:extLst>
      <p:ext uri="{BB962C8B-B14F-4D97-AF65-F5344CB8AC3E}">
        <p14:creationId xmlns:p14="http://schemas.microsoft.com/office/powerpoint/2010/main" val="158057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821372"/>
            <a:ext cx="2015295" cy="83099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Blue nuclei</a:t>
            </a:r>
            <a:br>
              <a:rPr lang="en-US" sz="2400" dirty="0" smtClean="0"/>
            </a:br>
            <a:r>
              <a:rPr lang="en-US" sz="2400" dirty="0" smtClean="0"/>
              <a:t>(Nucleic Acids)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905000" y="1652369"/>
            <a:ext cx="1558095" cy="116703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463095" y="1245284"/>
            <a:ext cx="491295" cy="55743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10626" y="4191000"/>
            <a:ext cx="2061846" cy="83099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Pink cytoplasm</a:t>
            </a:r>
          </a:p>
          <a:p>
            <a:pPr algn="ctr"/>
            <a:r>
              <a:rPr lang="en-US" sz="2400" dirty="0" smtClean="0"/>
              <a:t>(proteins)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114800" y="4038600"/>
            <a:ext cx="6858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800600" y="3429000"/>
            <a:ext cx="1219200" cy="762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902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Volunteers, please</a:t>
            </a:r>
            <a:endParaRPr lang="en-US" dirty="0"/>
          </a:p>
        </p:txBody>
      </p:sp>
      <p:pic>
        <p:nvPicPr>
          <p:cNvPr id="1026" name="Picture 2" descr="Image result for two volunteer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3475" y="1525772"/>
            <a:ext cx="497603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15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Define “special stains” and give examples of when they </a:t>
            </a:r>
            <a:r>
              <a:rPr lang="en-US" dirty="0" smtClean="0"/>
              <a:t>are</a:t>
            </a:r>
            <a:r>
              <a:rPr lang="en-US" dirty="0" smtClean="0"/>
              <a:t> used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“Special Stains”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Staining techniques used </a:t>
            </a:r>
            <a:r>
              <a:rPr lang="en-US" dirty="0" smtClean="0"/>
              <a:t>to:</a:t>
            </a:r>
            <a:endParaRPr lang="en-US" dirty="0" smtClean="0"/>
          </a:p>
          <a:p>
            <a:r>
              <a:rPr lang="en-US" dirty="0"/>
              <a:t>demonstrate specific cellular </a:t>
            </a:r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structures and/or substances</a:t>
            </a:r>
          </a:p>
          <a:p>
            <a:r>
              <a:rPr lang="en-US" dirty="0" smtClean="0"/>
              <a:t>Identify micro-organisms</a:t>
            </a:r>
          </a:p>
          <a:p>
            <a:r>
              <a:rPr lang="en-US" dirty="0" smtClean="0"/>
              <a:t>Aid pathologists </a:t>
            </a:r>
            <a:r>
              <a:rPr lang="en-US" dirty="0"/>
              <a:t>in the </a:t>
            </a:r>
            <a:r>
              <a:rPr lang="en-US" dirty="0" smtClean="0"/>
              <a:t>diagnosis of disease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0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Summarize the concept of “power” when </a:t>
            </a:r>
            <a:r>
              <a:rPr lang="en-US" dirty="0" smtClean="0"/>
              <a:t>microscopically visualizing </a:t>
            </a:r>
            <a:r>
              <a:rPr lang="en-US" dirty="0"/>
              <a:t>histologic </a:t>
            </a:r>
            <a:r>
              <a:rPr lang="en-US" dirty="0" smtClean="0"/>
              <a:t>sections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8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“power”?</a:t>
            </a:r>
            <a:endParaRPr lang="en-US" dirty="0"/>
          </a:p>
        </p:txBody>
      </p:sp>
      <p:pic>
        <p:nvPicPr>
          <p:cNvPr id="4" name="Content Placeholder 3" descr="C:\Users\peskor\AppData\Local\Microsoft\Windows\INetCache\IE\TYNC5UY0\microscope1-2[1]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63351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800" y="2667000"/>
            <a:ext cx="1752600" cy="762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1000" y="230933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Many objectives from 2x – </a:t>
            </a:r>
            <a:r>
              <a:rPr lang="en-US" sz="2400" b="1" dirty="0" smtClean="0"/>
              <a:t>100x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Low power – 2x-10x – to see overall structure of </a:t>
            </a:r>
            <a:r>
              <a:rPr lang="en-US" sz="2400" b="1" dirty="0" smtClean="0"/>
              <a:t>tissue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High Power – 20x-100x – examine smaller structures / cellular level</a:t>
            </a:r>
          </a:p>
        </p:txBody>
      </p:sp>
    </p:spTree>
    <p:extLst>
      <p:ext uri="{BB962C8B-B14F-4D97-AF65-F5344CB8AC3E}">
        <p14:creationId xmlns:p14="http://schemas.microsoft.com/office/powerpoint/2010/main" val="8350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4417"/>
            <a:ext cx="3143175" cy="2465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394416"/>
            <a:ext cx="3143175" cy="2465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971800"/>
            <a:ext cx="3143175" cy="2465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600" y="3009900"/>
            <a:ext cx="3143175" cy="2465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4204417"/>
            <a:ext cx="3143175" cy="24652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394417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394417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297180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10X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05200" y="300990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38800" y="630032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6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zoomify.lumc.edu/histonew/skin/skin_main.htm</a:t>
            </a:r>
            <a:r>
              <a:rPr lang="en-US" dirty="0" smtClean="0"/>
              <a:t> .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Thick skin palm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Review slide from low power to high power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9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basic cellular components histologically: </a:t>
            </a:r>
          </a:p>
          <a:p>
            <a:pPr lvl="1"/>
            <a:r>
              <a:rPr lang="en-US" dirty="0"/>
              <a:t>nucleus</a:t>
            </a:r>
          </a:p>
          <a:p>
            <a:pPr lvl="1"/>
            <a:r>
              <a:rPr lang="en-US" dirty="0"/>
              <a:t>nucleolus</a:t>
            </a:r>
          </a:p>
          <a:p>
            <a:pPr lvl="1"/>
            <a:r>
              <a:rPr lang="en-US" dirty="0"/>
              <a:t>cytoplasm</a:t>
            </a:r>
          </a:p>
          <a:p>
            <a:pPr lvl="1"/>
            <a:r>
              <a:rPr lang="en-US" dirty="0"/>
              <a:t>cell borders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4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85" t="15008" r="18667" b="17271"/>
          <a:stretch/>
        </p:blipFill>
        <p:spPr bwMode="auto">
          <a:xfrm>
            <a:off x="0" y="-38100"/>
            <a:ext cx="914400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8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1295400"/>
            <a:ext cx="5830437" cy="5373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dirty="0"/>
              <a:t>Identify basic cellular components </a:t>
            </a:r>
            <a:r>
              <a:rPr lang="en-US" sz="3100" dirty="0" smtClean="0"/>
              <a:t>histologically: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>Nucleus, nucleolus, cytoplasm, cell borders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77" y="1295400"/>
            <a:ext cx="1777170" cy="157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00" y="2872740"/>
            <a:ext cx="160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power 10x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6553200"/>
            <a:ext cx="1653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power 40x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799"/>
            <a:ext cx="9144000" cy="476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54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200" dirty="0" smtClean="0"/>
              <a:t>Thyroid </a:t>
            </a:r>
            <a:r>
              <a:rPr lang="en-US" sz="3200" dirty="0" smtClean="0"/>
              <a:t>Gland: Identify </a:t>
            </a:r>
            <a:r>
              <a:rPr lang="en-US" sz="3200" dirty="0" smtClean="0"/>
              <a:t>cells, nuclei, cytoplasm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8201"/>
            <a:ext cx="9144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Appendix: Identify </a:t>
            </a:r>
            <a:r>
              <a:rPr lang="en-US" sz="2800" dirty="0"/>
              <a:t>cells, nuclei, </a:t>
            </a:r>
            <a:r>
              <a:rPr lang="en-US" sz="2800" dirty="0" smtClean="0"/>
              <a:t>nucleoli, cytoplasm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207"/>
            <a:ext cx="9080344" cy="528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9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82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Objective</a:t>
            </a:r>
            <a:br>
              <a:rPr lang="en-US" sz="3600" dirty="0" smtClean="0"/>
            </a:br>
            <a:r>
              <a:rPr lang="en-US" sz="3600" dirty="0" smtClean="0"/>
              <a:t>Identify </a:t>
            </a:r>
            <a:r>
              <a:rPr lang="en-US" sz="3600" dirty="0"/>
              <a:t>basic tissue </a:t>
            </a:r>
            <a:r>
              <a:rPr lang="en-US" sz="3600" dirty="0" smtClean="0"/>
              <a:t>types histologically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9337"/>
            <a:ext cx="8229600" cy="4525963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Epithelium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Adipose tissue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Adipose </a:t>
            </a:r>
            <a:r>
              <a:rPr lang="en-US" dirty="0" smtClean="0"/>
              <a:t>tissue</a:t>
            </a:r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Blood </a:t>
            </a:r>
            <a:r>
              <a:rPr lang="en-US" dirty="0" smtClean="0"/>
              <a:t>vessels</a:t>
            </a:r>
            <a:endParaRPr lang="en-US" b="1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Muscle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Inflammatory cells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Nervous tissue</a:t>
            </a:r>
          </a:p>
        </p:txBody>
      </p:sp>
    </p:spTree>
    <p:extLst>
      <p:ext uri="{BB962C8B-B14F-4D97-AF65-F5344CB8AC3E}">
        <p14:creationId xmlns:p14="http://schemas.microsoft.com/office/powerpoint/2010/main" val="61249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Epithelium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Tissue which covers nearly all body surfaces</a:t>
            </a:r>
          </a:p>
          <a:p>
            <a:r>
              <a:rPr lang="en-US" dirty="0" smtClean="0"/>
              <a:t>Functions:</a:t>
            </a:r>
          </a:p>
          <a:p>
            <a:pPr lvl="2"/>
            <a:r>
              <a:rPr lang="en-US" dirty="0" smtClean="0"/>
              <a:t>Protects (skin, esophagus)</a:t>
            </a:r>
          </a:p>
          <a:p>
            <a:pPr lvl="2"/>
            <a:r>
              <a:rPr lang="en-US" dirty="0" smtClean="0"/>
              <a:t>Absorbs (GI tract, kidney)</a:t>
            </a:r>
          </a:p>
          <a:p>
            <a:pPr lvl="2"/>
            <a:r>
              <a:rPr lang="en-US" dirty="0" smtClean="0"/>
              <a:t>Transports (ciliated cells of trachea)</a:t>
            </a:r>
          </a:p>
          <a:p>
            <a:pPr lvl="2"/>
            <a:r>
              <a:rPr lang="en-US" dirty="0" smtClean="0"/>
              <a:t>Secretes (glands)</a:t>
            </a:r>
          </a:p>
          <a:p>
            <a:pPr lvl="2"/>
            <a:r>
              <a:rPr lang="en-US" dirty="0" smtClean="0"/>
              <a:t>Gas exchange (lung)</a:t>
            </a:r>
          </a:p>
          <a:p>
            <a:pPr lvl="2"/>
            <a:r>
              <a:rPr lang="en-US" dirty="0" smtClean="0"/>
              <a:t>Lubricates (pleural cavity)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Peritoneum: Simple </a:t>
            </a:r>
            <a:r>
              <a:rPr lang="en-US" dirty="0" smtClean="0"/>
              <a:t>Squamous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scale-like)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781" y="1764413"/>
            <a:ext cx="7240193" cy="5044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0" y="139508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40x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908566" y="2089666"/>
            <a:ext cx="3802560" cy="17409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6096000"/>
            <a:ext cx="2463869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3600" y="3657600"/>
            <a:ext cx="15240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093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Kidney Tubule: Simple Cuboidal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295400"/>
            <a:ext cx="2438400" cy="19594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3133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10x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1289566"/>
            <a:ext cx="6252478" cy="40444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16335" y="5334000"/>
            <a:ext cx="1579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 stain – 40x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2" t="7360" r="53647" b="10888"/>
          <a:stretch/>
        </p:blipFill>
        <p:spPr>
          <a:xfrm>
            <a:off x="177800" y="3391408"/>
            <a:ext cx="2194560" cy="15361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5518666"/>
            <a:ext cx="3429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What is the PAS stain outlining</a:t>
            </a:r>
          </a:p>
          <a:p>
            <a:pPr algn="ctr"/>
            <a:r>
              <a:rPr lang="en-US" dirty="0"/>
              <a:t>on this section?</a:t>
            </a:r>
          </a:p>
        </p:txBody>
      </p:sp>
      <p:sp>
        <p:nvSpPr>
          <p:cNvPr id="5" name="Right Arrow 4"/>
          <p:cNvSpPr/>
          <p:nvPr/>
        </p:nvSpPr>
        <p:spPr>
          <a:xfrm rot="17276496">
            <a:off x="4022405" y="4843683"/>
            <a:ext cx="1171988" cy="1796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55375" y="6164997"/>
            <a:ext cx="221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Basement Membrane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62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57" y="381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Appendix</a:t>
            </a:r>
            <a:r>
              <a:rPr lang="en-US" sz="4000" dirty="0"/>
              <a:t>: Simple Columnar</a:t>
            </a:r>
            <a:endParaRPr lang="en-US" sz="4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45349">
            <a:off x="6896503" y="1607574"/>
            <a:ext cx="147710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1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Skin – </a:t>
            </a:r>
            <a:r>
              <a:rPr lang="en-US" dirty="0" smtClean="0"/>
              <a:t>Epidermis: Stratified </a:t>
            </a:r>
            <a:r>
              <a:rPr lang="en-US" dirty="0" smtClean="0"/>
              <a:t>Squamous</a:t>
            </a:r>
            <a:endParaRPr lang="en-US" dirty="0"/>
          </a:p>
        </p:txBody>
      </p:sp>
      <p:pic>
        <p:nvPicPr>
          <p:cNvPr id="4100" name="Picture 4" descr="https://library.med.utah.edu/WebPath/jpeg3/SKIN19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813"/>
          <a:stretch/>
        </p:blipFill>
        <p:spPr bwMode="auto">
          <a:xfrm rot="5400000">
            <a:off x="1904788" y="-489978"/>
            <a:ext cx="5182022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Cells </a:t>
            </a:r>
            <a:r>
              <a:rPr lang="en-US" dirty="0"/>
              <a:t>originate from a layer of cells along a basal lamina and form a multilayered structure. </a:t>
            </a:r>
            <a:endParaRPr lang="en-US" dirty="0" smtClean="0"/>
          </a:p>
          <a:p>
            <a:pPr algn="ctr"/>
            <a:r>
              <a:rPr lang="en-US" dirty="0" smtClean="0"/>
              <a:t>Cells </a:t>
            </a:r>
            <a:r>
              <a:rPr lang="en-US" dirty="0"/>
              <a:t>toward the surface have smaller nuclei and greater amounts of cytoplasm with keratin.</a:t>
            </a:r>
          </a:p>
        </p:txBody>
      </p:sp>
      <p:pic>
        <p:nvPicPr>
          <p:cNvPr id="4098" name="Picture 2" descr="https://library.med.utah.edu/WebPath/jpeg2/EPITHEL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199" y="304799"/>
            <a:ext cx="8559800" cy="532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2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Respiratory Tract: </a:t>
            </a:r>
            <a:r>
              <a:rPr lang="en-US" dirty="0" smtClean="0"/>
              <a:t>Nasopharynx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2705100"/>
            <a:ext cx="2683474" cy="32866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8786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 all the cells along the basal lamina reach the </a:t>
            </a:r>
            <a:r>
              <a:rPr lang="en-US" dirty="0" smtClean="0"/>
              <a:t>luminal </a:t>
            </a:r>
            <a:r>
              <a:rPr lang="en-US" dirty="0"/>
              <a:t>surface, </a:t>
            </a:r>
            <a:r>
              <a:rPr lang="en-US" dirty="0" smtClean="0"/>
              <a:t>but all </a:t>
            </a:r>
            <a:r>
              <a:rPr lang="en-US" dirty="0"/>
              <a:t>contact </a:t>
            </a:r>
            <a:r>
              <a:rPr lang="en-US" dirty="0" smtClean="0"/>
              <a:t>basal lamina </a:t>
            </a:r>
            <a:endParaRPr lang="en-US" dirty="0"/>
          </a:p>
        </p:txBody>
      </p:sp>
      <p:pic>
        <p:nvPicPr>
          <p:cNvPr id="6146" name="Picture 2" descr="https://library.med.utah.edu/WebPath/jpeg2/EPITHEL3.gi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73" b="27040"/>
          <a:stretch/>
        </p:blipFill>
        <p:spPr bwMode="auto">
          <a:xfrm>
            <a:off x="12699" y="1295400"/>
            <a:ext cx="42963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399" y="1173847"/>
            <a:ext cx="33432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6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00" y="1"/>
            <a:ext cx="82677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127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Self-Assessment: Type of Epithelium?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17526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Columnar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133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sp>
        <p:nvSpPr>
          <p:cNvPr id="4" name="AutoShape 2" descr="Image result for map of italy highlighted"/>
          <p:cNvSpPr>
            <a:spLocks noChangeAspect="1" noChangeArrowheads="1"/>
          </p:cNvSpPr>
          <p:nvPr/>
        </p:nvSpPr>
        <p:spPr bwMode="auto">
          <a:xfrm>
            <a:off x="155575" y="-2773363"/>
            <a:ext cx="6772275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map of italy highlighted"/>
          <p:cNvSpPr>
            <a:spLocks noChangeAspect="1" noChangeArrowheads="1"/>
          </p:cNvSpPr>
          <p:nvPr/>
        </p:nvSpPr>
        <p:spPr bwMode="auto">
          <a:xfrm>
            <a:off x="307975" y="-2620963"/>
            <a:ext cx="6772275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6399" y="1371600"/>
            <a:ext cx="5867401" cy="527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5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Identify basic tissue types histologically: </a:t>
            </a:r>
          </a:p>
          <a:p>
            <a:pPr lvl="1"/>
            <a:r>
              <a:rPr lang="en-US" dirty="0"/>
              <a:t>epithelial </a:t>
            </a:r>
            <a:r>
              <a:rPr lang="en-US" dirty="0" smtClean="0"/>
              <a:t>tissue</a:t>
            </a:r>
          </a:p>
          <a:p>
            <a:pPr lvl="1"/>
            <a:r>
              <a:rPr lang="en-US" b="1" dirty="0"/>
              <a:t>connective </a:t>
            </a:r>
            <a:r>
              <a:rPr lang="en-US" b="1" dirty="0" smtClean="0"/>
              <a:t>tissue</a:t>
            </a:r>
            <a:endParaRPr lang="en-US" b="1" dirty="0"/>
          </a:p>
          <a:p>
            <a:pPr lvl="1"/>
            <a:r>
              <a:rPr lang="en-US" b="1" dirty="0" smtClean="0"/>
              <a:t>adipose tissue</a:t>
            </a:r>
          </a:p>
          <a:p>
            <a:pPr lvl="1"/>
            <a:r>
              <a:rPr lang="en-US" dirty="0"/>
              <a:t>blood </a:t>
            </a:r>
            <a:r>
              <a:rPr lang="en-US" dirty="0" smtClean="0"/>
              <a:t>vessels</a:t>
            </a:r>
            <a:endParaRPr lang="en-US" b="1" dirty="0" smtClean="0"/>
          </a:p>
          <a:p>
            <a:pPr lvl="1"/>
            <a:r>
              <a:rPr lang="en-US" dirty="0" smtClean="0"/>
              <a:t>muscle </a:t>
            </a:r>
            <a:r>
              <a:rPr lang="en-US" dirty="0"/>
              <a:t>tissue</a:t>
            </a:r>
          </a:p>
          <a:p>
            <a:pPr lvl="1"/>
            <a:r>
              <a:rPr lang="en-US" dirty="0"/>
              <a:t>nervous tissue</a:t>
            </a:r>
          </a:p>
          <a:p>
            <a:pPr lvl="1"/>
            <a:r>
              <a:rPr lang="en-US" dirty="0" smtClean="0"/>
              <a:t>inflammatory </a:t>
            </a:r>
            <a:r>
              <a:rPr lang="en-US" dirty="0"/>
              <a:t>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Connective Tissue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5344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Provides structural support </a:t>
            </a:r>
          </a:p>
          <a:p>
            <a:pPr lvl="1"/>
            <a:r>
              <a:rPr lang="en-US" dirty="0" smtClean="0"/>
              <a:t>Binds cells and tissues together</a:t>
            </a:r>
          </a:p>
          <a:p>
            <a:pPr lvl="1"/>
            <a:r>
              <a:rPr lang="en-US" dirty="0" smtClean="0"/>
              <a:t>Provides metabolic support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Types</a:t>
            </a:r>
          </a:p>
          <a:p>
            <a:r>
              <a:rPr lang="en-US" dirty="0" smtClean="0"/>
              <a:t>Dense connective tissue, loose connective tissue</a:t>
            </a:r>
          </a:p>
          <a:p>
            <a:pPr lvl="1"/>
            <a:r>
              <a:rPr lang="en-US" dirty="0" smtClean="0"/>
              <a:t>Fibers (mostly collagen)</a:t>
            </a:r>
          </a:p>
          <a:p>
            <a:pPr lvl="1"/>
            <a:r>
              <a:rPr lang="en-US" dirty="0" smtClean="0"/>
              <a:t>“Fibroblast” = nuclei</a:t>
            </a:r>
            <a:endParaRPr lang="en-US" dirty="0"/>
          </a:p>
          <a:p>
            <a:r>
              <a:rPr lang="en-US" dirty="0" smtClean="0"/>
              <a:t>Adipose Tissue</a:t>
            </a:r>
          </a:p>
          <a:p>
            <a:pPr lvl="1"/>
            <a:r>
              <a:rPr lang="en-US" dirty="0" smtClean="0"/>
              <a:t>Primary site of fat storage</a:t>
            </a:r>
          </a:p>
          <a:p>
            <a:r>
              <a:rPr lang="en-US" dirty="0" smtClean="0"/>
              <a:t>Elastic tissue, reticular tissue</a:t>
            </a:r>
          </a:p>
        </p:txBody>
      </p:sp>
    </p:spTree>
    <p:extLst>
      <p:ext uri="{BB962C8B-B14F-4D97-AF65-F5344CB8AC3E}">
        <p14:creationId xmlns:p14="http://schemas.microsoft.com/office/powerpoint/2010/main" val="122043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44600"/>
            <a:ext cx="807720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dirty="0" smtClean="0"/>
              <a:t>ense connective tissue? </a:t>
            </a:r>
            <a:endParaRPr lang="en-US" dirty="0"/>
          </a:p>
        </p:txBody>
      </p:sp>
      <p:sp>
        <p:nvSpPr>
          <p:cNvPr id="4" name="5-Point Star 3"/>
          <p:cNvSpPr/>
          <p:nvPr/>
        </p:nvSpPr>
        <p:spPr>
          <a:xfrm>
            <a:off x="3695700" y="3886200"/>
            <a:ext cx="3810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7543800" y="2872740"/>
            <a:ext cx="457200" cy="3708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295400" y="2672080"/>
            <a:ext cx="3810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57243" y="6260068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skin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flipH="1">
            <a:off x="7543800" y="1615440"/>
            <a:ext cx="76200" cy="59436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41196" y="179358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29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66" y="2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Identify </a:t>
            </a:r>
            <a:r>
              <a:rPr lang="en-US" dirty="0" smtClean="0"/>
              <a:t>fibroblasts and collagen </a:t>
            </a:r>
            <a:r>
              <a:rPr lang="en-US" dirty="0" smtClean="0"/>
              <a:t>fibers</a:t>
            </a:r>
            <a:endParaRPr lang="en-US" dirty="0"/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08"/>
          <a:stretch/>
        </p:blipFill>
        <p:spPr bwMode="auto">
          <a:xfrm>
            <a:off x="0" y="1676400"/>
            <a:ext cx="9101932" cy="518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85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44600"/>
            <a:ext cx="807720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Adipose Tissue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6100" y="4508500"/>
            <a:ext cx="8064500" cy="21336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41213" y="8625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kin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Cells = Adipocytes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1447800"/>
            <a:ext cx="4724400" cy="4140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3960" y="2133600"/>
            <a:ext cx="36451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-Thin cell membrane</a:t>
            </a:r>
          </a:p>
          <a:p>
            <a:r>
              <a:rPr lang="en-US" dirty="0" smtClean="0"/>
              <a:t>-Surrounds cytoplasmic lipid</a:t>
            </a:r>
          </a:p>
          <a:p>
            <a:r>
              <a:rPr lang="en-US" dirty="0" smtClean="0"/>
              <a:t>(cytoplasm appears clear because </a:t>
            </a:r>
          </a:p>
          <a:p>
            <a:r>
              <a:rPr lang="en-US" dirty="0"/>
              <a:t>p</a:t>
            </a:r>
            <a:r>
              <a:rPr lang="en-US" dirty="0" smtClean="0"/>
              <a:t>rocessing removes the actual lipids)</a:t>
            </a:r>
          </a:p>
          <a:p>
            <a:r>
              <a:rPr lang="en-US" dirty="0" smtClean="0"/>
              <a:t>-Cell nucleus is pushed to the side</a:t>
            </a:r>
          </a:p>
          <a:p>
            <a:r>
              <a:rPr lang="en-US" dirty="0"/>
              <a:t>b</a:t>
            </a:r>
            <a:r>
              <a:rPr lang="en-US" dirty="0" smtClean="0"/>
              <a:t>y cytoplasmic lipid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Freeform 1"/>
          <p:cNvSpPr/>
          <p:nvPr/>
        </p:nvSpPr>
        <p:spPr>
          <a:xfrm>
            <a:off x="3147972" y="3788942"/>
            <a:ext cx="358612" cy="305538"/>
          </a:xfrm>
          <a:custGeom>
            <a:avLst/>
            <a:gdLst>
              <a:gd name="connsiteX0" fmla="*/ 123548 w 358612"/>
              <a:gd name="connsiteY0" fmla="*/ 738 h 305538"/>
              <a:gd name="connsiteX1" fmla="*/ 11788 w 358612"/>
              <a:gd name="connsiteY1" fmla="*/ 10898 h 305538"/>
              <a:gd name="connsiteX2" fmla="*/ 1628 w 358612"/>
              <a:gd name="connsiteY2" fmla="*/ 71858 h 305538"/>
              <a:gd name="connsiteX3" fmla="*/ 21948 w 358612"/>
              <a:gd name="connsiteY3" fmla="*/ 193778 h 305538"/>
              <a:gd name="connsiteX4" fmla="*/ 42268 w 358612"/>
              <a:gd name="connsiteY4" fmla="*/ 224258 h 305538"/>
              <a:gd name="connsiteX5" fmla="*/ 103228 w 358612"/>
              <a:gd name="connsiteY5" fmla="*/ 244578 h 305538"/>
              <a:gd name="connsiteX6" fmla="*/ 164188 w 358612"/>
              <a:gd name="connsiteY6" fmla="*/ 275058 h 305538"/>
              <a:gd name="connsiteX7" fmla="*/ 225148 w 358612"/>
              <a:gd name="connsiteY7" fmla="*/ 305538 h 305538"/>
              <a:gd name="connsiteX8" fmla="*/ 347068 w 358612"/>
              <a:gd name="connsiteY8" fmla="*/ 295378 h 305538"/>
              <a:gd name="connsiteX9" fmla="*/ 357228 w 358612"/>
              <a:gd name="connsiteY9" fmla="*/ 264898 h 305538"/>
              <a:gd name="connsiteX10" fmla="*/ 326748 w 358612"/>
              <a:gd name="connsiteY10" fmla="*/ 102338 h 305538"/>
              <a:gd name="connsiteX11" fmla="*/ 286108 w 358612"/>
              <a:gd name="connsiteY11" fmla="*/ 92178 h 305538"/>
              <a:gd name="connsiteX12" fmla="*/ 255628 w 358612"/>
              <a:gd name="connsiteY12" fmla="*/ 71858 h 305538"/>
              <a:gd name="connsiteX13" fmla="*/ 214988 w 358612"/>
              <a:gd name="connsiteY13" fmla="*/ 61698 h 305538"/>
              <a:gd name="connsiteX14" fmla="*/ 123548 w 358612"/>
              <a:gd name="connsiteY14" fmla="*/ 21058 h 305538"/>
              <a:gd name="connsiteX15" fmla="*/ 123548 w 358612"/>
              <a:gd name="connsiteY15" fmla="*/ 738 h 3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8612" h="305538">
                <a:moveTo>
                  <a:pt x="123548" y="738"/>
                </a:moveTo>
                <a:cubicBezTo>
                  <a:pt x="86295" y="4125"/>
                  <a:pt x="44099" y="-7950"/>
                  <a:pt x="11788" y="10898"/>
                </a:cubicBezTo>
                <a:cubicBezTo>
                  <a:pt x="-6006" y="21278"/>
                  <a:pt x="1628" y="51258"/>
                  <a:pt x="1628" y="71858"/>
                </a:cubicBezTo>
                <a:cubicBezTo>
                  <a:pt x="1628" y="94392"/>
                  <a:pt x="6051" y="161984"/>
                  <a:pt x="21948" y="193778"/>
                </a:cubicBezTo>
                <a:cubicBezTo>
                  <a:pt x="27409" y="204700"/>
                  <a:pt x="31913" y="217786"/>
                  <a:pt x="42268" y="224258"/>
                </a:cubicBezTo>
                <a:cubicBezTo>
                  <a:pt x="60431" y="235610"/>
                  <a:pt x="85406" y="232697"/>
                  <a:pt x="103228" y="244578"/>
                </a:cubicBezTo>
                <a:cubicBezTo>
                  <a:pt x="190579" y="302812"/>
                  <a:pt x="80060" y="232994"/>
                  <a:pt x="164188" y="275058"/>
                </a:cubicBezTo>
                <a:cubicBezTo>
                  <a:pt x="242970" y="314449"/>
                  <a:pt x="148536" y="280001"/>
                  <a:pt x="225148" y="305538"/>
                </a:cubicBezTo>
                <a:cubicBezTo>
                  <a:pt x="265788" y="302151"/>
                  <a:pt x="308091" y="307371"/>
                  <a:pt x="347068" y="295378"/>
                </a:cubicBezTo>
                <a:cubicBezTo>
                  <a:pt x="357304" y="292228"/>
                  <a:pt x="357228" y="275608"/>
                  <a:pt x="357228" y="264898"/>
                </a:cubicBezTo>
                <a:cubicBezTo>
                  <a:pt x="357228" y="263087"/>
                  <a:pt x="368493" y="130168"/>
                  <a:pt x="326748" y="102338"/>
                </a:cubicBezTo>
                <a:cubicBezTo>
                  <a:pt x="315130" y="94592"/>
                  <a:pt x="299655" y="95565"/>
                  <a:pt x="286108" y="92178"/>
                </a:cubicBezTo>
                <a:cubicBezTo>
                  <a:pt x="275948" y="85405"/>
                  <a:pt x="266851" y="76668"/>
                  <a:pt x="255628" y="71858"/>
                </a:cubicBezTo>
                <a:cubicBezTo>
                  <a:pt x="242793" y="66357"/>
                  <a:pt x="228363" y="65710"/>
                  <a:pt x="214988" y="61698"/>
                </a:cubicBezTo>
                <a:cubicBezTo>
                  <a:pt x="149039" y="41913"/>
                  <a:pt x="168090" y="50753"/>
                  <a:pt x="123548" y="21058"/>
                </a:cubicBezTo>
                <a:lnTo>
                  <a:pt x="123548" y="738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180080" y="3210560"/>
            <a:ext cx="459585" cy="386080"/>
          </a:xfrm>
          <a:custGeom>
            <a:avLst/>
            <a:gdLst>
              <a:gd name="connsiteX0" fmla="*/ 81280 w 459585"/>
              <a:gd name="connsiteY0" fmla="*/ 50800 h 386080"/>
              <a:gd name="connsiteX1" fmla="*/ 50800 w 459585"/>
              <a:gd name="connsiteY1" fmla="*/ 111760 h 386080"/>
              <a:gd name="connsiteX2" fmla="*/ 40640 w 459585"/>
              <a:gd name="connsiteY2" fmla="*/ 142240 h 386080"/>
              <a:gd name="connsiteX3" fmla="*/ 20320 w 459585"/>
              <a:gd name="connsiteY3" fmla="*/ 172720 h 386080"/>
              <a:gd name="connsiteX4" fmla="*/ 0 w 459585"/>
              <a:gd name="connsiteY4" fmla="*/ 233680 h 386080"/>
              <a:gd name="connsiteX5" fmla="*/ 10160 w 459585"/>
              <a:gd name="connsiteY5" fmla="*/ 304800 h 386080"/>
              <a:gd name="connsiteX6" fmla="*/ 71120 w 459585"/>
              <a:gd name="connsiteY6" fmla="*/ 335280 h 386080"/>
              <a:gd name="connsiteX7" fmla="*/ 172720 w 459585"/>
              <a:gd name="connsiteY7" fmla="*/ 386080 h 386080"/>
              <a:gd name="connsiteX8" fmla="*/ 447040 w 459585"/>
              <a:gd name="connsiteY8" fmla="*/ 375920 h 386080"/>
              <a:gd name="connsiteX9" fmla="*/ 457200 w 459585"/>
              <a:gd name="connsiteY9" fmla="*/ 345440 h 386080"/>
              <a:gd name="connsiteX10" fmla="*/ 406400 w 459585"/>
              <a:gd name="connsiteY10" fmla="*/ 101600 h 386080"/>
              <a:gd name="connsiteX11" fmla="*/ 386080 w 459585"/>
              <a:gd name="connsiteY11" fmla="*/ 71120 h 386080"/>
              <a:gd name="connsiteX12" fmla="*/ 365760 w 459585"/>
              <a:gd name="connsiteY12" fmla="*/ 40640 h 386080"/>
              <a:gd name="connsiteX13" fmla="*/ 304800 w 459585"/>
              <a:gd name="connsiteY13" fmla="*/ 0 h 386080"/>
              <a:gd name="connsiteX14" fmla="*/ 142240 w 459585"/>
              <a:gd name="connsiteY14" fmla="*/ 20320 h 386080"/>
              <a:gd name="connsiteX15" fmla="*/ 111760 w 459585"/>
              <a:gd name="connsiteY15" fmla="*/ 40640 h 386080"/>
              <a:gd name="connsiteX16" fmla="*/ 81280 w 459585"/>
              <a:gd name="connsiteY16" fmla="*/ 5080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9585" h="386080">
                <a:moveTo>
                  <a:pt x="81280" y="50800"/>
                </a:moveTo>
                <a:cubicBezTo>
                  <a:pt x="71120" y="62653"/>
                  <a:pt x="60027" y="91000"/>
                  <a:pt x="50800" y="111760"/>
                </a:cubicBezTo>
                <a:cubicBezTo>
                  <a:pt x="46450" y="121547"/>
                  <a:pt x="45429" y="132661"/>
                  <a:pt x="40640" y="142240"/>
                </a:cubicBezTo>
                <a:cubicBezTo>
                  <a:pt x="35179" y="153162"/>
                  <a:pt x="25279" y="161562"/>
                  <a:pt x="20320" y="172720"/>
                </a:cubicBezTo>
                <a:cubicBezTo>
                  <a:pt x="11621" y="192293"/>
                  <a:pt x="0" y="233680"/>
                  <a:pt x="0" y="233680"/>
                </a:cubicBezTo>
                <a:cubicBezTo>
                  <a:pt x="3387" y="257387"/>
                  <a:pt x="434" y="282917"/>
                  <a:pt x="10160" y="304800"/>
                </a:cubicBezTo>
                <a:cubicBezTo>
                  <a:pt x="19033" y="324764"/>
                  <a:pt x="55822" y="326781"/>
                  <a:pt x="71120" y="335280"/>
                </a:cubicBezTo>
                <a:cubicBezTo>
                  <a:pt x="170091" y="390264"/>
                  <a:pt x="93297" y="366224"/>
                  <a:pt x="172720" y="386080"/>
                </a:cubicBezTo>
                <a:cubicBezTo>
                  <a:pt x="264160" y="382693"/>
                  <a:pt x="356457" y="388860"/>
                  <a:pt x="447040" y="375920"/>
                </a:cubicBezTo>
                <a:cubicBezTo>
                  <a:pt x="457642" y="374405"/>
                  <a:pt x="457200" y="356150"/>
                  <a:pt x="457200" y="345440"/>
                </a:cubicBezTo>
                <a:cubicBezTo>
                  <a:pt x="457200" y="155448"/>
                  <a:pt x="476301" y="206451"/>
                  <a:pt x="406400" y="101600"/>
                </a:cubicBezTo>
                <a:lnTo>
                  <a:pt x="386080" y="71120"/>
                </a:lnTo>
                <a:cubicBezTo>
                  <a:pt x="379307" y="60960"/>
                  <a:pt x="375920" y="47413"/>
                  <a:pt x="365760" y="40640"/>
                </a:cubicBezTo>
                <a:lnTo>
                  <a:pt x="304800" y="0"/>
                </a:lnTo>
                <a:cubicBezTo>
                  <a:pt x="250613" y="6773"/>
                  <a:pt x="195677" y="9070"/>
                  <a:pt x="142240" y="20320"/>
                </a:cubicBezTo>
                <a:cubicBezTo>
                  <a:pt x="130291" y="22836"/>
                  <a:pt x="122682" y="35179"/>
                  <a:pt x="111760" y="40640"/>
                </a:cubicBezTo>
                <a:cubicBezTo>
                  <a:pt x="89298" y="51871"/>
                  <a:pt x="91440" y="38947"/>
                  <a:pt x="81280" y="5080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362200" y="3200400"/>
            <a:ext cx="553720" cy="60960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107649" y="2438400"/>
            <a:ext cx="553720" cy="60960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2362200" y="5105400"/>
            <a:ext cx="76200" cy="76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1066800" y="4592320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4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3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“Special Stain”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0292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Oil Red O</a:t>
            </a:r>
          </a:p>
          <a:p>
            <a:r>
              <a:rPr lang="en-US" dirty="0" smtClean="0"/>
              <a:t>Fat soluble </a:t>
            </a:r>
            <a:r>
              <a:rPr lang="en-US" dirty="0" smtClean="0"/>
              <a:t>dye</a:t>
            </a:r>
          </a:p>
          <a:p>
            <a:r>
              <a:rPr lang="en-US" dirty="0" smtClean="0"/>
              <a:t>Stain </a:t>
            </a:r>
            <a:r>
              <a:rPr lang="en-US" dirty="0" smtClean="0"/>
              <a:t>lipids, triglycerides and some lipoproteins</a:t>
            </a:r>
          </a:p>
          <a:p>
            <a:r>
              <a:rPr lang="en-US" dirty="0" smtClean="0"/>
              <a:t>Requires special processing of tissue sections</a:t>
            </a:r>
            <a:endParaRPr lang="en-US" dirty="0"/>
          </a:p>
        </p:txBody>
      </p:sp>
      <p:pic>
        <p:nvPicPr>
          <p:cNvPr id="2050" name="Picture 2" descr="Image result for oil red o stai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695825" y="2085975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5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basic tissue types histologically: </a:t>
            </a:r>
          </a:p>
          <a:p>
            <a:pPr lvl="1"/>
            <a:r>
              <a:rPr lang="en-US" dirty="0"/>
              <a:t>epithelial </a:t>
            </a:r>
            <a:r>
              <a:rPr lang="en-US" dirty="0" smtClean="0"/>
              <a:t>tissue</a:t>
            </a:r>
          </a:p>
          <a:p>
            <a:pPr lvl="1"/>
            <a:r>
              <a:rPr lang="en-US" dirty="0"/>
              <a:t>connective </a:t>
            </a:r>
            <a:r>
              <a:rPr lang="en-US" dirty="0" smtClean="0"/>
              <a:t>tissue</a:t>
            </a:r>
            <a:endParaRPr lang="en-US" dirty="0"/>
          </a:p>
          <a:p>
            <a:pPr lvl="1"/>
            <a:r>
              <a:rPr lang="en-US" dirty="0" smtClean="0"/>
              <a:t>adipose tissue</a:t>
            </a:r>
          </a:p>
          <a:p>
            <a:pPr lvl="1"/>
            <a:r>
              <a:rPr lang="en-US" b="1" dirty="0"/>
              <a:t>blood </a:t>
            </a:r>
            <a:r>
              <a:rPr lang="en-US" b="1" dirty="0" smtClean="0"/>
              <a:t>vessels</a:t>
            </a:r>
          </a:p>
          <a:p>
            <a:pPr lvl="1"/>
            <a:r>
              <a:rPr lang="en-US" dirty="0" smtClean="0"/>
              <a:t>muscle </a:t>
            </a:r>
            <a:r>
              <a:rPr lang="en-US" dirty="0"/>
              <a:t>tissue</a:t>
            </a:r>
          </a:p>
          <a:p>
            <a:pPr lvl="1"/>
            <a:r>
              <a:rPr lang="en-US" dirty="0"/>
              <a:t>nervous tissue</a:t>
            </a:r>
          </a:p>
          <a:p>
            <a:pPr lvl="1"/>
            <a:r>
              <a:rPr lang="en-US" dirty="0" smtClean="0"/>
              <a:t>inflammatory </a:t>
            </a:r>
            <a:r>
              <a:rPr lang="en-US" dirty="0"/>
              <a:t>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0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Blood Vessels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Arterial </a:t>
            </a:r>
          </a:p>
          <a:p>
            <a:pPr lvl="1"/>
            <a:r>
              <a:rPr lang="en-US" dirty="0" smtClean="0"/>
              <a:t>Arteries, arterioles, capillaries</a:t>
            </a:r>
          </a:p>
          <a:p>
            <a:r>
              <a:rPr lang="en-US" dirty="0" smtClean="0"/>
              <a:t>Veins</a:t>
            </a:r>
          </a:p>
          <a:p>
            <a:endParaRPr lang="en-US" dirty="0"/>
          </a:p>
          <a:p>
            <a:r>
              <a:rPr lang="en-US" dirty="0" smtClean="0"/>
              <a:t>Lymphatics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All lined by endothelium and have a smooth muscle layer of various thickness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6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87" y="0"/>
            <a:ext cx="8229600" cy="1143000"/>
          </a:xfrm>
        </p:spPr>
        <p:txBody>
          <a:bodyPr/>
          <a:lstStyle/>
          <a:p>
            <a:r>
              <a:rPr lang="en-US" dirty="0" smtClean="0"/>
              <a:t>Artery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93083"/>
            <a:ext cx="9118679" cy="5864918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4225776" y="1447800"/>
            <a:ext cx="117624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1800" y="38978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Vein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6400800" y="4103132"/>
            <a:ext cx="978408" cy="269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14716" y="2914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Lumen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77929" y="4012900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Smooth Muscle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197787" y="5156925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7597931">
            <a:off x="7481999" y="5104444"/>
            <a:ext cx="1300753" cy="24231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772400" y="4130458"/>
            <a:ext cx="133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this </a:t>
            </a:r>
          </a:p>
          <a:p>
            <a:r>
              <a:rPr lang="en-US" dirty="0" smtClean="0"/>
              <a:t>Tissue?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Desribe</a:t>
            </a:r>
            <a:r>
              <a:rPr lang="en-US" dirty="0"/>
              <a:t> </a:t>
            </a:r>
            <a:r>
              <a:rPr lang="en-US" dirty="0" smtClean="0"/>
              <a:t>what you see</a:t>
            </a:r>
            <a:endParaRPr lang="en-US" dirty="0"/>
          </a:p>
        </p:txBody>
      </p:sp>
      <p:pic>
        <p:nvPicPr>
          <p:cNvPr id="3074" name="Picture 2" descr="Image result for rome ma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" y="1447800"/>
            <a:ext cx="7543800" cy="504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84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258800"/>
            <a:ext cx="7438884" cy="657960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6347172">
            <a:off x="6582659" y="23484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6347172">
            <a:off x="4068059" y="28851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0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728" y="750332"/>
            <a:ext cx="7326726" cy="58028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0" y="3810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40x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638800" y="3505200"/>
            <a:ext cx="1371600" cy="22098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00800" y="3124145"/>
            <a:ext cx="164339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Endothelial Cell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472354" y="3543300"/>
            <a:ext cx="2514600" cy="21336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5739951" y="5741487"/>
            <a:ext cx="457200" cy="34284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2297025">
            <a:off x="6118894" y="5990645"/>
            <a:ext cx="978408" cy="3250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30431" y="6101779"/>
            <a:ext cx="29206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304800"/>
            <a:ext cx="912639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basic tissue types histologically: </a:t>
            </a:r>
          </a:p>
          <a:p>
            <a:pPr lvl="1"/>
            <a:r>
              <a:rPr lang="en-US" dirty="0"/>
              <a:t>epithelial </a:t>
            </a:r>
            <a:r>
              <a:rPr lang="en-US" dirty="0" smtClean="0"/>
              <a:t>tissue</a:t>
            </a:r>
          </a:p>
          <a:p>
            <a:pPr lvl="1"/>
            <a:r>
              <a:rPr lang="en-US" dirty="0"/>
              <a:t>connective </a:t>
            </a:r>
            <a:r>
              <a:rPr lang="en-US" dirty="0" smtClean="0"/>
              <a:t>tissue</a:t>
            </a:r>
            <a:endParaRPr lang="en-US" dirty="0"/>
          </a:p>
          <a:p>
            <a:pPr lvl="1"/>
            <a:r>
              <a:rPr lang="en-US" dirty="0" smtClean="0"/>
              <a:t>adipose tissue</a:t>
            </a:r>
          </a:p>
          <a:p>
            <a:pPr lvl="1"/>
            <a:r>
              <a:rPr lang="en-US" dirty="0"/>
              <a:t>blood </a:t>
            </a:r>
            <a:r>
              <a:rPr lang="en-US" dirty="0" smtClean="0"/>
              <a:t>vessels</a:t>
            </a:r>
          </a:p>
          <a:p>
            <a:pPr lvl="1"/>
            <a:r>
              <a:rPr lang="en-US" b="1" dirty="0" smtClean="0"/>
              <a:t>muscle tissue</a:t>
            </a:r>
          </a:p>
          <a:p>
            <a:pPr lvl="1"/>
            <a:r>
              <a:rPr lang="en-US" dirty="0" smtClean="0"/>
              <a:t>nervous </a:t>
            </a:r>
            <a:r>
              <a:rPr lang="en-US" dirty="0"/>
              <a:t>tissue</a:t>
            </a:r>
          </a:p>
          <a:p>
            <a:pPr lvl="1"/>
            <a:r>
              <a:rPr lang="en-US" dirty="0" smtClean="0"/>
              <a:t>inflammatory </a:t>
            </a:r>
            <a:r>
              <a:rPr lang="en-US" dirty="0"/>
              <a:t>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733006"/>
            <a:ext cx="6781800" cy="4820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1417638"/>
            <a:ext cx="383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your FHB Lecture – Muscle 1 – L3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92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Tongue:</a:t>
            </a:r>
            <a:br>
              <a:rPr lang="en-US" dirty="0" smtClean="0"/>
            </a:br>
            <a:r>
              <a:rPr lang="en-US" sz="2700" dirty="0" smtClean="0"/>
              <a:t>a) What tissue type is covering the surface of the tongue?</a:t>
            </a:r>
            <a:br>
              <a:rPr lang="en-US" sz="27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b) Where is the muscle?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2286000"/>
            <a:ext cx="6248400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1104900"/>
            <a:ext cx="548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Epithelium - Tissue </a:t>
            </a:r>
            <a:r>
              <a:rPr lang="en-US" i="1" dirty="0"/>
              <a:t>which covers nearly all body surfaces</a:t>
            </a:r>
          </a:p>
        </p:txBody>
      </p:sp>
    </p:spTree>
    <p:extLst>
      <p:ext uri="{BB962C8B-B14F-4D97-AF65-F5344CB8AC3E}">
        <p14:creationId xmlns:p14="http://schemas.microsoft.com/office/powerpoint/2010/main" val="282742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01"/>
            <a:ext cx="9144000" cy="684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kind of epithelium covers the surface of the tongue?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24600" y="5334000"/>
            <a:ext cx="1705916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Stratified</a:t>
            </a:r>
          </a:p>
          <a:p>
            <a:pPr algn="ctr"/>
            <a:r>
              <a:rPr lang="en-US" sz="2800" dirty="0" smtClean="0"/>
              <a:t>Squamous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257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192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Muscle – point out </a:t>
            </a:r>
            <a:r>
              <a:rPr lang="en-US" sz="2400" u="sng" dirty="0" smtClean="0"/>
              <a:t>cross sections</a:t>
            </a:r>
            <a:r>
              <a:rPr lang="en-US" sz="2400" dirty="0" smtClean="0"/>
              <a:t> and </a:t>
            </a:r>
            <a:r>
              <a:rPr lang="en-US" sz="2400" u="sng" dirty="0" smtClean="0"/>
              <a:t>longitudinal sections</a:t>
            </a:r>
            <a:endParaRPr lang="en-US" sz="2400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8779" y="2514600"/>
            <a:ext cx="606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429000" y="4521432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Muscle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3733800"/>
            <a:ext cx="3962400" cy="2667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7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Skeletal  muscle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861378"/>
            <a:ext cx="6329916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3352800"/>
            <a:ext cx="141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 section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2590800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Longitudinal section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20162" y="4051048"/>
            <a:ext cx="1753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= muscle fibers</a:t>
            </a:r>
          </a:p>
          <a:p>
            <a:endParaRPr lang="en-US" dirty="0"/>
          </a:p>
          <a:p>
            <a:r>
              <a:rPr lang="en-US" dirty="0" smtClean="0"/>
              <a:t>Where are the</a:t>
            </a:r>
          </a:p>
          <a:p>
            <a:r>
              <a:rPr lang="en-US" dirty="0" smtClean="0"/>
              <a:t>Nuclei?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1800" y="4051048"/>
            <a:ext cx="2904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0" y="5257800"/>
            <a:ext cx="29046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62600" y="3962986"/>
            <a:ext cx="29046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2" name="Oval 11"/>
          <p:cNvSpPr/>
          <p:nvPr/>
        </p:nvSpPr>
        <p:spPr>
          <a:xfrm>
            <a:off x="3319785" y="1462772"/>
            <a:ext cx="581681" cy="4927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19785" y="2214801"/>
            <a:ext cx="581681" cy="4927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43778" y="4651212"/>
            <a:ext cx="581681" cy="4927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0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" y="457200"/>
            <a:ext cx="911860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Identify nuclei, </a:t>
            </a:r>
            <a:r>
              <a:rPr lang="en-US" sz="2800" dirty="0"/>
              <a:t>f</a:t>
            </a:r>
            <a:r>
              <a:rPr lang="en-US" sz="2800" dirty="0" smtClean="0"/>
              <a:t>ibers, cross-striations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625909" y="64008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84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sp>
        <p:nvSpPr>
          <p:cNvPr id="4" name="AutoShape 4" descr="Image result for vatic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54086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1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468437"/>
            <a:ext cx="80772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1430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Identify epithelium, dense </a:t>
            </a:r>
            <a:r>
              <a:rPr lang="en-US" dirty="0" smtClean="0"/>
              <a:t>connective </a:t>
            </a:r>
            <a:r>
              <a:rPr lang="en-US" dirty="0" smtClean="0"/>
              <a:t>tissue, adipose </a:t>
            </a:r>
            <a:r>
              <a:rPr lang="en-US" dirty="0" smtClean="0"/>
              <a:t>tissue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basic tissue types histologically: </a:t>
            </a:r>
          </a:p>
          <a:p>
            <a:pPr lvl="1"/>
            <a:r>
              <a:rPr lang="en-US" dirty="0"/>
              <a:t>epithelial </a:t>
            </a:r>
            <a:r>
              <a:rPr lang="en-US" dirty="0" smtClean="0"/>
              <a:t>tissue</a:t>
            </a:r>
          </a:p>
          <a:p>
            <a:pPr lvl="1"/>
            <a:r>
              <a:rPr lang="en-US" dirty="0"/>
              <a:t>connective </a:t>
            </a:r>
            <a:r>
              <a:rPr lang="en-US" dirty="0" smtClean="0"/>
              <a:t>tissue</a:t>
            </a:r>
            <a:endParaRPr lang="en-US" dirty="0"/>
          </a:p>
          <a:p>
            <a:pPr lvl="1"/>
            <a:r>
              <a:rPr lang="en-US" dirty="0" smtClean="0"/>
              <a:t>adipose tissue</a:t>
            </a:r>
          </a:p>
          <a:p>
            <a:pPr lvl="1"/>
            <a:r>
              <a:rPr lang="en-US" dirty="0"/>
              <a:t>blood </a:t>
            </a:r>
            <a:r>
              <a:rPr lang="en-US" dirty="0" smtClean="0"/>
              <a:t>vessels</a:t>
            </a:r>
          </a:p>
          <a:p>
            <a:pPr lvl="1"/>
            <a:r>
              <a:rPr lang="en-US" dirty="0" smtClean="0"/>
              <a:t>muscle tissue</a:t>
            </a:r>
          </a:p>
          <a:p>
            <a:pPr lvl="1"/>
            <a:r>
              <a:rPr lang="en-US" b="1" dirty="0" smtClean="0"/>
              <a:t>nervous tissue</a:t>
            </a:r>
            <a:endParaRPr lang="en-US" dirty="0"/>
          </a:p>
          <a:p>
            <a:pPr lvl="1"/>
            <a:r>
              <a:rPr lang="en-US" dirty="0" smtClean="0"/>
              <a:t>inflammatory </a:t>
            </a:r>
            <a:r>
              <a:rPr lang="en-US" dirty="0"/>
              <a:t>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06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6132"/>
            <a:ext cx="5791200" cy="4486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667000"/>
            <a:ext cx="30882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</a:t>
            </a:r>
          </a:p>
          <a:p>
            <a:r>
              <a:rPr lang="en-US" dirty="0" smtClean="0"/>
              <a:t>Dense connective tissue</a:t>
            </a:r>
          </a:p>
          <a:p>
            <a:r>
              <a:rPr lang="en-US" dirty="0" smtClean="0"/>
              <a:t>Blood vessels</a:t>
            </a:r>
          </a:p>
          <a:p>
            <a:endParaRPr lang="en-US" dirty="0" smtClean="0"/>
          </a:p>
          <a:p>
            <a:r>
              <a:rPr lang="en-US" dirty="0" smtClean="0"/>
              <a:t>Nerve bundle is highlighted by </a:t>
            </a:r>
          </a:p>
          <a:p>
            <a:r>
              <a:rPr lang="en-US" dirty="0" smtClean="0"/>
              <a:t>the arrow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3971036" y="20695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2667000"/>
            <a:ext cx="4571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52945" y="10668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40x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68730" y="3810000"/>
            <a:ext cx="219451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What are these cells?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156459" y="4421326"/>
            <a:ext cx="259081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4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Nerve bundle: Cross section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87" t="28622" r="14767" b="4033"/>
          <a:stretch/>
        </p:blipFill>
        <p:spPr>
          <a:xfrm>
            <a:off x="25400" y="1143000"/>
            <a:ext cx="906970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Nervous Tissue</a:t>
            </a:r>
          </a:p>
        </p:txBody>
      </p:sp>
      <p:pic>
        <p:nvPicPr>
          <p:cNvPr id="22531" name="Content Placeholder 3" descr="18235533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3838" y="1982788"/>
            <a:ext cx="4400550" cy="3776662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549650" y="5092700"/>
            <a:ext cx="968375" cy="2016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3254375" y="5210175"/>
            <a:ext cx="1433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b="1"/>
              <a:t>Perinuerium</a:t>
            </a:r>
          </a:p>
        </p:txBody>
      </p:sp>
      <p:sp>
        <p:nvSpPr>
          <p:cNvPr id="8" name="Donut 7"/>
          <p:cNvSpPr/>
          <p:nvPr/>
        </p:nvSpPr>
        <p:spPr>
          <a:xfrm>
            <a:off x="6991350" y="3043238"/>
            <a:ext cx="465138" cy="401637"/>
          </a:xfrm>
          <a:prstGeom prst="donut">
            <a:avLst>
              <a:gd name="adj" fmla="val 6252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7558088" y="3111500"/>
            <a:ext cx="968375" cy="20161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6" name="TextBox 9"/>
          <p:cNvSpPr txBox="1">
            <a:spLocks noChangeArrowheads="1"/>
          </p:cNvSpPr>
          <p:nvPr/>
        </p:nvSpPr>
        <p:spPr bwMode="auto">
          <a:xfrm>
            <a:off x="7432675" y="3240088"/>
            <a:ext cx="1433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Nerve Fiber</a:t>
            </a:r>
          </a:p>
        </p:txBody>
      </p:sp>
      <p:sp>
        <p:nvSpPr>
          <p:cNvPr id="11" name="Donut 10"/>
          <p:cNvSpPr/>
          <p:nvPr/>
        </p:nvSpPr>
        <p:spPr>
          <a:xfrm rot="19397673">
            <a:off x="5748338" y="3255963"/>
            <a:ext cx="465137" cy="250825"/>
          </a:xfrm>
          <a:prstGeom prst="donut">
            <a:avLst>
              <a:gd name="adj" fmla="val 625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751388" y="3325813"/>
            <a:ext cx="966787" cy="201612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9" name="TextBox 12"/>
          <p:cNvSpPr txBox="1">
            <a:spLocks noChangeArrowheads="1"/>
          </p:cNvSpPr>
          <p:nvPr/>
        </p:nvSpPr>
        <p:spPr bwMode="auto">
          <a:xfrm>
            <a:off x="3908425" y="3497263"/>
            <a:ext cx="2538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b="1"/>
              <a:t>Schwann Cell Nuclei</a:t>
            </a:r>
          </a:p>
        </p:txBody>
      </p:sp>
      <p:sp>
        <p:nvSpPr>
          <p:cNvPr id="22540" name="TextBox 13"/>
          <p:cNvSpPr txBox="1">
            <a:spLocks noChangeArrowheads="1"/>
          </p:cNvSpPr>
          <p:nvPr/>
        </p:nvSpPr>
        <p:spPr bwMode="auto">
          <a:xfrm>
            <a:off x="5292725" y="5784850"/>
            <a:ext cx="213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Cross Section</a:t>
            </a:r>
          </a:p>
        </p:txBody>
      </p:sp>
      <p:pic>
        <p:nvPicPr>
          <p:cNvPr id="22541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806575"/>
            <a:ext cx="2967038" cy="4119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/>
          <p:cNvSpPr/>
          <p:nvPr/>
        </p:nvSpPr>
        <p:spPr>
          <a:xfrm rot="5400000">
            <a:off x="1439069" y="1397794"/>
            <a:ext cx="968375" cy="2016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Donut 16"/>
          <p:cNvSpPr/>
          <p:nvPr/>
        </p:nvSpPr>
        <p:spPr>
          <a:xfrm>
            <a:off x="2074863" y="3130550"/>
            <a:ext cx="376237" cy="301625"/>
          </a:xfrm>
          <a:prstGeom prst="donut">
            <a:avLst>
              <a:gd name="adj" fmla="val 625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544" name="TextBox 17"/>
          <p:cNvSpPr txBox="1">
            <a:spLocks noChangeArrowheads="1"/>
          </p:cNvSpPr>
          <p:nvPr/>
        </p:nvSpPr>
        <p:spPr bwMode="auto">
          <a:xfrm>
            <a:off x="954088" y="5926138"/>
            <a:ext cx="213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Longitudinal Section</a:t>
            </a:r>
          </a:p>
        </p:txBody>
      </p:sp>
      <p:sp>
        <p:nvSpPr>
          <p:cNvPr id="3" name="Right Bracket 2"/>
          <p:cNvSpPr/>
          <p:nvPr/>
        </p:nvSpPr>
        <p:spPr>
          <a:xfrm>
            <a:off x="6350000" y="2444750"/>
            <a:ext cx="230188" cy="3135313"/>
          </a:xfrm>
          <a:prstGeom prst="rightBracket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46" name="TextBox 18"/>
          <p:cNvSpPr txBox="1">
            <a:spLocks noChangeArrowheads="1"/>
          </p:cNvSpPr>
          <p:nvPr/>
        </p:nvSpPr>
        <p:spPr bwMode="auto">
          <a:xfrm>
            <a:off x="6591300" y="3816350"/>
            <a:ext cx="1433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Fascicle</a:t>
            </a:r>
          </a:p>
        </p:txBody>
      </p:sp>
      <p:sp>
        <p:nvSpPr>
          <p:cNvPr id="20" name="Right Bracket 19"/>
          <p:cNvSpPr/>
          <p:nvPr/>
        </p:nvSpPr>
        <p:spPr>
          <a:xfrm>
            <a:off x="1422400" y="2249488"/>
            <a:ext cx="230188" cy="3135312"/>
          </a:xfrm>
          <a:prstGeom prst="rightBracket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Ganglion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4830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Nerve cell bodies that are part of the sympathetic and parasympathetic nervous system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89" y="2476500"/>
            <a:ext cx="8390509" cy="42164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5666232" y="362559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810000" y="422300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8718" y="2518939"/>
            <a:ext cx="20542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the</a:t>
            </a:r>
          </a:p>
          <a:p>
            <a:r>
              <a:rPr lang="en-US" dirty="0" smtClean="0"/>
              <a:t>Nucleus</a:t>
            </a:r>
          </a:p>
          <a:p>
            <a:r>
              <a:rPr lang="en-US" dirty="0" smtClean="0"/>
              <a:t>Nucleolus</a:t>
            </a:r>
          </a:p>
          <a:p>
            <a:r>
              <a:rPr lang="en-US" dirty="0" smtClean="0"/>
              <a:t>Cytoplasm</a:t>
            </a:r>
          </a:p>
          <a:p>
            <a:r>
              <a:rPr lang="en-US" dirty="0"/>
              <a:t>o</a:t>
            </a:r>
            <a:r>
              <a:rPr lang="en-US" dirty="0" smtClean="0"/>
              <a:t>f the ganglion cells</a:t>
            </a:r>
          </a:p>
        </p:txBody>
      </p:sp>
    </p:spTree>
    <p:extLst>
      <p:ext uri="{BB962C8B-B14F-4D97-AF65-F5344CB8AC3E}">
        <p14:creationId xmlns:p14="http://schemas.microsoft.com/office/powerpoint/2010/main" val="420616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Inflammatory Cells in tissue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 smtClean="0"/>
              <a:t>Neutrophils</a:t>
            </a:r>
          </a:p>
          <a:p>
            <a:r>
              <a:rPr lang="en-US" sz="2800" dirty="0" smtClean="0"/>
              <a:t>Eosinophils</a:t>
            </a:r>
          </a:p>
          <a:p>
            <a:r>
              <a:rPr lang="en-US" sz="2800" dirty="0"/>
              <a:t>Lymphocytes</a:t>
            </a:r>
          </a:p>
          <a:p>
            <a:r>
              <a:rPr lang="en-US" sz="2800" dirty="0"/>
              <a:t>Plasma cells</a:t>
            </a:r>
          </a:p>
          <a:p>
            <a:r>
              <a:rPr lang="en-US" sz="2800" dirty="0"/>
              <a:t>Macrophages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724400" y="1143000"/>
            <a:ext cx="4041775" cy="3951288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Sometimes lymphocytes and plasma cells can be part of “normal” histology of an organ</a:t>
            </a:r>
          </a:p>
          <a:p>
            <a:r>
              <a:rPr lang="en-US" sz="2800" dirty="0" smtClean="0"/>
              <a:t>Appendix</a:t>
            </a:r>
          </a:p>
          <a:p>
            <a:r>
              <a:rPr lang="en-US" sz="2800" dirty="0" smtClean="0"/>
              <a:t>Ileum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05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86200" y="3191608"/>
            <a:ext cx="28194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74077"/>
            <a:ext cx="9144001" cy="487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753" y="3051762"/>
            <a:ext cx="1196893" cy="14362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400300"/>
            <a:ext cx="13716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81200" y="2324100"/>
            <a:ext cx="13716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0000" y="2305050"/>
            <a:ext cx="13716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10200" y="2393950"/>
            <a:ext cx="14478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94491" y="2311400"/>
            <a:ext cx="13716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20800" y="4690208"/>
            <a:ext cx="15748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86200" y="4715608"/>
            <a:ext cx="13716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80153" y="4499708"/>
            <a:ext cx="13716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88482" y="4630885"/>
            <a:ext cx="13716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00369" y="4561204"/>
            <a:ext cx="1151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Plasma Cell</a:t>
            </a:r>
            <a:endParaRPr lang="en-US" sz="1600" b="1" dirty="0"/>
          </a:p>
        </p:txBody>
      </p:sp>
      <p:sp>
        <p:nvSpPr>
          <p:cNvPr id="20" name="Rectangle 19"/>
          <p:cNvSpPr/>
          <p:nvPr/>
        </p:nvSpPr>
        <p:spPr>
          <a:xfrm>
            <a:off x="5980153" y="4571462"/>
            <a:ext cx="13716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8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Normal Appendix – what cells are the arrows highlighting on low power and the predominant cell type on high power?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341" y="1447800"/>
            <a:ext cx="3276600" cy="32766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7103050">
            <a:off x="1843238" y="39165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7103050">
            <a:off x="481435" y="47126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199" y="1447800"/>
            <a:ext cx="5638801" cy="542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5955268"/>
            <a:ext cx="137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lymphocytes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9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</a:t>
            </a:r>
            <a:r>
              <a:rPr lang="en-US" sz="3600" dirty="0" smtClean="0"/>
              <a:t>cells are </a:t>
            </a:r>
            <a:r>
              <a:rPr lang="en-US" sz="3600" dirty="0" smtClean="0"/>
              <a:t>highlighted </a:t>
            </a:r>
            <a:r>
              <a:rPr lang="en-US" sz="3600" dirty="0" smtClean="0"/>
              <a:t>in </a:t>
            </a:r>
            <a:r>
              <a:rPr lang="en-US" sz="3600" dirty="0" smtClean="0"/>
              <a:t>the image?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977900"/>
            <a:ext cx="7315200" cy="588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800600" y="5181600"/>
            <a:ext cx="609600" cy="76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5410200" y="2895600"/>
            <a:ext cx="609600" cy="76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572000" y="3733800"/>
            <a:ext cx="609600" cy="76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94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25" y="1447800"/>
            <a:ext cx="52387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8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“Final Exam”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1" u="sng" dirty="0" smtClean="0"/>
              <a:t>Ileum </a:t>
            </a:r>
            <a:endParaRPr lang="en-US" b="1" i="1" u="sng" dirty="0" smtClean="0"/>
          </a:p>
          <a:p>
            <a:pPr marL="0" indent="0">
              <a:buNone/>
            </a:pPr>
            <a:r>
              <a:rPr lang="en-US" dirty="0" smtClean="0"/>
              <a:t>Identify:</a:t>
            </a:r>
          </a:p>
          <a:p>
            <a:pPr marL="0" indent="0">
              <a:buNone/>
            </a:pPr>
            <a:r>
              <a:rPr lang="en-US" dirty="0" smtClean="0"/>
              <a:t>Epithelium – name the type</a:t>
            </a:r>
          </a:p>
          <a:p>
            <a:pPr marL="0" indent="0">
              <a:buNone/>
            </a:pPr>
            <a:r>
              <a:rPr lang="en-US" dirty="0" smtClean="0"/>
              <a:t>Smooth muscle</a:t>
            </a:r>
          </a:p>
          <a:p>
            <a:pPr marL="0" indent="0">
              <a:buNone/>
            </a:pPr>
            <a:r>
              <a:rPr lang="en-US" dirty="0" smtClean="0"/>
              <a:t>Loose Connective tissue</a:t>
            </a:r>
          </a:p>
          <a:p>
            <a:pPr marL="0" indent="0">
              <a:buNone/>
            </a:pPr>
            <a:r>
              <a:rPr lang="en-US" dirty="0" smtClean="0"/>
              <a:t>Dense Connective tissue</a:t>
            </a:r>
          </a:p>
          <a:p>
            <a:pPr marL="0" indent="0">
              <a:buNone/>
            </a:pPr>
            <a:r>
              <a:rPr lang="en-US" dirty="0" smtClean="0"/>
              <a:t>Adipose tissue</a:t>
            </a:r>
          </a:p>
          <a:p>
            <a:pPr marL="0" indent="0">
              <a:buNone/>
            </a:pPr>
            <a:r>
              <a:rPr lang="en-US" dirty="0" smtClean="0"/>
              <a:t>Blood vessels</a:t>
            </a:r>
          </a:p>
          <a:p>
            <a:pPr marL="0" indent="0">
              <a:buNone/>
            </a:pPr>
            <a:r>
              <a:rPr lang="en-US" dirty="0" smtClean="0"/>
              <a:t>Inflammatory cells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80678" y="1819364"/>
            <a:ext cx="3662156" cy="1200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View on your own computer.</a:t>
            </a:r>
          </a:p>
          <a:p>
            <a:r>
              <a:rPr lang="en-US" i="1" dirty="0" smtClean="0"/>
              <a:t>Pair up or do so in small groups.</a:t>
            </a:r>
          </a:p>
          <a:p>
            <a:r>
              <a:rPr lang="en-US" i="1" dirty="0" smtClean="0"/>
              <a:t>We will ask for 2 volunteers to review</a:t>
            </a:r>
          </a:p>
          <a:p>
            <a:r>
              <a:rPr lang="en-US" i="1" dirty="0" smtClean="0"/>
              <a:t>the slides with us.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4800" y="53950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http://zoomify.lumc.edu/histonew/gioverview/overview_main.htm</a:t>
            </a:r>
            <a:r>
              <a:rPr lang="en-US" dirty="0"/>
              <a:t> </a:t>
            </a:r>
          </a:p>
          <a:p>
            <a:r>
              <a:rPr lang="en-US" dirty="0"/>
              <a:t>Ileum #131</a:t>
            </a:r>
          </a:p>
        </p:txBody>
      </p:sp>
    </p:spTree>
    <p:extLst>
      <p:ext uri="{BB962C8B-B14F-4D97-AF65-F5344CB8AC3E}">
        <p14:creationId xmlns:p14="http://schemas.microsoft.com/office/powerpoint/2010/main" val="39865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228600"/>
            <a:ext cx="9183254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2700"/>
            <a:ext cx="7848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" y="0"/>
            <a:ext cx="8054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-25400"/>
            <a:ext cx="8193453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0"/>
            <a:ext cx="4921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67" t="30768" r="37500" b="4616"/>
          <a:stretch/>
        </p:blipFill>
        <p:spPr>
          <a:xfrm>
            <a:off x="914400" y="228600"/>
            <a:ext cx="7162800" cy="65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3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3200"/>
            <a:ext cx="9144000" cy="1143000"/>
          </a:xfrm>
        </p:spPr>
        <p:txBody>
          <a:bodyPr/>
          <a:lstStyle/>
          <a:p>
            <a:r>
              <a:rPr lang="en-US" dirty="0" smtClean="0"/>
              <a:t>Final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8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239000" cy="480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2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924</TotalTime>
  <Words>1219</Words>
  <Application>Microsoft Office PowerPoint</Application>
  <PresentationFormat>On-screen Show (4:3)</PresentationFormat>
  <Paragraphs>327</Paragraphs>
  <Slides>87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MHD I  Histology Lab </vt:lpstr>
      <vt:lpstr> Objectives</vt:lpstr>
      <vt:lpstr>2 Volunteers, please</vt:lpstr>
      <vt:lpstr>Describe what you see</vt:lpstr>
      <vt:lpstr>Describe what you see</vt:lpstr>
      <vt:lpstr>Desribe what you see</vt:lpstr>
      <vt:lpstr>Describe what you see</vt:lpstr>
      <vt:lpstr>Describe what you see</vt:lpstr>
      <vt:lpstr>Describe what you see</vt:lpstr>
      <vt:lpstr>Describe what you see</vt:lpstr>
      <vt:lpstr>What did we just do?</vt:lpstr>
      <vt:lpstr>What knowledge/skills were needed to do what you  just did?</vt:lpstr>
      <vt:lpstr>2 new Volunteers, please</vt:lpstr>
      <vt:lpstr>Describe what you see</vt:lpstr>
      <vt:lpstr>Describe what you see</vt:lpstr>
      <vt:lpstr>Describe what you see</vt:lpstr>
      <vt:lpstr>Describe what you see</vt:lpstr>
      <vt:lpstr>Describe what you see</vt:lpstr>
      <vt:lpstr>What did we just do?</vt:lpstr>
      <vt:lpstr>What knowledge/skills were needed to do what you just did?</vt:lpstr>
      <vt:lpstr>HISTOLOGY</vt:lpstr>
      <vt:lpstr>Slides from FHB</vt:lpstr>
      <vt:lpstr>How do we visualize microscopic anatomy (histology) and pathology (histopathology)?</vt:lpstr>
      <vt:lpstr>Zoomify Digital Histology Slides on LUMEN</vt:lpstr>
      <vt:lpstr>During MHD Labs</vt:lpstr>
      <vt:lpstr>Objective</vt:lpstr>
      <vt:lpstr>Hematoxylin and Eosin (H&amp;E stain)  </vt:lpstr>
      <vt:lpstr>PowerPoint Presentation</vt:lpstr>
      <vt:lpstr>PowerPoint Presentation</vt:lpstr>
      <vt:lpstr>Objective</vt:lpstr>
      <vt:lpstr>“Special Stains”</vt:lpstr>
      <vt:lpstr>PowerPoint Presentation</vt:lpstr>
      <vt:lpstr>Objective</vt:lpstr>
      <vt:lpstr>What is “power”?</vt:lpstr>
      <vt:lpstr>PowerPoint Presentation</vt:lpstr>
      <vt:lpstr>PowerPoint Presentation</vt:lpstr>
      <vt:lpstr>Objective</vt:lpstr>
      <vt:lpstr>PowerPoint Presentation</vt:lpstr>
      <vt:lpstr>Identify basic cellular components histologically: Nucleus, nucleolus, cytoplasm, cell borders </vt:lpstr>
      <vt:lpstr>Thyroid Gland: Identify cells, nuclei, cytoplasm</vt:lpstr>
      <vt:lpstr>Appendix: Identify cells, nuclei, nucleoli, cytoplasm</vt:lpstr>
      <vt:lpstr>Objective Identify basic tissue types histologically </vt:lpstr>
      <vt:lpstr>Epithelium</vt:lpstr>
      <vt:lpstr> Peritoneum: Simple Squamous  (scale-like) </vt:lpstr>
      <vt:lpstr>Kidney Tubule: Simple Cuboidal</vt:lpstr>
      <vt:lpstr>Appendix: Simple Columnar</vt:lpstr>
      <vt:lpstr>Skin – Epidermis: Stratified Squamous</vt:lpstr>
      <vt:lpstr>Respiratory Tract: Nasopharynx</vt:lpstr>
      <vt:lpstr>Self-Assessment: Type of Epithelium?</vt:lpstr>
      <vt:lpstr>Objective</vt:lpstr>
      <vt:lpstr>Connective Tissue</vt:lpstr>
      <vt:lpstr>Dense connective tissue? </vt:lpstr>
      <vt:lpstr> Identify fibroblasts and collagen fibers</vt:lpstr>
      <vt:lpstr>Adipose Tissue</vt:lpstr>
      <vt:lpstr>Cells = Adipocytes</vt:lpstr>
      <vt:lpstr>“Special Stain” Example</vt:lpstr>
      <vt:lpstr>Objective</vt:lpstr>
      <vt:lpstr>Blood Vessels</vt:lpstr>
      <vt:lpstr>Artery</vt:lpstr>
      <vt:lpstr>PowerPoint Presentation</vt:lpstr>
      <vt:lpstr>PowerPoint Presentation</vt:lpstr>
      <vt:lpstr>PowerPoint Presentation</vt:lpstr>
      <vt:lpstr>Objective</vt:lpstr>
      <vt:lpstr>Muscle</vt:lpstr>
      <vt:lpstr>Tongue: a) What tissue type is covering the surface of the tongue?   b) Where is the muscle?</vt:lpstr>
      <vt:lpstr>What kind of epithelium covers the surface of the tongue?</vt:lpstr>
      <vt:lpstr>Muscle – point out cross sections and longitudinal sections</vt:lpstr>
      <vt:lpstr>Skeletal  muscle</vt:lpstr>
      <vt:lpstr>Identify nuclei, fibers, cross-striations</vt:lpstr>
      <vt:lpstr>Skin</vt:lpstr>
      <vt:lpstr>Objective</vt:lpstr>
      <vt:lpstr>PowerPoint Presentation</vt:lpstr>
      <vt:lpstr>Nerve bundle: Cross section</vt:lpstr>
      <vt:lpstr>Nervous Tissue</vt:lpstr>
      <vt:lpstr>Ganglion Cells</vt:lpstr>
      <vt:lpstr>Inflammatory Cells in tissue</vt:lpstr>
      <vt:lpstr>PowerPoint Presentation</vt:lpstr>
      <vt:lpstr>Normal Appendix – what cells are the arrows highlighting on low power and the predominant cell type on high power?</vt:lpstr>
      <vt:lpstr>What cells are highlighted in the image?</vt:lpstr>
      <vt:lpstr>“Final Exam”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FHB Memories</dc:title>
  <dc:creator>peskor</dc:creator>
  <cp:lastModifiedBy>Loyola Medicine</cp:lastModifiedBy>
  <cp:revision>127</cp:revision>
  <dcterms:created xsi:type="dcterms:W3CDTF">2016-07-01T17:02:55Z</dcterms:created>
  <dcterms:modified xsi:type="dcterms:W3CDTF">2018-07-31T18:20:40Z</dcterms:modified>
</cp:coreProperties>
</file>