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70" r:id="rId2"/>
    <p:sldId id="365" r:id="rId3"/>
    <p:sldId id="300" r:id="rId4"/>
    <p:sldId id="281" r:id="rId5"/>
    <p:sldId id="275" r:id="rId6"/>
    <p:sldId id="283" r:id="rId7"/>
    <p:sldId id="276" r:id="rId8"/>
    <p:sldId id="277" r:id="rId9"/>
    <p:sldId id="298" r:id="rId10"/>
    <p:sldId id="299" r:id="rId11"/>
    <p:sldId id="301" r:id="rId12"/>
    <p:sldId id="284" r:id="rId13"/>
    <p:sldId id="302" r:id="rId14"/>
    <p:sldId id="290" r:id="rId15"/>
    <p:sldId id="291" r:id="rId16"/>
    <p:sldId id="295" r:id="rId17"/>
    <p:sldId id="296" r:id="rId18"/>
    <p:sldId id="303" r:id="rId19"/>
    <p:sldId id="362" r:id="rId20"/>
    <p:sldId id="297" r:id="rId21"/>
    <p:sldId id="363" r:id="rId22"/>
    <p:sldId id="366" r:id="rId23"/>
    <p:sldId id="294" r:id="rId24"/>
    <p:sldId id="352" r:id="rId25"/>
    <p:sldId id="345" r:id="rId26"/>
    <p:sldId id="367" r:id="rId27"/>
    <p:sldId id="305" r:id="rId28"/>
    <p:sldId id="306" r:id="rId29"/>
    <p:sldId id="373" r:id="rId30"/>
    <p:sldId id="374" r:id="rId31"/>
    <p:sldId id="375" r:id="rId32"/>
    <p:sldId id="368" r:id="rId33"/>
    <p:sldId id="307" r:id="rId34"/>
    <p:sldId id="308" r:id="rId35"/>
    <p:sldId id="369" r:id="rId36"/>
    <p:sldId id="370" r:id="rId37"/>
    <p:sldId id="304" r:id="rId38"/>
    <p:sldId id="310" r:id="rId39"/>
    <p:sldId id="311" r:id="rId40"/>
    <p:sldId id="312" r:id="rId41"/>
    <p:sldId id="314" r:id="rId42"/>
    <p:sldId id="392" r:id="rId43"/>
    <p:sldId id="317" r:id="rId44"/>
    <p:sldId id="318" r:id="rId45"/>
    <p:sldId id="315" r:id="rId46"/>
    <p:sldId id="371" r:id="rId47"/>
    <p:sldId id="320" r:id="rId48"/>
    <p:sldId id="372" r:id="rId49"/>
    <p:sldId id="324" r:id="rId50"/>
    <p:sldId id="327" r:id="rId51"/>
    <p:sldId id="328" r:id="rId52"/>
    <p:sldId id="376" r:id="rId53"/>
    <p:sldId id="377" r:id="rId54"/>
    <p:sldId id="378" r:id="rId55"/>
    <p:sldId id="379" r:id="rId56"/>
    <p:sldId id="330" r:id="rId57"/>
    <p:sldId id="334" r:id="rId58"/>
    <p:sldId id="331" r:id="rId59"/>
    <p:sldId id="333" r:id="rId60"/>
    <p:sldId id="382" r:id="rId61"/>
    <p:sldId id="380" r:id="rId62"/>
    <p:sldId id="335" r:id="rId63"/>
    <p:sldId id="337" r:id="rId64"/>
    <p:sldId id="338" r:id="rId65"/>
    <p:sldId id="339" r:id="rId66"/>
    <p:sldId id="340" r:id="rId67"/>
    <p:sldId id="341" r:id="rId68"/>
    <p:sldId id="343" r:id="rId69"/>
    <p:sldId id="381" r:id="rId70"/>
    <p:sldId id="342" r:id="rId71"/>
    <p:sldId id="348" r:id="rId72"/>
    <p:sldId id="355" r:id="rId73"/>
    <p:sldId id="360" r:id="rId74"/>
    <p:sldId id="354" r:id="rId75"/>
    <p:sldId id="391" r:id="rId76"/>
    <p:sldId id="357" r:id="rId77"/>
    <p:sldId id="359" r:id="rId78"/>
    <p:sldId id="349" r:id="rId79"/>
    <p:sldId id="385" r:id="rId80"/>
    <p:sldId id="386" r:id="rId81"/>
    <p:sldId id="387" r:id="rId82"/>
    <p:sldId id="388" r:id="rId83"/>
    <p:sldId id="389" r:id="rId84"/>
    <p:sldId id="390" r:id="rId85"/>
    <p:sldId id="364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786" autoAdjust="0"/>
  </p:normalViewPr>
  <p:slideViewPr>
    <p:cSldViewPr>
      <p:cViewPr varScale="1">
        <p:scale>
          <a:sx n="97" d="100"/>
          <a:sy n="97" d="100"/>
        </p:scale>
        <p:origin x="1080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9E376-F050-4EC8-8583-19185A9162D2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B526F-113F-4A2C-8E19-CA130A620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6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05625-2F36-4602-A250-E7383049C9BA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6CA09-4779-4170-9C3C-81DBC0882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0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0AD16-927D-462D-A903-F9704555FF0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44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2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0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93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8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0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4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2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7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4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0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4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1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7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4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9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4540-D7DC-4C7E-8535-3BFC0FD543DE}" type="datetimeFigureOut">
              <a:rPr lang="en-US" smtClean="0"/>
              <a:pPr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4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zoomify.lumc.edu/histonew/skin/skin_main.ht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m/url?sa=i&amp;rct=j&amp;q=&amp;esrc=s&amp;frm=1&amp;source=images&amp;cd=&amp;cad=rja&amp;uact=8&amp;ved=0ahUKEwjfisvIobTVAhVj2IMKHd9KDEcQjRwIBw&amp;url=http://203.250.122.194/lecture/histology/histofigs/chapter03/his03_comp_01.htm&amp;psig=AFQjCNGUBv-VRGrK78cBn3q7C6bP_y4B1A&amp;ust=1501615519019878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zoomify.lumc.edu/histonew/gioverview/overview_main.htm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MHD I </a:t>
            </a:r>
            <a:br>
              <a:rPr lang="en-US" dirty="0" smtClean="0"/>
            </a:br>
            <a:r>
              <a:rPr lang="en-US" dirty="0" smtClean="0"/>
              <a:t>Histology Lab</a:t>
            </a:r>
            <a:br>
              <a:rPr lang="en-US" dirty="0" smtClean="0"/>
            </a:br>
            <a:r>
              <a:rPr lang="en-US" sz="3600" dirty="0" smtClean="0"/>
              <a:t>(aka Histology Boot-Camp)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August 3,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47450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7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knowledge/skills were needed to do what you  just did?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76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new Volunteers, please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6" b="27642"/>
          <a:stretch/>
        </p:blipFill>
        <p:spPr bwMode="auto">
          <a:xfrm>
            <a:off x="1066800" y="2667000"/>
            <a:ext cx="6721986" cy="225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8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1904998"/>
            <a:ext cx="6248400" cy="466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what you see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4823074" cy="360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0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what you see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527020" cy="41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18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29083" r="24631" b="-1118"/>
          <a:stretch/>
        </p:blipFill>
        <p:spPr bwMode="auto">
          <a:xfrm>
            <a:off x="1752600" y="1143000"/>
            <a:ext cx="565331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 smtClean="0"/>
              <a:t>Recognize </a:t>
            </a:r>
            <a:r>
              <a:rPr lang="en-US" sz="3600" dirty="0"/>
              <a:t>the most common stain used in pathology (H&amp;E) and explain the characteristic staining pattern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Summarize the concept of “power” when visualizing histologic sections under a microscope.</a:t>
            </a:r>
            <a:endParaRPr lang="en-US" sz="3600" dirty="0"/>
          </a:p>
          <a:p>
            <a:r>
              <a:rPr lang="en-US" sz="3600" dirty="0"/>
              <a:t>Define “special stains” and give examples of when they would be used.</a:t>
            </a:r>
          </a:p>
          <a:p>
            <a:r>
              <a:rPr lang="en-US" sz="3600" dirty="0" smtClean="0"/>
              <a:t>Identify </a:t>
            </a:r>
            <a:r>
              <a:rPr lang="en-US" sz="3600" dirty="0"/>
              <a:t>basic cellular components histologically: </a:t>
            </a:r>
          </a:p>
          <a:p>
            <a:pPr lvl="1"/>
            <a:r>
              <a:rPr lang="en-US" sz="2900" dirty="0"/>
              <a:t>nucleus</a:t>
            </a:r>
          </a:p>
          <a:p>
            <a:pPr lvl="1"/>
            <a:r>
              <a:rPr lang="en-US" sz="2900" dirty="0"/>
              <a:t>nucleolus</a:t>
            </a:r>
          </a:p>
          <a:p>
            <a:pPr lvl="1"/>
            <a:r>
              <a:rPr lang="en-US" sz="2900" dirty="0"/>
              <a:t>cytoplasm</a:t>
            </a:r>
          </a:p>
          <a:p>
            <a:pPr lvl="1"/>
            <a:r>
              <a:rPr lang="en-US" sz="2900" dirty="0"/>
              <a:t>cell borders</a:t>
            </a:r>
          </a:p>
          <a:p>
            <a:r>
              <a:rPr lang="en-US" sz="3600" dirty="0"/>
              <a:t>Identify basic tissue types histologically: </a:t>
            </a:r>
          </a:p>
          <a:p>
            <a:pPr lvl="1"/>
            <a:r>
              <a:rPr lang="en-US" sz="2900" dirty="0"/>
              <a:t>epithelial </a:t>
            </a:r>
            <a:r>
              <a:rPr lang="en-US" sz="2900" dirty="0" smtClean="0"/>
              <a:t>tissue</a:t>
            </a:r>
          </a:p>
          <a:p>
            <a:pPr lvl="1"/>
            <a:r>
              <a:rPr lang="en-US" sz="2900" dirty="0"/>
              <a:t>connective </a:t>
            </a:r>
            <a:r>
              <a:rPr lang="en-US" sz="2900" dirty="0" smtClean="0"/>
              <a:t>tissue</a:t>
            </a:r>
          </a:p>
          <a:p>
            <a:pPr lvl="1"/>
            <a:r>
              <a:rPr lang="en-US" sz="2900" dirty="0" smtClean="0"/>
              <a:t>adipose tissue</a:t>
            </a:r>
          </a:p>
          <a:p>
            <a:pPr lvl="1"/>
            <a:r>
              <a:rPr lang="en-US" sz="2900" dirty="0"/>
              <a:t>blood </a:t>
            </a:r>
            <a:r>
              <a:rPr lang="en-US" sz="2900" dirty="0" smtClean="0"/>
              <a:t>vessels</a:t>
            </a:r>
            <a:endParaRPr lang="en-US" sz="2900" dirty="0"/>
          </a:p>
          <a:p>
            <a:pPr lvl="1"/>
            <a:r>
              <a:rPr lang="en-US" sz="2900" dirty="0" smtClean="0"/>
              <a:t>muscle </a:t>
            </a:r>
            <a:r>
              <a:rPr lang="en-US" sz="2900" dirty="0"/>
              <a:t>tissue</a:t>
            </a:r>
          </a:p>
          <a:p>
            <a:pPr lvl="1"/>
            <a:r>
              <a:rPr lang="en-US" sz="2900" dirty="0"/>
              <a:t>nervous tissue</a:t>
            </a:r>
          </a:p>
          <a:p>
            <a:pPr lvl="1"/>
            <a:r>
              <a:rPr lang="en-US" sz="2900" dirty="0" smtClean="0"/>
              <a:t>inflammatory </a:t>
            </a:r>
            <a:r>
              <a:rPr lang="en-US" sz="2900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knowledge/skills were needed to do what you </a:t>
            </a:r>
            <a:r>
              <a:rPr lang="en-US" dirty="0" smtClean="0"/>
              <a:t>just </a:t>
            </a:r>
            <a:r>
              <a:rPr lang="en-US" dirty="0"/>
              <a:t>did?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1336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HISTOLOGY</a:t>
            </a:r>
            <a:endParaRPr lang="en-US" sz="6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</a:rPr>
              <a:t>It is not all new to you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28888" r="53636" b="29302"/>
          <a:stretch/>
        </p:blipFill>
        <p:spPr bwMode="auto">
          <a:xfrm>
            <a:off x="685800" y="1143000"/>
            <a:ext cx="3484880" cy="2590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Slides from FHB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18333" r="51724"/>
          <a:stretch/>
        </p:blipFill>
        <p:spPr bwMode="auto">
          <a:xfrm>
            <a:off x="5257800" y="1198880"/>
            <a:ext cx="3048000" cy="437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33517" r="52733" b="28062"/>
          <a:stretch/>
        </p:blipFill>
        <p:spPr bwMode="auto">
          <a:xfrm>
            <a:off x="838200" y="4191000"/>
            <a:ext cx="4124960" cy="234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7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How do we visualize microscopic anatomy (histology) and pathology (histopathology)?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Microscope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Digitally scanned slides</a:t>
            </a:r>
            <a:endParaRPr lang="en-US" dirty="0"/>
          </a:p>
          <a:p>
            <a:pPr lvl="1"/>
            <a:r>
              <a:rPr lang="en-US" sz="2000" dirty="0" smtClean="0"/>
              <a:t>SSOM “Zoomify” = Digitally scanned slides</a:t>
            </a:r>
          </a:p>
          <a:p>
            <a:pPr lvl="2"/>
            <a:r>
              <a:rPr lang="en-US" sz="2000" dirty="0" smtClean="0"/>
              <a:t>Viewable via a “virtual</a:t>
            </a:r>
            <a:r>
              <a:rPr lang="en-US" sz="2000" dirty="0"/>
              <a:t> </a:t>
            </a:r>
            <a:r>
              <a:rPr lang="en-US" sz="2000" dirty="0" smtClean="0"/>
              <a:t>microscope”</a:t>
            </a:r>
          </a:p>
          <a:p>
            <a:pPr lvl="2"/>
            <a:r>
              <a:rPr lang="en-US" sz="2000" dirty="0" smtClean="0"/>
              <a:t>Simulates traditional microscope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C:\Users\peskor\AppData\Local\Microsoft\Windows\INetCache\IE\TYNC5UY0\microscope1-2[1]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2743200" cy="34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3" t="46319" r="36741" b="42573"/>
          <a:stretch/>
        </p:blipFill>
        <p:spPr bwMode="auto">
          <a:xfrm>
            <a:off x="2057400" y="2209800"/>
            <a:ext cx="1788160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9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Full set of Zoomify digital histology slides available on LUMEN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333"/>
          <a:stretch/>
        </p:blipFill>
        <p:spPr>
          <a:xfrm>
            <a:off x="381000" y="1524000"/>
            <a:ext cx="8619309" cy="5181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40496" r="59631" b="9147"/>
          <a:stretch/>
        </p:blipFill>
        <p:spPr bwMode="auto">
          <a:xfrm>
            <a:off x="6375400" y="2534920"/>
            <a:ext cx="2655176" cy="3581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5791200" y="4800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the MHD labs  themselves we will be displaying histology and histopathology slides on different powers largely via static images</a:t>
            </a:r>
          </a:p>
          <a:p>
            <a:pPr lvl="1"/>
            <a:r>
              <a:rPr lang="en-US" dirty="0" smtClean="0"/>
              <a:t>Zoomify Histology Slides are included in the “Histology for Pathology” modules on Sakai</a:t>
            </a:r>
            <a:r>
              <a:rPr lang="en-US" dirty="0"/>
              <a:t> </a:t>
            </a:r>
            <a:r>
              <a:rPr lang="en-US" dirty="0" smtClean="0"/>
              <a:t>for your review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960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Recognize the most common stain used in pathology (H&amp;E) and explain the characteristic staining pattern.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Hematoxylin and Eosin (H&amp;E stain)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Hematoxylin</a:t>
            </a:r>
            <a:endParaRPr lang="en-US" dirty="0"/>
          </a:p>
          <a:p>
            <a:pPr lvl="1">
              <a:buFont typeface="Arial"/>
              <a:buChar char="–"/>
              <a:defRPr/>
            </a:pPr>
            <a:r>
              <a:rPr lang="en-US" dirty="0"/>
              <a:t>A basic dye</a:t>
            </a:r>
          </a:p>
          <a:p>
            <a:pPr lvl="1">
              <a:buFont typeface="Arial"/>
              <a:buChar char="–"/>
              <a:defRPr/>
            </a:pPr>
            <a:r>
              <a:rPr lang="en-US" dirty="0"/>
              <a:t>Stains </a:t>
            </a:r>
            <a:r>
              <a:rPr lang="en-US" dirty="0" smtClean="0"/>
              <a:t>structures </a:t>
            </a:r>
            <a:r>
              <a:rPr lang="en-US" dirty="0"/>
              <a:t>containing acids (e.g. nuclei) </a:t>
            </a:r>
            <a:r>
              <a:rPr lang="en-US" dirty="0" smtClean="0"/>
              <a:t>blue</a:t>
            </a: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/>
              <a:t>Eosin</a:t>
            </a:r>
          </a:p>
          <a:p>
            <a:pPr lvl="1">
              <a:buFont typeface="Arial"/>
              <a:buChar char="–"/>
              <a:defRPr/>
            </a:pPr>
            <a:r>
              <a:rPr lang="en-US" dirty="0"/>
              <a:t>An acidic dye</a:t>
            </a:r>
          </a:p>
          <a:p>
            <a:pPr lvl="1">
              <a:buFont typeface="Arial"/>
              <a:buChar char="–"/>
              <a:defRPr/>
            </a:pPr>
            <a:r>
              <a:rPr lang="en-US" dirty="0"/>
              <a:t>Stains structures containing protein (</a:t>
            </a:r>
            <a:r>
              <a:rPr lang="en-US" dirty="0" err="1"/>
              <a:t>e.g</a:t>
            </a:r>
            <a:r>
              <a:rPr lang="en-US" dirty="0"/>
              <a:t> cytoplasm) pink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29083" r="24631" b="-1118"/>
          <a:stretch/>
        </p:blipFill>
        <p:spPr bwMode="auto">
          <a:xfrm>
            <a:off x="6898640" y="1010918"/>
            <a:ext cx="1828800" cy="179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5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30404" r="28267"/>
          <a:stretch/>
        </p:blipFill>
        <p:spPr bwMode="auto">
          <a:xfrm>
            <a:off x="609600" y="762000"/>
            <a:ext cx="772460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4038600"/>
            <a:ext cx="457200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981200" y="4790737"/>
            <a:ext cx="533400" cy="457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“special stains” and give examples of when they would be used.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volunteers, please</a:t>
            </a:r>
          </a:p>
        </p:txBody>
      </p:sp>
    </p:spTree>
    <p:extLst>
      <p:ext uri="{BB962C8B-B14F-4D97-AF65-F5344CB8AC3E}">
        <p14:creationId xmlns:p14="http://schemas.microsoft.com/office/powerpoint/2010/main" val="9001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“Special Stains”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Staining techniques used to</a:t>
            </a:r>
          </a:p>
          <a:p>
            <a:pPr lvl="1"/>
            <a:r>
              <a:rPr lang="en-US" dirty="0"/>
              <a:t>demonstrate specific cellular </a:t>
            </a:r>
            <a:r>
              <a:rPr lang="en-US" dirty="0" smtClean="0"/>
              <a:t>components  (</a:t>
            </a:r>
            <a:r>
              <a:rPr lang="en-US" dirty="0"/>
              <a:t>structures and </a:t>
            </a:r>
            <a:r>
              <a:rPr lang="en-US" dirty="0" smtClean="0"/>
              <a:t>substances)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 micro-organisms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id  pathologists </a:t>
            </a:r>
            <a:r>
              <a:rPr lang="en-US" dirty="0"/>
              <a:t>in the evaluation of </a:t>
            </a:r>
            <a:r>
              <a:rPr lang="en-US" dirty="0" smtClean="0"/>
              <a:t> disease states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19083" r="17111" b="3433"/>
          <a:stretch/>
        </p:blipFill>
        <p:spPr bwMode="auto">
          <a:xfrm>
            <a:off x="685800" y="685800"/>
            <a:ext cx="769689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0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Summarize the concept of “power” when visualizing histologic sections under a microscope.</a:t>
            </a:r>
          </a:p>
        </p:txBody>
      </p:sp>
    </p:spTree>
    <p:extLst>
      <p:ext uri="{BB962C8B-B14F-4D97-AF65-F5344CB8AC3E}">
        <p14:creationId xmlns:p14="http://schemas.microsoft.com/office/powerpoint/2010/main" val="11704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“power”?</a:t>
            </a:r>
            <a:endParaRPr lang="en-US" dirty="0"/>
          </a:p>
        </p:txBody>
      </p:sp>
      <p:pic>
        <p:nvPicPr>
          <p:cNvPr id="4" name="Content Placeholder 3" descr="C:\Users\peskor\AppData\Local\Microsoft\Windows\INetCache\IE\TYNC5UY0\microscope1-2[1]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63351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2667000"/>
            <a:ext cx="1752600" cy="762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230933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Many objectives from 2x – </a:t>
            </a:r>
            <a:r>
              <a:rPr lang="en-US" sz="2400" b="1" dirty="0" smtClean="0"/>
              <a:t>100x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Low power – 2x-10x – to see overall structure of </a:t>
            </a:r>
            <a:r>
              <a:rPr lang="en-US" sz="2400" b="1" dirty="0" smtClean="0"/>
              <a:t>tissue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High Power – 20x-100x – examine smaller structures / cellular level</a:t>
            </a:r>
          </a:p>
        </p:txBody>
      </p:sp>
    </p:spTree>
    <p:extLst>
      <p:ext uri="{BB962C8B-B14F-4D97-AF65-F5344CB8AC3E}">
        <p14:creationId xmlns:p14="http://schemas.microsoft.com/office/powerpoint/2010/main" val="8350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zoomify.lumc.edu/histonew/skin/skin_main.htm</a:t>
            </a:r>
            <a:r>
              <a:rPr lang="en-US" dirty="0" smtClean="0"/>
              <a:t> 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Thick skin palm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Review slide from low power to high power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basic cellular components histologically: </a:t>
            </a:r>
          </a:p>
          <a:p>
            <a:pPr lvl="1"/>
            <a:r>
              <a:rPr lang="en-US" dirty="0"/>
              <a:t>nucleus</a:t>
            </a:r>
          </a:p>
          <a:p>
            <a:pPr lvl="1"/>
            <a:r>
              <a:rPr lang="en-US" dirty="0"/>
              <a:t>nucleolus</a:t>
            </a:r>
          </a:p>
          <a:p>
            <a:pPr lvl="1"/>
            <a:r>
              <a:rPr lang="en-US" dirty="0"/>
              <a:t>cytoplasm</a:t>
            </a:r>
          </a:p>
          <a:p>
            <a:pPr lvl="1"/>
            <a:r>
              <a:rPr lang="en-US" dirty="0"/>
              <a:t>cell borders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5008" r="17852" b="17271"/>
          <a:stretch/>
        </p:blipFill>
        <p:spPr bwMode="auto">
          <a:xfrm>
            <a:off x="609600" y="685800"/>
            <a:ext cx="7949400" cy="51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dirty="0"/>
              <a:t>Identify basic cellular components </a:t>
            </a:r>
            <a:r>
              <a:rPr lang="en-US" sz="3100" dirty="0" smtClean="0"/>
              <a:t>histologically: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Nucleus, nucleolus, cytoplasm, cell borders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30404" r="28267"/>
          <a:stretch/>
        </p:blipFill>
        <p:spPr bwMode="auto">
          <a:xfrm>
            <a:off x="609600" y="1295400"/>
            <a:ext cx="291902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4039758"/>
            <a:ext cx="160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power 10x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2" t="30580" r="27399"/>
          <a:stretch/>
        </p:blipFill>
        <p:spPr bwMode="auto">
          <a:xfrm>
            <a:off x="3733800" y="1153467"/>
            <a:ext cx="5231524" cy="536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0527" y="5867400"/>
            <a:ext cx="165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power 40x</a:t>
            </a: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791200" y="2872740"/>
            <a:ext cx="762000" cy="6858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659120" y="3482896"/>
            <a:ext cx="223520" cy="205184"/>
          </a:xfrm>
          <a:custGeom>
            <a:avLst/>
            <a:gdLst>
              <a:gd name="connsiteX0" fmla="*/ 152400 w 223520"/>
              <a:gd name="connsiteY0" fmla="*/ 1984 h 205184"/>
              <a:gd name="connsiteX1" fmla="*/ 10160 w 223520"/>
              <a:gd name="connsiteY1" fmla="*/ 32464 h 205184"/>
              <a:gd name="connsiteX2" fmla="*/ 0 w 223520"/>
              <a:gd name="connsiteY2" fmla="*/ 83264 h 205184"/>
              <a:gd name="connsiteX3" fmla="*/ 10160 w 223520"/>
              <a:gd name="connsiteY3" fmla="*/ 164544 h 205184"/>
              <a:gd name="connsiteX4" fmla="*/ 40640 w 223520"/>
              <a:gd name="connsiteY4" fmla="*/ 184864 h 205184"/>
              <a:gd name="connsiteX5" fmla="*/ 101600 w 223520"/>
              <a:gd name="connsiteY5" fmla="*/ 205184 h 205184"/>
              <a:gd name="connsiteX6" fmla="*/ 193040 w 223520"/>
              <a:gd name="connsiteY6" fmla="*/ 195024 h 205184"/>
              <a:gd name="connsiteX7" fmla="*/ 203200 w 223520"/>
              <a:gd name="connsiteY7" fmla="*/ 164544 h 205184"/>
              <a:gd name="connsiteX8" fmla="*/ 223520 w 223520"/>
              <a:gd name="connsiteY8" fmla="*/ 134064 h 205184"/>
              <a:gd name="connsiteX9" fmla="*/ 213360 w 223520"/>
              <a:gd name="connsiteY9" fmla="*/ 83264 h 205184"/>
              <a:gd name="connsiteX10" fmla="*/ 203200 w 223520"/>
              <a:gd name="connsiteY10" fmla="*/ 52784 h 205184"/>
              <a:gd name="connsiteX11" fmla="*/ 152400 w 223520"/>
              <a:gd name="connsiteY11" fmla="*/ 1984 h 20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520" h="205184">
                <a:moveTo>
                  <a:pt x="152400" y="1984"/>
                </a:moveTo>
                <a:cubicBezTo>
                  <a:pt x="120227" y="-1403"/>
                  <a:pt x="31539" y="-4949"/>
                  <a:pt x="10160" y="32464"/>
                </a:cubicBezTo>
                <a:cubicBezTo>
                  <a:pt x="1592" y="47457"/>
                  <a:pt x="3387" y="66331"/>
                  <a:pt x="0" y="83264"/>
                </a:cubicBezTo>
                <a:cubicBezTo>
                  <a:pt x="3387" y="110357"/>
                  <a:pt x="19" y="139193"/>
                  <a:pt x="10160" y="164544"/>
                </a:cubicBezTo>
                <a:cubicBezTo>
                  <a:pt x="14695" y="175881"/>
                  <a:pt x="29482" y="179905"/>
                  <a:pt x="40640" y="184864"/>
                </a:cubicBezTo>
                <a:cubicBezTo>
                  <a:pt x="60213" y="193563"/>
                  <a:pt x="101600" y="205184"/>
                  <a:pt x="101600" y="205184"/>
                </a:cubicBezTo>
                <a:cubicBezTo>
                  <a:pt x="132080" y="201797"/>
                  <a:pt x="164566" y="206414"/>
                  <a:pt x="193040" y="195024"/>
                </a:cubicBezTo>
                <a:cubicBezTo>
                  <a:pt x="202984" y="191047"/>
                  <a:pt x="198411" y="174123"/>
                  <a:pt x="203200" y="164544"/>
                </a:cubicBezTo>
                <a:cubicBezTo>
                  <a:pt x="208661" y="153622"/>
                  <a:pt x="216747" y="144224"/>
                  <a:pt x="223520" y="134064"/>
                </a:cubicBezTo>
                <a:cubicBezTo>
                  <a:pt x="220133" y="117131"/>
                  <a:pt x="217548" y="100017"/>
                  <a:pt x="213360" y="83264"/>
                </a:cubicBezTo>
                <a:cubicBezTo>
                  <a:pt x="210763" y="72874"/>
                  <a:pt x="210773" y="60357"/>
                  <a:pt x="203200" y="52784"/>
                </a:cubicBezTo>
                <a:cubicBezTo>
                  <a:pt x="190898" y="40482"/>
                  <a:pt x="184573" y="5371"/>
                  <a:pt x="152400" y="1984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587996" y="3403600"/>
            <a:ext cx="367248" cy="447040"/>
          </a:xfrm>
          <a:custGeom>
            <a:avLst/>
            <a:gdLst>
              <a:gd name="connsiteX0" fmla="*/ 233684 w 367248"/>
              <a:gd name="connsiteY0" fmla="*/ 0 h 447040"/>
              <a:gd name="connsiteX1" fmla="*/ 142244 w 367248"/>
              <a:gd name="connsiteY1" fmla="*/ 10160 h 447040"/>
              <a:gd name="connsiteX2" fmla="*/ 111764 w 367248"/>
              <a:gd name="connsiteY2" fmla="*/ 20320 h 447040"/>
              <a:gd name="connsiteX3" fmla="*/ 40644 w 367248"/>
              <a:gd name="connsiteY3" fmla="*/ 30480 h 447040"/>
              <a:gd name="connsiteX4" fmla="*/ 10164 w 367248"/>
              <a:gd name="connsiteY4" fmla="*/ 50800 h 447040"/>
              <a:gd name="connsiteX5" fmla="*/ 4 w 367248"/>
              <a:gd name="connsiteY5" fmla="*/ 81280 h 447040"/>
              <a:gd name="connsiteX6" fmla="*/ 30484 w 367248"/>
              <a:gd name="connsiteY6" fmla="*/ 294640 h 447040"/>
              <a:gd name="connsiteX7" fmla="*/ 40644 w 367248"/>
              <a:gd name="connsiteY7" fmla="*/ 325120 h 447040"/>
              <a:gd name="connsiteX8" fmla="*/ 60964 w 367248"/>
              <a:gd name="connsiteY8" fmla="*/ 355600 h 447040"/>
              <a:gd name="connsiteX9" fmla="*/ 71124 w 367248"/>
              <a:gd name="connsiteY9" fmla="*/ 386080 h 447040"/>
              <a:gd name="connsiteX10" fmla="*/ 132084 w 367248"/>
              <a:gd name="connsiteY10" fmla="*/ 426720 h 447040"/>
              <a:gd name="connsiteX11" fmla="*/ 162564 w 367248"/>
              <a:gd name="connsiteY11" fmla="*/ 447040 h 447040"/>
              <a:gd name="connsiteX12" fmla="*/ 243844 w 367248"/>
              <a:gd name="connsiteY12" fmla="*/ 436880 h 447040"/>
              <a:gd name="connsiteX13" fmla="*/ 304804 w 367248"/>
              <a:gd name="connsiteY13" fmla="*/ 386080 h 447040"/>
              <a:gd name="connsiteX14" fmla="*/ 335284 w 367248"/>
              <a:gd name="connsiteY14" fmla="*/ 365760 h 447040"/>
              <a:gd name="connsiteX15" fmla="*/ 365764 w 367248"/>
              <a:gd name="connsiteY15" fmla="*/ 304800 h 447040"/>
              <a:gd name="connsiteX16" fmla="*/ 355604 w 367248"/>
              <a:gd name="connsiteY16" fmla="*/ 111760 h 447040"/>
              <a:gd name="connsiteX17" fmla="*/ 294644 w 367248"/>
              <a:gd name="connsiteY17" fmla="*/ 50800 h 447040"/>
              <a:gd name="connsiteX18" fmla="*/ 264164 w 367248"/>
              <a:gd name="connsiteY18" fmla="*/ 30480 h 447040"/>
              <a:gd name="connsiteX19" fmla="*/ 203204 w 367248"/>
              <a:gd name="connsiteY19" fmla="*/ 10160 h 447040"/>
              <a:gd name="connsiteX20" fmla="*/ 182884 w 367248"/>
              <a:gd name="connsiteY20" fmla="*/ 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7248" h="447040">
                <a:moveTo>
                  <a:pt x="233684" y="0"/>
                </a:moveTo>
                <a:cubicBezTo>
                  <a:pt x="203204" y="3387"/>
                  <a:pt x="172494" y="5118"/>
                  <a:pt x="142244" y="10160"/>
                </a:cubicBezTo>
                <a:cubicBezTo>
                  <a:pt x="131680" y="11921"/>
                  <a:pt x="122266" y="18220"/>
                  <a:pt x="111764" y="20320"/>
                </a:cubicBezTo>
                <a:cubicBezTo>
                  <a:pt x="88282" y="25016"/>
                  <a:pt x="64351" y="27093"/>
                  <a:pt x="40644" y="30480"/>
                </a:cubicBezTo>
                <a:cubicBezTo>
                  <a:pt x="30484" y="37253"/>
                  <a:pt x="17792" y="41265"/>
                  <a:pt x="10164" y="50800"/>
                </a:cubicBezTo>
                <a:cubicBezTo>
                  <a:pt x="3474" y="59163"/>
                  <a:pt x="4" y="70570"/>
                  <a:pt x="4" y="81280"/>
                </a:cubicBezTo>
                <a:cubicBezTo>
                  <a:pt x="4" y="220297"/>
                  <a:pt x="-1062" y="200001"/>
                  <a:pt x="30484" y="294640"/>
                </a:cubicBezTo>
                <a:cubicBezTo>
                  <a:pt x="33871" y="304800"/>
                  <a:pt x="34703" y="316209"/>
                  <a:pt x="40644" y="325120"/>
                </a:cubicBezTo>
                <a:cubicBezTo>
                  <a:pt x="47417" y="335280"/>
                  <a:pt x="55503" y="344678"/>
                  <a:pt x="60964" y="355600"/>
                </a:cubicBezTo>
                <a:cubicBezTo>
                  <a:pt x="65753" y="365179"/>
                  <a:pt x="65183" y="377169"/>
                  <a:pt x="71124" y="386080"/>
                </a:cubicBezTo>
                <a:cubicBezTo>
                  <a:pt x="100014" y="429415"/>
                  <a:pt x="94803" y="408079"/>
                  <a:pt x="132084" y="426720"/>
                </a:cubicBezTo>
                <a:cubicBezTo>
                  <a:pt x="143006" y="432181"/>
                  <a:pt x="152404" y="440267"/>
                  <a:pt x="162564" y="447040"/>
                </a:cubicBezTo>
                <a:cubicBezTo>
                  <a:pt x="189657" y="443653"/>
                  <a:pt x="217502" y="444064"/>
                  <a:pt x="243844" y="436880"/>
                </a:cubicBezTo>
                <a:cubicBezTo>
                  <a:pt x="266342" y="430744"/>
                  <a:pt x="289149" y="399125"/>
                  <a:pt x="304804" y="386080"/>
                </a:cubicBezTo>
                <a:cubicBezTo>
                  <a:pt x="314185" y="378263"/>
                  <a:pt x="325124" y="372533"/>
                  <a:pt x="335284" y="365760"/>
                </a:cubicBezTo>
                <a:cubicBezTo>
                  <a:pt x="345558" y="350349"/>
                  <a:pt x="365764" y="325832"/>
                  <a:pt x="365764" y="304800"/>
                </a:cubicBezTo>
                <a:cubicBezTo>
                  <a:pt x="365764" y="240364"/>
                  <a:pt x="372978" y="173809"/>
                  <a:pt x="355604" y="111760"/>
                </a:cubicBezTo>
                <a:cubicBezTo>
                  <a:pt x="347856" y="84087"/>
                  <a:pt x="318554" y="66740"/>
                  <a:pt x="294644" y="50800"/>
                </a:cubicBezTo>
                <a:cubicBezTo>
                  <a:pt x="284484" y="44027"/>
                  <a:pt x="275322" y="35439"/>
                  <a:pt x="264164" y="30480"/>
                </a:cubicBezTo>
                <a:cubicBezTo>
                  <a:pt x="244591" y="21781"/>
                  <a:pt x="222362" y="19739"/>
                  <a:pt x="203204" y="10160"/>
                </a:cubicBezTo>
                <a:lnTo>
                  <a:pt x="182884" y="0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791200" y="3733800"/>
            <a:ext cx="762000" cy="3059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9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28780" r="27265" b="549"/>
          <a:stretch/>
        </p:blipFill>
        <p:spPr bwMode="auto">
          <a:xfrm>
            <a:off x="685800" y="1143000"/>
            <a:ext cx="81494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Thyroid Gland</a:t>
            </a:r>
            <a:br>
              <a:rPr lang="en-US" dirty="0" smtClean="0"/>
            </a:br>
            <a:r>
              <a:rPr lang="en-US" dirty="0" smtClean="0"/>
              <a:t>Identify cells, nuclei, cytoplasm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Organ: Appendix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Identify cells, nuclei, </a:t>
            </a:r>
            <a:r>
              <a:rPr lang="en-US" sz="4000" dirty="0" smtClean="0"/>
              <a:t>nucleoli, cytoplasm</a:t>
            </a:r>
            <a:endParaRPr 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31887" r="27379" b="4566"/>
          <a:stretch/>
        </p:blipFill>
        <p:spPr bwMode="auto">
          <a:xfrm>
            <a:off x="252044" y="1410454"/>
            <a:ext cx="864423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0" y="2057400"/>
            <a:ext cx="1447800" cy="1676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76600" y="4648200"/>
            <a:ext cx="2057400" cy="609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676400"/>
            <a:ext cx="1200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epithelium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49240" y="4768334"/>
            <a:ext cx="1374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lymphocytes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0598"/>
            <a:ext cx="8229600" cy="42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5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Objective: Identify </a:t>
            </a:r>
            <a:r>
              <a:rPr lang="en-US" dirty="0"/>
              <a:t>basic tissue types histologically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Epithelium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Adipose tissue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Adipose </a:t>
            </a:r>
            <a:r>
              <a:rPr lang="en-US" dirty="0" smtClean="0"/>
              <a:t>tissue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Blood </a:t>
            </a:r>
            <a:r>
              <a:rPr lang="en-US" dirty="0" smtClean="0"/>
              <a:t>vessels</a:t>
            </a:r>
            <a:endParaRPr lang="en-US" b="1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Muscle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Inflammatory cells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Nervous tissue</a:t>
            </a:r>
          </a:p>
        </p:txBody>
      </p:sp>
    </p:spTree>
    <p:extLst>
      <p:ext uri="{BB962C8B-B14F-4D97-AF65-F5344CB8AC3E}">
        <p14:creationId xmlns:p14="http://schemas.microsoft.com/office/powerpoint/2010/main" val="6124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Epithelium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Tissue which covers nearly all body surfaces</a:t>
            </a:r>
          </a:p>
          <a:p>
            <a:r>
              <a:rPr lang="en-US" dirty="0" smtClean="0"/>
              <a:t>Functions:</a:t>
            </a:r>
          </a:p>
          <a:p>
            <a:pPr lvl="2"/>
            <a:r>
              <a:rPr lang="en-US" dirty="0" smtClean="0"/>
              <a:t>Protects (skin, esophagus)</a:t>
            </a:r>
          </a:p>
          <a:p>
            <a:pPr lvl="2"/>
            <a:r>
              <a:rPr lang="en-US" dirty="0" smtClean="0"/>
              <a:t>Absorbs (GI tract, kidney)</a:t>
            </a:r>
          </a:p>
          <a:p>
            <a:pPr lvl="2"/>
            <a:r>
              <a:rPr lang="en-US" dirty="0" smtClean="0"/>
              <a:t>Transports (ciliated cells of trachea)</a:t>
            </a:r>
          </a:p>
          <a:p>
            <a:pPr lvl="2"/>
            <a:r>
              <a:rPr lang="en-US" dirty="0" smtClean="0"/>
              <a:t>Secretes (glands)</a:t>
            </a:r>
          </a:p>
          <a:p>
            <a:pPr lvl="2"/>
            <a:r>
              <a:rPr lang="en-US" dirty="0" smtClean="0"/>
              <a:t>Gas exchange (lung)</a:t>
            </a:r>
          </a:p>
          <a:p>
            <a:pPr lvl="2"/>
            <a:r>
              <a:rPr lang="en-US" dirty="0" smtClean="0"/>
              <a:t>Lubricates (pleural cavity)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602" t="21466" r="15447" b="10870"/>
          <a:stretch/>
        </p:blipFill>
        <p:spPr>
          <a:xfrm>
            <a:off x="152400" y="228600"/>
            <a:ext cx="8839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Kidney Tubule: Simple Cuboidal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2037" t="19747" r="36111" b="3330"/>
          <a:stretch/>
        </p:blipFill>
        <p:spPr>
          <a:xfrm>
            <a:off x="152400" y="1295400"/>
            <a:ext cx="42672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399" y="990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10x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4648200" y="3505200"/>
            <a:ext cx="4358641" cy="281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7848" y="6400800"/>
            <a:ext cx="157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 stain – 40x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7360" r="53647" b="10888"/>
          <a:stretch/>
        </p:blipFill>
        <p:spPr>
          <a:xfrm>
            <a:off x="5791200" y="1676400"/>
            <a:ext cx="2194560" cy="1536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0" y="4572000"/>
            <a:ext cx="4572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6437" y="4878169"/>
            <a:ext cx="303756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PAS stain outlining</a:t>
            </a:r>
          </a:p>
          <a:p>
            <a:r>
              <a:rPr lang="en-US" dirty="0"/>
              <a:t>o</a:t>
            </a:r>
            <a:r>
              <a:rPr lang="en-US" dirty="0" smtClean="0"/>
              <a:t>n this section?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2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Simple Columnar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31887" r="27379" b="4566"/>
          <a:stretch/>
        </p:blipFill>
        <p:spPr bwMode="auto">
          <a:xfrm>
            <a:off x="906499" y="1828800"/>
            <a:ext cx="7331002" cy="489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33256" r="68422" b="18371"/>
          <a:stretch/>
        </p:blipFill>
        <p:spPr>
          <a:xfrm>
            <a:off x="7652657" y="1127919"/>
            <a:ext cx="1066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08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Skin – Epidermis</a:t>
            </a:r>
            <a:br>
              <a:rPr lang="en-US" dirty="0" smtClean="0"/>
            </a:br>
            <a:r>
              <a:rPr lang="en-US" dirty="0" smtClean="0"/>
              <a:t>Stratified Squamous</a:t>
            </a:r>
            <a:endParaRPr lang="en-US" dirty="0"/>
          </a:p>
        </p:txBody>
      </p:sp>
      <p:pic>
        <p:nvPicPr>
          <p:cNvPr id="4098" name="Picture 2" descr="https://library.med.utah.edu/WebPath/jpeg2/EPITHEL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36320"/>
            <a:ext cx="38290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ibrary.med.utah.edu/WebPath/jpeg3/SKIN1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6" t="806" r="44233" b="-806"/>
          <a:stretch/>
        </p:blipFill>
        <p:spPr bwMode="auto">
          <a:xfrm rot="5400000">
            <a:off x="649746" y="1334853"/>
            <a:ext cx="357730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67200" y="35814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Cells </a:t>
            </a:r>
            <a:r>
              <a:rPr lang="en-US" dirty="0"/>
              <a:t>originate from a layer of cells along a basal lamina and form a multilayered structure. </a:t>
            </a:r>
            <a:endParaRPr lang="en-US" dirty="0" smtClean="0"/>
          </a:p>
          <a:p>
            <a:r>
              <a:rPr lang="en-US" dirty="0" smtClean="0"/>
              <a:t>Cells </a:t>
            </a:r>
            <a:r>
              <a:rPr lang="en-US" dirty="0"/>
              <a:t>toward the surface have smaller nuclei and greater amounts of cytoplasm with keratin.</a:t>
            </a:r>
          </a:p>
        </p:txBody>
      </p:sp>
    </p:spTree>
    <p:extLst>
      <p:ext uri="{BB962C8B-B14F-4D97-AF65-F5344CB8AC3E}">
        <p14:creationId xmlns:p14="http://schemas.microsoft.com/office/powerpoint/2010/main" val="8829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Respiratory Tract: </a:t>
            </a:r>
            <a:br>
              <a:rPr lang="en-US" dirty="0" smtClean="0"/>
            </a:br>
            <a:r>
              <a:rPr lang="en-US" dirty="0" smtClean="0"/>
              <a:t>Nasopharynx</a:t>
            </a:r>
            <a:endParaRPr lang="en-US" dirty="0"/>
          </a:p>
        </p:txBody>
      </p:sp>
      <p:pic>
        <p:nvPicPr>
          <p:cNvPr id="6146" name="Picture 2" descr="https://library.med.utah.edu/WebPath/jpeg2/EPITHEL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3" b="27040"/>
          <a:stretch/>
        </p:blipFill>
        <p:spPr bwMode="auto">
          <a:xfrm>
            <a:off x="4419600" y="1310640"/>
            <a:ext cx="42963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00"/>
            <a:ext cx="4343400" cy="3618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6160" y="2971800"/>
            <a:ext cx="3915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not all the cells along the basal lamina reach the </a:t>
            </a:r>
            <a:r>
              <a:rPr lang="en-US" dirty="0" err="1"/>
              <a:t>lumenal</a:t>
            </a:r>
            <a:r>
              <a:rPr lang="en-US" dirty="0"/>
              <a:t> surface, though all contact the basal lamina. </a:t>
            </a:r>
          </a:p>
        </p:txBody>
      </p:sp>
    </p:spTree>
    <p:extLst>
      <p:ext uri="{BB962C8B-B14F-4D97-AF65-F5344CB8AC3E}">
        <p14:creationId xmlns:p14="http://schemas.microsoft.com/office/powerpoint/2010/main" val="32426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Self-Assessment: Type of Epithelium?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4757" t="27692" r="34466"/>
          <a:stretch/>
        </p:blipFill>
        <p:spPr>
          <a:xfrm>
            <a:off x="1752600" y="1066800"/>
            <a:ext cx="4931315" cy="551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b="1" dirty="0"/>
              <a:t>connective </a:t>
            </a:r>
            <a:r>
              <a:rPr lang="en-US" b="1" dirty="0" smtClean="0"/>
              <a:t>tissue</a:t>
            </a:r>
            <a:endParaRPr lang="en-US" b="1" dirty="0"/>
          </a:p>
          <a:p>
            <a:pPr lvl="1"/>
            <a:r>
              <a:rPr lang="en-US" b="1" dirty="0" smtClean="0"/>
              <a:t>adipose tissue</a:t>
            </a:r>
          </a:p>
          <a:p>
            <a:pPr lvl="1"/>
            <a:r>
              <a:rPr lang="en-US" dirty="0"/>
              <a:t>blood </a:t>
            </a:r>
            <a:r>
              <a:rPr lang="en-US" dirty="0" smtClean="0"/>
              <a:t>vessels</a:t>
            </a:r>
            <a:endParaRPr lang="en-US" b="1" dirty="0" smtClean="0"/>
          </a:p>
          <a:p>
            <a:pPr lvl="1"/>
            <a:r>
              <a:rPr lang="en-US" dirty="0" smtClean="0"/>
              <a:t>muscle </a:t>
            </a:r>
            <a:r>
              <a:rPr lang="en-US" dirty="0"/>
              <a:t>tissue</a:t>
            </a:r>
          </a:p>
          <a:p>
            <a:pPr lvl="1"/>
            <a:r>
              <a:rPr lang="en-US" dirty="0"/>
              <a:t>nervous tissue</a:t>
            </a:r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Connective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Provides structural support </a:t>
            </a:r>
          </a:p>
          <a:p>
            <a:pPr lvl="1"/>
            <a:r>
              <a:rPr lang="en-US" dirty="0" smtClean="0"/>
              <a:t>Binds cells and tissues together</a:t>
            </a:r>
          </a:p>
          <a:p>
            <a:pPr lvl="1"/>
            <a:r>
              <a:rPr lang="en-US" dirty="0" smtClean="0"/>
              <a:t>Provides metabolic support</a:t>
            </a:r>
          </a:p>
          <a:p>
            <a:pPr lvl="1"/>
            <a:endParaRPr lang="en-US" dirty="0"/>
          </a:p>
          <a:p>
            <a:r>
              <a:rPr lang="en-US" dirty="0" smtClean="0"/>
              <a:t>Types</a:t>
            </a:r>
          </a:p>
          <a:p>
            <a:pPr lvl="1"/>
            <a:r>
              <a:rPr lang="en-US" dirty="0" smtClean="0"/>
              <a:t>Dense connective tissue, loose connective tissue</a:t>
            </a:r>
          </a:p>
          <a:p>
            <a:pPr lvl="2"/>
            <a:r>
              <a:rPr lang="en-US" dirty="0" smtClean="0"/>
              <a:t>Fibers (mostly collagen)</a:t>
            </a:r>
          </a:p>
          <a:p>
            <a:pPr lvl="2"/>
            <a:r>
              <a:rPr lang="en-US" dirty="0" smtClean="0"/>
              <a:t>“Fibroblast” = nuclei</a:t>
            </a:r>
            <a:endParaRPr lang="en-US" dirty="0"/>
          </a:p>
          <a:p>
            <a:pPr lvl="1"/>
            <a:r>
              <a:rPr lang="en-US" dirty="0" smtClean="0"/>
              <a:t>Adipose Tissue</a:t>
            </a:r>
          </a:p>
          <a:p>
            <a:pPr lvl="2"/>
            <a:r>
              <a:rPr lang="en-US" dirty="0" smtClean="0"/>
              <a:t>Primary site of fat storage</a:t>
            </a:r>
          </a:p>
          <a:p>
            <a:pPr lvl="1"/>
            <a:r>
              <a:rPr lang="en-US" dirty="0" smtClean="0"/>
              <a:t>Elastic tissue, reticular tissue</a:t>
            </a:r>
          </a:p>
        </p:txBody>
      </p:sp>
    </p:spTree>
    <p:extLst>
      <p:ext uri="{BB962C8B-B14F-4D97-AF65-F5344CB8AC3E}">
        <p14:creationId xmlns:p14="http://schemas.microsoft.com/office/powerpoint/2010/main" val="12204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 t="-1760" r="436" b="1760"/>
          <a:stretch/>
        </p:blipFill>
        <p:spPr bwMode="auto">
          <a:xfrm>
            <a:off x="2286000" y="1752600"/>
            <a:ext cx="4572000" cy="3761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ense connective tissue?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29083" r="24631" b="-1118"/>
          <a:stretch/>
        </p:blipFill>
        <p:spPr bwMode="auto">
          <a:xfrm>
            <a:off x="1745345" y="1219200"/>
            <a:ext cx="565331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505200" y="3352800"/>
            <a:ext cx="5334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15000" y="2529840"/>
            <a:ext cx="4572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362200" y="2529840"/>
            <a:ext cx="3810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48600" y="66147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skin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flipH="1">
            <a:off x="7543800" y="1615440"/>
            <a:ext cx="76200" cy="5943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41196" y="179358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Identify fibroblasts</a:t>
            </a:r>
            <a:br>
              <a:rPr lang="en-US" dirty="0" smtClean="0"/>
            </a:br>
            <a:r>
              <a:rPr lang="en-US" dirty="0" smtClean="0"/>
              <a:t>Identify the </a:t>
            </a:r>
            <a:r>
              <a:rPr lang="en-US" smtClean="0"/>
              <a:t>collagen fibers</a:t>
            </a:r>
            <a:endParaRPr lang="en-US"/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19" y="1905000"/>
            <a:ext cx="6367961" cy="39450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8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Adipose Tissue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29083" r="24631" b="-1118"/>
          <a:stretch/>
        </p:blipFill>
        <p:spPr bwMode="auto">
          <a:xfrm>
            <a:off x="1752600" y="1143000"/>
            <a:ext cx="565331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4114800"/>
            <a:ext cx="5105400" cy="21336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43800" y="1295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= Adipocytes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12083" t="21538" r="50834" b="18462"/>
          <a:stretch/>
        </p:blipFill>
        <p:spPr>
          <a:xfrm>
            <a:off x="76200" y="1447800"/>
            <a:ext cx="4724400" cy="4140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3960" y="2133600"/>
            <a:ext cx="36451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-Thin cell membrane</a:t>
            </a:r>
          </a:p>
          <a:p>
            <a:r>
              <a:rPr lang="en-US" dirty="0" smtClean="0"/>
              <a:t>-Surrounds cytoplasmic lipid</a:t>
            </a:r>
          </a:p>
          <a:p>
            <a:r>
              <a:rPr lang="en-US" dirty="0" smtClean="0"/>
              <a:t>(cytoplasm appears clear because </a:t>
            </a:r>
          </a:p>
          <a:p>
            <a:r>
              <a:rPr lang="en-US" dirty="0"/>
              <a:t>p</a:t>
            </a:r>
            <a:r>
              <a:rPr lang="en-US" dirty="0" smtClean="0"/>
              <a:t>rocessing removes the actual lipids)</a:t>
            </a:r>
          </a:p>
          <a:p>
            <a:r>
              <a:rPr lang="en-US" dirty="0" smtClean="0"/>
              <a:t>-Cell nucleus is pushed to the side</a:t>
            </a:r>
          </a:p>
          <a:p>
            <a:r>
              <a:rPr lang="en-US" dirty="0"/>
              <a:t>b</a:t>
            </a:r>
            <a:r>
              <a:rPr lang="en-US" dirty="0" smtClean="0"/>
              <a:t>y cytoplasmic lipid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07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“Special Stain”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Oil Red O</a:t>
            </a:r>
          </a:p>
          <a:p>
            <a:pPr lvl="1"/>
            <a:r>
              <a:rPr lang="en-US" dirty="0" smtClean="0"/>
              <a:t>Fat soluble dye which can stain lipids, triglycerides and some lipoproteins</a:t>
            </a:r>
          </a:p>
          <a:p>
            <a:pPr lvl="2"/>
            <a:r>
              <a:rPr lang="en-US" dirty="0" smtClean="0"/>
              <a:t>Requires special processing of tissue sections</a:t>
            </a:r>
            <a:endParaRPr lang="en-US" dirty="0"/>
          </a:p>
        </p:txBody>
      </p:sp>
      <p:pic>
        <p:nvPicPr>
          <p:cNvPr id="2050" name="Picture 2" descr="Image result for oil red o stai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35052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dirty="0"/>
              <a:t>connective </a:t>
            </a:r>
            <a:r>
              <a:rPr lang="en-US" dirty="0" smtClean="0"/>
              <a:t>tissue</a:t>
            </a:r>
            <a:endParaRPr lang="en-US" dirty="0"/>
          </a:p>
          <a:p>
            <a:pPr lvl="1"/>
            <a:r>
              <a:rPr lang="en-US" dirty="0" smtClean="0"/>
              <a:t>adipose tissue</a:t>
            </a:r>
          </a:p>
          <a:p>
            <a:pPr lvl="1"/>
            <a:r>
              <a:rPr lang="en-US" b="1" dirty="0"/>
              <a:t>blood </a:t>
            </a:r>
            <a:r>
              <a:rPr lang="en-US" b="1" dirty="0" smtClean="0"/>
              <a:t>vessels</a:t>
            </a:r>
          </a:p>
          <a:p>
            <a:pPr lvl="1"/>
            <a:r>
              <a:rPr lang="en-US" dirty="0" smtClean="0"/>
              <a:t>muscle </a:t>
            </a:r>
            <a:r>
              <a:rPr lang="en-US" dirty="0"/>
              <a:t>tissue</a:t>
            </a:r>
          </a:p>
          <a:p>
            <a:pPr lvl="1"/>
            <a:r>
              <a:rPr lang="en-US" dirty="0"/>
              <a:t>nervous tissue</a:t>
            </a:r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Blood Vessels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Arterial </a:t>
            </a:r>
          </a:p>
          <a:p>
            <a:pPr lvl="1"/>
            <a:r>
              <a:rPr lang="en-US" dirty="0" smtClean="0"/>
              <a:t>Arteries, arterioles, capillaries</a:t>
            </a:r>
          </a:p>
          <a:p>
            <a:r>
              <a:rPr lang="en-US" dirty="0" smtClean="0"/>
              <a:t>Veins</a:t>
            </a:r>
          </a:p>
          <a:p>
            <a:endParaRPr lang="en-US" dirty="0"/>
          </a:p>
          <a:p>
            <a:r>
              <a:rPr lang="en-US" dirty="0" smtClean="0"/>
              <a:t>Lymphatics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All lined by endothelium and have a smooth muscle layer of various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222" t="21457" r="25000" b="8547"/>
          <a:stretch/>
        </p:blipFill>
        <p:spPr>
          <a:xfrm>
            <a:off x="990600" y="1752600"/>
            <a:ext cx="6470352" cy="46482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225776" y="1447800"/>
            <a:ext cx="117624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72400" y="3733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Vein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6705600" y="37577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71654" y="32422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7929" y="3847206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Smooth Muscle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152482" y="4636849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0044254">
            <a:off x="6658001" y="5079275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84008" y="5018426"/>
            <a:ext cx="13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this </a:t>
            </a:r>
          </a:p>
          <a:p>
            <a:r>
              <a:rPr lang="en-US" dirty="0" smtClean="0"/>
              <a:t>Tissue?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8800"/>
            <a:ext cx="7438884" cy="65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12929" t="20337" r="58915" b="38494"/>
          <a:stretch/>
        </p:blipFill>
        <p:spPr>
          <a:xfrm>
            <a:off x="1045728" y="750332"/>
            <a:ext cx="7326726" cy="5802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381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40x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638800" y="3505200"/>
            <a:ext cx="1371600" cy="2209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3124145"/>
            <a:ext cx="16433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Endothelial Cell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72354" y="3543300"/>
            <a:ext cx="2514600" cy="21336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739951" y="5741487"/>
            <a:ext cx="457200" cy="3428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2297025">
            <a:off x="6118894" y="5990645"/>
            <a:ext cx="978408" cy="3250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0431" y="6101779"/>
            <a:ext cx="2920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Desribe</a:t>
            </a:r>
            <a:r>
              <a:rPr lang="en-US" dirty="0"/>
              <a:t> </a:t>
            </a:r>
            <a:r>
              <a:rPr lang="en-US" dirty="0" smtClean="0"/>
              <a:t>what you see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2"/>
          <a:stretch/>
        </p:blipFill>
        <p:spPr bwMode="auto">
          <a:xfrm>
            <a:off x="914400" y="1752600"/>
            <a:ext cx="7391400" cy="478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8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/>
          <a:stretch/>
        </p:blipFill>
        <p:spPr>
          <a:xfrm>
            <a:off x="838200" y="1143000"/>
            <a:ext cx="760532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dirty="0"/>
              <a:t>connective </a:t>
            </a:r>
            <a:r>
              <a:rPr lang="en-US" dirty="0" smtClean="0"/>
              <a:t>tissue</a:t>
            </a:r>
            <a:endParaRPr lang="en-US" dirty="0"/>
          </a:p>
          <a:p>
            <a:pPr lvl="1"/>
            <a:r>
              <a:rPr lang="en-US" dirty="0" smtClean="0"/>
              <a:t>adipose tissue</a:t>
            </a:r>
          </a:p>
          <a:p>
            <a:pPr lvl="1"/>
            <a:r>
              <a:rPr lang="en-US" dirty="0"/>
              <a:t>blood </a:t>
            </a:r>
            <a:r>
              <a:rPr lang="en-US" dirty="0" smtClean="0"/>
              <a:t>vessels</a:t>
            </a:r>
          </a:p>
          <a:p>
            <a:pPr lvl="1"/>
            <a:r>
              <a:rPr lang="en-US" b="1" dirty="0" smtClean="0"/>
              <a:t>muscle tissue</a:t>
            </a:r>
          </a:p>
          <a:p>
            <a:pPr lvl="1"/>
            <a:r>
              <a:rPr lang="en-US" dirty="0" smtClean="0"/>
              <a:t>nervous </a:t>
            </a:r>
            <a:r>
              <a:rPr lang="en-US" dirty="0"/>
              <a:t>tissue</a:t>
            </a:r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9914" t="27203" r="52037" b="19101"/>
          <a:stretch/>
        </p:blipFill>
        <p:spPr>
          <a:xfrm>
            <a:off x="1524000" y="1733006"/>
            <a:ext cx="6781800" cy="482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1417638"/>
            <a:ext cx="383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your FHB Lecture – Muscle 1 – L3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Tongue:</a:t>
            </a:r>
            <a:br>
              <a:rPr lang="en-US" dirty="0" smtClean="0"/>
            </a:br>
            <a:r>
              <a:rPr lang="en-US" sz="2700" dirty="0" smtClean="0"/>
              <a:t>a) What tissue type is covering the surface of the tongue?</a:t>
            </a:r>
            <a:br>
              <a:rPr lang="en-US" sz="27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b) Where is the muscle?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2037" t="17094" r="46296" b="21048"/>
          <a:stretch/>
        </p:blipFill>
        <p:spPr>
          <a:xfrm>
            <a:off x="1143000" y="2286000"/>
            <a:ext cx="6248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kind of epithelium covers the surface of the tongue?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037" t="19578" r="47222" b="8628"/>
          <a:stretch/>
        </p:blipFill>
        <p:spPr>
          <a:xfrm>
            <a:off x="2057400" y="1676400"/>
            <a:ext cx="486954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Muscle – point out </a:t>
            </a:r>
            <a:r>
              <a:rPr lang="en-US" sz="2400" u="sng" dirty="0" smtClean="0"/>
              <a:t>cross sections</a:t>
            </a:r>
            <a:r>
              <a:rPr lang="en-US" sz="2400" dirty="0" smtClean="0"/>
              <a:t> and </a:t>
            </a:r>
            <a:r>
              <a:rPr lang="en-US" sz="2400" u="sng" dirty="0" smtClean="0"/>
              <a:t>longitudinal sections</a:t>
            </a:r>
            <a:endParaRPr lang="en-US" sz="24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12037" t="18038" r="47222" b="6749"/>
          <a:stretch/>
        </p:blipFill>
        <p:spPr>
          <a:xfrm>
            <a:off x="914399" y="1119554"/>
            <a:ext cx="6858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0079" y="2362200"/>
            <a:ext cx="606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429000" y="4521432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3733800"/>
            <a:ext cx="3962400" cy="2667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Skeletal  muscle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0909" t="20384" r="46363" b="6112"/>
          <a:stretch/>
        </p:blipFill>
        <p:spPr>
          <a:xfrm>
            <a:off x="1066800" y="861378"/>
            <a:ext cx="632991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Identify nuclei, </a:t>
            </a:r>
            <a:r>
              <a:rPr lang="en-US" sz="2800" dirty="0"/>
              <a:t>f</a:t>
            </a:r>
            <a:r>
              <a:rPr lang="en-US" sz="2800" dirty="0" smtClean="0"/>
              <a:t>ibers, cross-striations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038" t="15384" r="43518" b="7693"/>
          <a:stretch/>
        </p:blipFill>
        <p:spPr>
          <a:xfrm>
            <a:off x="685800" y="878840"/>
            <a:ext cx="7543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8415" y="72973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29083" r="24631" b="-1118"/>
          <a:stretch/>
        </p:blipFill>
        <p:spPr bwMode="auto">
          <a:xfrm>
            <a:off x="441960" y="1143000"/>
            <a:ext cx="565331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2209800"/>
            <a:ext cx="24439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low power, identify</a:t>
            </a:r>
          </a:p>
          <a:p>
            <a:r>
              <a:rPr lang="en-US" dirty="0" smtClean="0"/>
              <a:t>Epithelium</a:t>
            </a:r>
          </a:p>
          <a:p>
            <a:r>
              <a:rPr lang="en-US" dirty="0" smtClean="0"/>
              <a:t>Dense connective tissue</a:t>
            </a:r>
          </a:p>
          <a:p>
            <a:r>
              <a:rPr lang="en-US" dirty="0" smtClean="0"/>
              <a:t>Adipose tissue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dirty="0"/>
              <a:t>connective </a:t>
            </a:r>
            <a:r>
              <a:rPr lang="en-US" dirty="0" smtClean="0"/>
              <a:t>tissue</a:t>
            </a:r>
            <a:endParaRPr lang="en-US" dirty="0"/>
          </a:p>
          <a:p>
            <a:pPr lvl="1"/>
            <a:r>
              <a:rPr lang="en-US" dirty="0" smtClean="0"/>
              <a:t>adipose tissue</a:t>
            </a:r>
          </a:p>
          <a:p>
            <a:pPr lvl="1"/>
            <a:r>
              <a:rPr lang="en-US" dirty="0"/>
              <a:t>blood </a:t>
            </a:r>
            <a:r>
              <a:rPr lang="en-US" dirty="0" smtClean="0"/>
              <a:t>vessels</a:t>
            </a:r>
          </a:p>
          <a:p>
            <a:pPr lvl="1"/>
            <a:r>
              <a:rPr lang="en-US" dirty="0" smtClean="0"/>
              <a:t>muscle tissue</a:t>
            </a:r>
          </a:p>
          <a:p>
            <a:pPr lvl="1"/>
            <a:r>
              <a:rPr lang="en-US" b="1" dirty="0" smtClean="0"/>
              <a:t>nervous tissue</a:t>
            </a:r>
            <a:endParaRPr lang="en-US" dirty="0"/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8" t="20673" r="8249" b="55951"/>
          <a:stretch/>
        </p:blipFill>
        <p:spPr bwMode="auto">
          <a:xfrm>
            <a:off x="609600" y="1752600"/>
            <a:ext cx="7475837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4" descr="Image result for vatic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11111" t="18038" r="45370" b="5040"/>
          <a:stretch/>
        </p:blipFill>
        <p:spPr>
          <a:xfrm>
            <a:off x="0" y="1436132"/>
            <a:ext cx="5791200" cy="4486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0882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</a:t>
            </a:r>
          </a:p>
          <a:p>
            <a:r>
              <a:rPr lang="en-US" dirty="0" smtClean="0"/>
              <a:t>Dense connective tissue</a:t>
            </a:r>
          </a:p>
          <a:p>
            <a:r>
              <a:rPr lang="en-US" dirty="0" smtClean="0"/>
              <a:t>Blood vessels</a:t>
            </a:r>
          </a:p>
          <a:p>
            <a:endParaRPr lang="en-US" dirty="0" smtClean="0"/>
          </a:p>
          <a:p>
            <a:r>
              <a:rPr lang="en-US" dirty="0" smtClean="0"/>
              <a:t>Nerve bundle is highlighted by </a:t>
            </a:r>
          </a:p>
          <a:p>
            <a:r>
              <a:rPr lang="en-US" dirty="0" smtClean="0"/>
              <a:t>the arrow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971036" y="2069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2667000"/>
            <a:ext cx="4571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52945" y="10668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40x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68730" y="3810000"/>
            <a:ext cx="21945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these cells?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156459" y="4421326"/>
            <a:ext cx="259081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Nerve bundle: Cross 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887" t="28622" r="14767" b="4033"/>
          <a:stretch/>
        </p:blipFill>
        <p:spPr>
          <a:xfrm>
            <a:off x="685800" y="1600200"/>
            <a:ext cx="749236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Nervous Tissue</a:t>
            </a:r>
          </a:p>
        </p:txBody>
      </p:sp>
      <p:pic>
        <p:nvPicPr>
          <p:cNvPr id="22531" name="Content Placeholder 3" descr="1823553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5" t="27138" r="35735" b="45766"/>
          <a:stretch>
            <a:fillRect/>
          </a:stretch>
        </p:blipFill>
        <p:spPr>
          <a:xfrm>
            <a:off x="4033838" y="1982788"/>
            <a:ext cx="4400550" cy="377666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549650" y="5092700"/>
            <a:ext cx="968375" cy="20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3254375" y="5210175"/>
            <a:ext cx="143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b="1"/>
              <a:t>Perinuerium</a:t>
            </a:r>
          </a:p>
        </p:txBody>
      </p:sp>
      <p:sp>
        <p:nvSpPr>
          <p:cNvPr id="8" name="Donut 7"/>
          <p:cNvSpPr/>
          <p:nvPr/>
        </p:nvSpPr>
        <p:spPr>
          <a:xfrm>
            <a:off x="6991350" y="3043238"/>
            <a:ext cx="465138" cy="401637"/>
          </a:xfrm>
          <a:prstGeom prst="donut">
            <a:avLst>
              <a:gd name="adj" fmla="val 625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7558088" y="3111500"/>
            <a:ext cx="968375" cy="20161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7432675" y="3240088"/>
            <a:ext cx="1433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Nerve Fiber</a:t>
            </a:r>
          </a:p>
        </p:txBody>
      </p:sp>
      <p:sp>
        <p:nvSpPr>
          <p:cNvPr id="11" name="Donut 10"/>
          <p:cNvSpPr/>
          <p:nvPr/>
        </p:nvSpPr>
        <p:spPr>
          <a:xfrm rot="19397673">
            <a:off x="5748338" y="3255963"/>
            <a:ext cx="465137" cy="250825"/>
          </a:xfrm>
          <a:prstGeom prst="donut">
            <a:avLst>
              <a:gd name="adj" fmla="val 625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751388" y="3325813"/>
            <a:ext cx="966787" cy="201612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9" name="TextBox 12"/>
          <p:cNvSpPr txBox="1">
            <a:spLocks noChangeArrowheads="1"/>
          </p:cNvSpPr>
          <p:nvPr/>
        </p:nvSpPr>
        <p:spPr bwMode="auto">
          <a:xfrm>
            <a:off x="3908425" y="3497263"/>
            <a:ext cx="2538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b="1"/>
              <a:t>Schwann Cell Nuclei</a:t>
            </a:r>
          </a:p>
        </p:txBody>
      </p:sp>
      <p:sp>
        <p:nvSpPr>
          <p:cNvPr id="22540" name="TextBox 13"/>
          <p:cNvSpPr txBox="1">
            <a:spLocks noChangeArrowheads="1"/>
          </p:cNvSpPr>
          <p:nvPr/>
        </p:nvSpPr>
        <p:spPr bwMode="auto">
          <a:xfrm>
            <a:off x="5292725" y="5784850"/>
            <a:ext cx="213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Cross Section</a:t>
            </a:r>
          </a:p>
        </p:txBody>
      </p:sp>
      <p:pic>
        <p:nvPicPr>
          <p:cNvPr id="2254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2296" r="35587"/>
          <a:stretch>
            <a:fillRect/>
          </a:stretch>
        </p:blipFill>
        <p:spPr bwMode="auto">
          <a:xfrm>
            <a:off x="457200" y="1806575"/>
            <a:ext cx="2967038" cy="4119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 rot="5400000">
            <a:off x="1439069" y="1397794"/>
            <a:ext cx="968375" cy="20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Donut 16"/>
          <p:cNvSpPr/>
          <p:nvPr/>
        </p:nvSpPr>
        <p:spPr>
          <a:xfrm>
            <a:off x="2074863" y="3130550"/>
            <a:ext cx="376237" cy="301625"/>
          </a:xfrm>
          <a:prstGeom prst="donut">
            <a:avLst>
              <a:gd name="adj" fmla="val 625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44" name="TextBox 17"/>
          <p:cNvSpPr txBox="1">
            <a:spLocks noChangeArrowheads="1"/>
          </p:cNvSpPr>
          <p:nvPr/>
        </p:nvSpPr>
        <p:spPr bwMode="auto">
          <a:xfrm>
            <a:off x="954088" y="5926138"/>
            <a:ext cx="213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Longitudinal Section</a:t>
            </a:r>
          </a:p>
        </p:txBody>
      </p:sp>
      <p:sp>
        <p:nvSpPr>
          <p:cNvPr id="3" name="Right Bracket 2"/>
          <p:cNvSpPr/>
          <p:nvPr/>
        </p:nvSpPr>
        <p:spPr>
          <a:xfrm>
            <a:off x="6350000" y="2444750"/>
            <a:ext cx="230188" cy="3135313"/>
          </a:xfrm>
          <a:prstGeom prst="rightBracket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46" name="TextBox 18"/>
          <p:cNvSpPr txBox="1">
            <a:spLocks noChangeArrowheads="1"/>
          </p:cNvSpPr>
          <p:nvPr/>
        </p:nvSpPr>
        <p:spPr bwMode="auto">
          <a:xfrm>
            <a:off x="6591300" y="3816350"/>
            <a:ext cx="143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Fascicle</a:t>
            </a:r>
          </a:p>
        </p:txBody>
      </p:sp>
      <p:sp>
        <p:nvSpPr>
          <p:cNvPr id="20" name="Right Bracket 19"/>
          <p:cNvSpPr/>
          <p:nvPr/>
        </p:nvSpPr>
        <p:spPr>
          <a:xfrm>
            <a:off x="1422400" y="2249488"/>
            <a:ext cx="230188" cy="3135312"/>
          </a:xfrm>
          <a:prstGeom prst="rightBracket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Ganglion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4830763"/>
          </a:xfrm>
        </p:spPr>
        <p:txBody>
          <a:bodyPr/>
          <a:lstStyle/>
          <a:p>
            <a:r>
              <a:rPr lang="en-US" dirty="0" smtClean="0"/>
              <a:t>Nerve cell bodies that are part of the sympathetic and parasympathetic nervous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00" t="24615" r="50000" b="13846"/>
          <a:stretch/>
        </p:blipFill>
        <p:spPr>
          <a:xfrm>
            <a:off x="2076450" y="2438400"/>
            <a:ext cx="4991100" cy="4131734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5181600" y="37338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925443" y="401506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67550" y="3026939"/>
            <a:ext cx="20542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the</a:t>
            </a:r>
          </a:p>
          <a:p>
            <a:r>
              <a:rPr lang="en-US" dirty="0" smtClean="0"/>
              <a:t>Nucleus</a:t>
            </a:r>
          </a:p>
          <a:p>
            <a:r>
              <a:rPr lang="en-US" dirty="0" smtClean="0"/>
              <a:t>Nucleolus</a:t>
            </a:r>
          </a:p>
          <a:p>
            <a:r>
              <a:rPr lang="en-US" dirty="0" smtClean="0"/>
              <a:t>Cytoplasm</a:t>
            </a:r>
          </a:p>
          <a:p>
            <a:r>
              <a:rPr lang="en-US" dirty="0"/>
              <a:t>o</a:t>
            </a:r>
            <a:r>
              <a:rPr lang="en-US" dirty="0" smtClean="0"/>
              <a:t>f the ganglion cells</a:t>
            </a:r>
          </a:p>
        </p:txBody>
      </p:sp>
    </p:spTree>
    <p:extLst>
      <p:ext uri="{BB962C8B-B14F-4D97-AF65-F5344CB8AC3E}">
        <p14:creationId xmlns:p14="http://schemas.microsoft.com/office/powerpoint/2010/main" val="42061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Inflammatory Cells in tissue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/>
              <a:t>Neutrophils</a:t>
            </a:r>
          </a:p>
          <a:p>
            <a:r>
              <a:rPr lang="en-US" sz="2800" dirty="0" smtClean="0"/>
              <a:t>Eosinophils</a:t>
            </a:r>
          </a:p>
          <a:p>
            <a:r>
              <a:rPr lang="en-US" sz="2800" dirty="0"/>
              <a:t>Lymphocytes</a:t>
            </a:r>
          </a:p>
          <a:p>
            <a:r>
              <a:rPr lang="en-US" sz="2800" dirty="0"/>
              <a:t>Plasma cells</a:t>
            </a:r>
          </a:p>
          <a:p>
            <a:r>
              <a:rPr lang="en-US" sz="2800" dirty="0"/>
              <a:t>Macrophages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Sometimes lymphocytes and plasma cells can be part of “normal” histology of an organ</a:t>
            </a:r>
          </a:p>
          <a:p>
            <a:pPr lvl="1"/>
            <a:r>
              <a:rPr lang="en-US" dirty="0" smtClean="0"/>
              <a:t>Appendix</a:t>
            </a:r>
          </a:p>
          <a:p>
            <a:pPr lvl="1"/>
            <a:r>
              <a:rPr lang="en-US" dirty="0" smtClean="0"/>
              <a:t>Ileum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73" t="36956" r="24231" b="31522"/>
          <a:stretch/>
        </p:blipFill>
        <p:spPr>
          <a:xfrm>
            <a:off x="228563" y="1143000"/>
            <a:ext cx="8939048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1600200"/>
            <a:ext cx="1600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Normal Appendix – what cells are the arrows highlighting on low power and the predominant cell type on high power?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6" t="19748" r="65741" b="18714"/>
          <a:stretch/>
        </p:blipFill>
        <p:spPr>
          <a:xfrm>
            <a:off x="304800" y="1417638"/>
            <a:ext cx="3276600" cy="32766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7103050">
            <a:off x="1843238" y="39165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7103050">
            <a:off x="481435" y="47126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0"/>
            <a:ext cx="4908846" cy="36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cell types are highlighted </a:t>
            </a:r>
            <a:br>
              <a:rPr lang="en-US" dirty="0" smtClean="0"/>
            </a:br>
            <a:r>
              <a:rPr lang="en-US" dirty="0" smtClean="0"/>
              <a:t>in the image?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7" t="41412" r="23334" b="25386"/>
          <a:stretch>
            <a:fillRect/>
          </a:stretch>
        </p:blipFill>
        <p:spPr bwMode="auto">
          <a:xfrm>
            <a:off x="2457197" y="1600200"/>
            <a:ext cx="422960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“Final Exam”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Ileum </a:t>
            </a:r>
          </a:p>
          <a:p>
            <a:pPr marL="0" indent="0">
              <a:buNone/>
            </a:pPr>
            <a:r>
              <a:rPr lang="en-US" dirty="0" smtClean="0"/>
              <a:t>Identify:</a:t>
            </a:r>
          </a:p>
          <a:p>
            <a:pPr marL="0" indent="0">
              <a:buNone/>
            </a:pPr>
            <a:r>
              <a:rPr lang="en-US" dirty="0" smtClean="0"/>
              <a:t>Epithelium – name the type</a:t>
            </a:r>
          </a:p>
          <a:p>
            <a:pPr marL="0" indent="0">
              <a:buNone/>
            </a:pPr>
            <a:r>
              <a:rPr lang="en-US" dirty="0" smtClean="0"/>
              <a:t>Smooth muscle</a:t>
            </a:r>
          </a:p>
          <a:p>
            <a:pPr marL="0" indent="0">
              <a:buNone/>
            </a:pPr>
            <a:r>
              <a:rPr lang="en-US" dirty="0" smtClean="0"/>
              <a:t>Loose Connective tissue</a:t>
            </a:r>
          </a:p>
          <a:p>
            <a:pPr marL="0" indent="0">
              <a:buNone/>
            </a:pPr>
            <a:r>
              <a:rPr lang="en-US" dirty="0" smtClean="0"/>
              <a:t>Dense Connective tissue</a:t>
            </a:r>
          </a:p>
          <a:p>
            <a:pPr marL="0" indent="0">
              <a:buNone/>
            </a:pPr>
            <a:r>
              <a:rPr lang="en-US" dirty="0" smtClean="0"/>
              <a:t>Adipose tissue</a:t>
            </a:r>
          </a:p>
          <a:p>
            <a:pPr marL="0" indent="0">
              <a:buNone/>
            </a:pPr>
            <a:r>
              <a:rPr lang="en-US" dirty="0" smtClean="0"/>
              <a:t>Blood vessels</a:t>
            </a:r>
          </a:p>
          <a:p>
            <a:pPr marL="0" indent="0">
              <a:buNone/>
            </a:pPr>
            <a:r>
              <a:rPr lang="en-US" dirty="0" smtClean="0"/>
              <a:t>Inflammatory cells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1219200"/>
            <a:ext cx="3662156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View on your own computer.</a:t>
            </a:r>
          </a:p>
          <a:p>
            <a:r>
              <a:rPr lang="en-US" i="1" dirty="0" smtClean="0"/>
              <a:t>Pair up or do so in small groups.</a:t>
            </a:r>
          </a:p>
          <a:p>
            <a:r>
              <a:rPr lang="en-US" i="1" dirty="0" smtClean="0"/>
              <a:t>We will ask for 2 volunteers to review</a:t>
            </a:r>
          </a:p>
          <a:p>
            <a:r>
              <a:rPr lang="en-US" i="1" dirty="0" smtClean="0"/>
              <a:t>the slides with us.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7200" y="58470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zoomify.lumc.edu/histonew/gioverview/overview_main.htm</a:t>
            </a:r>
            <a:r>
              <a:rPr lang="en-US" dirty="0" smtClean="0"/>
              <a:t> </a:t>
            </a:r>
          </a:p>
          <a:p>
            <a:r>
              <a:rPr lang="en-US" dirty="0" smtClean="0"/>
              <a:t>Ileum #131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416" t="35385" r="34167" b="13847"/>
          <a:stretch/>
        </p:blipFill>
        <p:spPr>
          <a:xfrm>
            <a:off x="609600" y="838200"/>
            <a:ext cx="817533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07747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8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167" t="30000" r="35417"/>
          <a:stretch/>
        </p:blipFill>
        <p:spPr>
          <a:xfrm>
            <a:off x="1371600" y="533400"/>
            <a:ext cx="633548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50" t="30769" r="34167" b="3077"/>
          <a:stretch/>
        </p:blipFill>
        <p:spPr>
          <a:xfrm>
            <a:off x="762000" y="152400"/>
            <a:ext cx="7696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924" t="29805" r="39826" b="13973"/>
          <a:stretch/>
        </p:blipFill>
        <p:spPr>
          <a:xfrm>
            <a:off x="685800" y="152400"/>
            <a:ext cx="752830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66" t="30769" r="50417" b="3847"/>
          <a:stretch/>
        </p:blipFill>
        <p:spPr>
          <a:xfrm>
            <a:off x="1600200" y="152400"/>
            <a:ext cx="4648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67" t="30768" r="37500" b="4616"/>
          <a:stretch/>
        </p:blipFill>
        <p:spPr>
          <a:xfrm>
            <a:off x="914400" y="228600"/>
            <a:ext cx="7162800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mtClean="0"/>
              <a:t>Final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6146" name="Picture 2" descr="https://c2.staticflickr.com/4/3383/3642004318_1c53595e14_z.jpg?zz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2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749</TotalTime>
  <Words>1099</Words>
  <Application>Microsoft Office PowerPoint</Application>
  <PresentationFormat>On-screen Show (4:3)</PresentationFormat>
  <Paragraphs>304</Paragraphs>
  <Slides>85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MHD I  Histology Lab (aka Histology Boot-Camp)</vt:lpstr>
      <vt:lpstr> Objectives</vt:lpstr>
      <vt:lpstr>Warm-up</vt:lpstr>
      <vt:lpstr>Describe what you see</vt:lpstr>
      <vt:lpstr>Describe what you see</vt:lpstr>
      <vt:lpstr>Desribe what you see</vt:lpstr>
      <vt:lpstr>Describe what you see</vt:lpstr>
      <vt:lpstr>Describe what you see</vt:lpstr>
      <vt:lpstr>Describe what you see</vt:lpstr>
      <vt:lpstr>Describe what you see</vt:lpstr>
      <vt:lpstr>What did we just do?</vt:lpstr>
      <vt:lpstr>What knowledge/skills were needed to do what you  just did?</vt:lpstr>
      <vt:lpstr>2 new Volunteers, please</vt:lpstr>
      <vt:lpstr>Describe what you see</vt:lpstr>
      <vt:lpstr>Describe what you see</vt:lpstr>
      <vt:lpstr>Describe what you see</vt:lpstr>
      <vt:lpstr>Describe what you see</vt:lpstr>
      <vt:lpstr>Describe what you see</vt:lpstr>
      <vt:lpstr>What did we just do?</vt:lpstr>
      <vt:lpstr>What knowledge/skills were needed to do what you just did?</vt:lpstr>
      <vt:lpstr>HISTOLOGY</vt:lpstr>
      <vt:lpstr>Slides from FHB</vt:lpstr>
      <vt:lpstr>How do we visualize microscopic anatomy (histology) and pathology (histopathology)?</vt:lpstr>
      <vt:lpstr>Full set of Zoomify digital histology slides available on LUMEN</vt:lpstr>
      <vt:lpstr>PowerPoint Presentation</vt:lpstr>
      <vt:lpstr>Objective</vt:lpstr>
      <vt:lpstr>Hematoxylin and Eosin (H&amp;E stain)  </vt:lpstr>
      <vt:lpstr>PowerPoint Presentation</vt:lpstr>
      <vt:lpstr>Objective</vt:lpstr>
      <vt:lpstr>“Special Stains”</vt:lpstr>
      <vt:lpstr>PowerPoint Presentation</vt:lpstr>
      <vt:lpstr>Objective</vt:lpstr>
      <vt:lpstr>What is “power”?</vt:lpstr>
      <vt:lpstr>PowerPoint Presentation</vt:lpstr>
      <vt:lpstr>Objective</vt:lpstr>
      <vt:lpstr>PowerPoint Presentation</vt:lpstr>
      <vt:lpstr>Identify basic cellular components histologically: Nucleus, nucleolus, cytoplasm, cell borders </vt:lpstr>
      <vt:lpstr>Thyroid Gland Identify cells, nuclei, cytoplasm</vt:lpstr>
      <vt:lpstr>Organ: Appendix Identify cells, nuclei, nucleoli, cytoplasm</vt:lpstr>
      <vt:lpstr>Objective: Identify basic tissue types histologically </vt:lpstr>
      <vt:lpstr>Epithelium</vt:lpstr>
      <vt:lpstr>PowerPoint Presentation</vt:lpstr>
      <vt:lpstr>Kidney Tubule: Simple Cuboidal</vt:lpstr>
      <vt:lpstr>Appendix: Simple Columnar</vt:lpstr>
      <vt:lpstr>Skin – Epidermis Stratified Squamous</vt:lpstr>
      <vt:lpstr>Respiratory Tract:  Nasopharynx</vt:lpstr>
      <vt:lpstr>Self-Assessment: Type of Epithelium?</vt:lpstr>
      <vt:lpstr>Objective</vt:lpstr>
      <vt:lpstr>Connective Tissue</vt:lpstr>
      <vt:lpstr>Dense connective tissue? </vt:lpstr>
      <vt:lpstr> Identify fibroblasts Identify the collagen fibers</vt:lpstr>
      <vt:lpstr>Adipose Tissue</vt:lpstr>
      <vt:lpstr>Cells = Adipocytes</vt:lpstr>
      <vt:lpstr>“Special Stain” Example</vt:lpstr>
      <vt:lpstr>Objective</vt:lpstr>
      <vt:lpstr>Blood Vessels</vt:lpstr>
      <vt:lpstr>Artery</vt:lpstr>
      <vt:lpstr>PowerPoint Presentation</vt:lpstr>
      <vt:lpstr>PowerPoint Presentation</vt:lpstr>
      <vt:lpstr>PowerPoint Presentation</vt:lpstr>
      <vt:lpstr>Objective</vt:lpstr>
      <vt:lpstr>Muscle</vt:lpstr>
      <vt:lpstr>Tongue: a) What tissue type is covering the surface of the tongue?   b) Where is the muscle?</vt:lpstr>
      <vt:lpstr>What kind of epithelium covers the surface of the tongue?</vt:lpstr>
      <vt:lpstr>Muscle – point out cross sections and longitudinal sections</vt:lpstr>
      <vt:lpstr>Skeletal  muscle</vt:lpstr>
      <vt:lpstr>Identify nuclei, fibers, cross-striations</vt:lpstr>
      <vt:lpstr>Skin</vt:lpstr>
      <vt:lpstr>Objective</vt:lpstr>
      <vt:lpstr>PowerPoint Presentation</vt:lpstr>
      <vt:lpstr>Nerve bundle: Cross section</vt:lpstr>
      <vt:lpstr>Nervous Tissue</vt:lpstr>
      <vt:lpstr>Ganglion Cells</vt:lpstr>
      <vt:lpstr>Inflammatory Cells in tissue</vt:lpstr>
      <vt:lpstr>PowerPoint Presentation</vt:lpstr>
      <vt:lpstr>Normal Appendix – what cells are the arrows highlighting on low power and the predominant cell type on high power?</vt:lpstr>
      <vt:lpstr>What cell types are highlighted  in the image?</vt:lpstr>
      <vt:lpstr>“Final Exam”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FHB Memories</dc:title>
  <dc:creator>peskor</dc:creator>
  <cp:lastModifiedBy>Goslawski, Caterina</cp:lastModifiedBy>
  <cp:revision>116</cp:revision>
  <dcterms:created xsi:type="dcterms:W3CDTF">2016-07-01T17:02:55Z</dcterms:created>
  <dcterms:modified xsi:type="dcterms:W3CDTF">2017-08-02T18:41:19Z</dcterms:modified>
</cp:coreProperties>
</file>