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258" r:id="rId3"/>
    <p:sldId id="259" r:id="rId4"/>
    <p:sldId id="260" r:id="rId5"/>
    <p:sldId id="319" r:id="rId6"/>
    <p:sldId id="261" r:id="rId7"/>
    <p:sldId id="262" r:id="rId8"/>
    <p:sldId id="263" r:id="rId9"/>
    <p:sldId id="264" r:id="rId10"/>
    <p:sldId id="314" r:id="rId11"/>
    <p:sldId id="265" r:id="rId12"/>
    <p:sldId id="266" r:id="rId13"/>
    <p:sldId id="267" r:id="rId14"/>
    <p:sldId id="269" r:id="rId15"/>
    <p:sldId id="268" r:id="rId16"/>
    <p:sldId id="315" r:id="rId17"/>
    <p:sldId id="317"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8" r:id="rId46"/>
    <p:sldId id="318" r:id="rId47"/>
    <p:sldId id="300" r:id="rId48"/>
    <p:sldId id="301" r:id="rId49"/>
    <p:sldId id="302" r:id="rId50"/>
    <p:sldId id="303" r:id="rId51"/>
    <p:sldId id="304" r:id="rId52"/>
    <p:sldId id="305" r:id="rId53"/>
    <p:sldId id="306" r:id="rId54"/>
    <p:sldId id="307" r:id="rId55"/>
    <p:sldId id="308" r:id="rId56"/>
    <p:sldId id="309" r:id="rId57"/>
    <p:sldId id="310" r:id="rId58"/>
    <p:sldId id="316"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2D2B"/>
    <a:srgbClr val="531E1D"/>
    <a:srgbClr val="6D0718"/>
    <a:srgbClr val="86081D"/>
    <a:srgbClr val="6A06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44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8EE50EF-C347-4FEE-820B-A0BB8766C20C}" type="datetimeFigureOut">
              <a:rPr lang="en-US" smtClean="0"/>
              <a:pPr/>
              <a:t>2/2/2018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A957711-B62F-4C1C-94FA-1E6EF52B44E5}" type="slidenum">
              <a:rPr lang="en-US" smtClean="0"/>
              <a:pPr/>
              <a:t>‹#›</a:t>
            </a:fld>
            <a:endParaRPr lang="en-US"/>
          </a:p>
        </p:txBody>
      </p:sp>
    </p:spTree>
    <p:extLst>
      <p:ext uri="{BB962C8B-B14F-4D97-AF65-F5344CB8AC3E}">
        <p14:creationId xmlns:p14="http://schemas.microsoft.com/office/powerpoint/2010/main" val="2228912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DB907-7B38-441A-8EC1-26117BAE7F7B}" type="slidenum">
              <a:rPr lang="en-US" smtClean="0"/>
              <a:pPr/>
              <a:t>11</a:t>
            </a:fld>
            <a:endParaRPr lang="en-US"/>
          </a:p>
        </p:txBody>
      </p:sp>
    </p:spTree>
    <p:extLst>
      <p:ext uri="{BB962C8B-B14F-4D97-AF65-F5344CB8AC3E}">
        <p14:creationId xmlns:p14="http://schemas.microsoft.com/office/powerpoint/2010/main" val="962912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296B79-221F-5645-92C6-D283817E5EF3}" type="slidenum">
              <a:rPr lang="en-US" smtClean="0"/>
              <a:pPr/>
              <a:t>43</a:t>
            </a:fld>
            <a:endParaRPr lang="en-US"/>
          </a:p>
        </p:txBody>
      </p:sp>
    </p:spTree>
    <p:extLst>
      <p:ext uri="{BB962C8B-B14F-4D97-AF65-F5344CB8AC3E}">
        <p14:creationId xmlns:p14="http://schemas.microsoft.com/office/powerpoint/2010/main" val="166763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296B79-221F-5645-92C6-D283817E5EF3}" type="slidenum">
              <a:rPr lang="en-US" smtClean="0"/>
              <a:pPr/>
              <a:t>44</a:t>
            </a:fld>
            <a:endParaRPr lang="en-US"/>
          </a:p>
        </p:txBody>
      </p:sp>
    </p:spTree>
    <p:extLst>
      <p:ext uri="{BB962C8B-B14F-4D97-AF65-F5344CB8AC3E}">
        <p14:creationId xmlns:p14="http://schemas.microsoft.com/office/powerpoint/2010/main" val="275644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296B79-221F-5645-92C6-D283817E5EF3}" type="slidenum">
              <a:rPr lang="en-US" smtClean="0"/>
              <a:pPr/>
              <a:t>45</a:t>
            </a:fld>
            <a:endParaRPr lang="en-US"/>
          </a:p>
        </p:txBody>
      </p:sp>
    </p:spTree>
    <p:extLst>
      <p:ext uri="{BB962C8B-B14F-4D97-AF65-F5344CB8AC3E}">
        <p14:creationId xmlns:p14="http://schemas.microsoft.com/office/powerpoint/2010/main" val="619422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296B79-221F-5645-92C6-D283817E5EF3}" type="slidenum">
              <a:rPr lang="en-US" smtClean="0"/>
              <a:pPr/>
              <a:t>47</a:t>
            </a:fld>
            <a:endParaRPr lang="en-US"/>
          </a:p>
        </p:txBody>
      </p:sp>
    </p:spTree>
    <p:extLst>
      <p:ext uri="{BB962C8B-B14F-4D97-AF65-F5344CB8AC3E}">
        <p14:creationId xmlns:p14="http://schemas.microsoft.com/office/powerpoint/2010/main" val="2486845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296B79-221F-5645-92C6-D283817E5EF3}" type="slidenum">
              <a:rPr lang="en-US" smtClean="0"/>
              <a:pPr/>
              <a:t>48</a:t>
            </a:fld>
            <a:endParaRPr lang="en-US"/>
          </a:p>
        </p:txBody>
      </p:sp>
    </p:spTree>
    <p:extLst>
      <p:ext uri="{BB962C8B-B14F-4D97-AF65-F5344CB8AC3E}">
        <p14:creationId xmlns:p14="http://schemas.microsoft.com/office/powerpoint/2010/main" val="3334624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296B79-221F-5645-92C6-D283817E5EF3}" type="slidenum">
              <a:rPr lang="en-US" smtClean="0"/>
              <a:pPr/>
              <a:t>49</a:t>
            </a:fld>
            <a:endParaRPr lang="en-US"/>
          </a:p>
        </p:txBody>
      </p:sp>
    </p:spTree>
    <p:extLst>
      <p:ext uri="{BB962C8B-B14F-4D97-AF65-F5344CB8AC3E}">
        <p14:creationId xmlns:p14="http://schemas.microsoft.com/office/powerpoint/2010/main" val="1680938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31774">
              <a:defRPr/>
            </a:pP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52296B79-221F-5645-92C6-D283817E5EF3}" type="slidenum">
              <a:rPr lang="en-US" smtClean="0"/>
              <a:pPr/>
              <a:t>51</a:t>
            </a:fld>
            <a:endParaRPr lang="en-US"/>
          </a:p>
        </p:txBody>
      </p:sp>
    </p:spTree>
    <p:extLst>
      <p:ext uri="{BB962C8B-B14F-4D97-AF65-F5344CB8AC3E}">
        <p14:creationId xmlns:p14="http://schemas.microsoft.com/office/powerpoint/2010/main" val="3977205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296B79-221F-5645-92C6-D283817E5EF3}" type="slidenum">
              <a:rPr lang="en-US" smtClean="0"/>
              <a:pPr/>
              <a:t>52</a:t>
            </a:fld>
            <a:endParaRPr lang="en-US"/>
          </a:p>
        </p:txBody>
      </p:sp>
    </p:spTree>
    <p:extLst>
      <p:ext uri="{BB962C8B-B14F-4D97-AF65-F5344CB8AC3E}">
        <p14:creationId xmlns:p14="http://schemas.microsoft.com/office/powerpoint/2010/main" val="780863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296B79-221F-5645-92C6-D283817E5EF3}" type="slidenum">
              <a:rPr lang="en-US" smtClean="0"/>
              <a:pPr/>
              <a:t>53</a:t>
            </a:fld>
            <a:endParaRPr lang="en-US"/>
          </a:p>
        </p:txBody>
      </p:sp>
    </p:spTree>
    <p:extLst>
      <p:ext uri="{BB962C8B-B14F-4D97-AF65-F5344CB8AC3E}">
        <p14:creationId xmlns:p14="http://schemas.microsoft.com/office/powerpoint/2010/main" val="138687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296B79-221F-5645-92C6-D283817E5EF3}" type="slidenum">
              <a:rPr lang="en-US" smtClean="0"/>
              <a:pPr/>
              <a:t>56</a:t>
            </a:fld>
            <a:endParaRPr lang="en-US"/>
          </a:p>
        </p:txBody>
      </p:sp>
    </p:spTree>
    <p:extLst>
      <p:ext uri="{BB962C8B-B14F-4D97-AF65-F5344CB8AC3E}">
        <p14:creationId xmlns:p14="http://schemas.microsoft.com/office/powerpoint/2010/main" val="228504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DB907-7B38-441A-8EC1-26117BAE7F7B}" type="slidenum">
              <a:rPr lang="en-US" smtClean="0"/>
              <a:pPr/>
              <a:t>12</a:t>
            </a:fld>
            <a:endParaRPr lang="en-US"/>
          </a:p>
        </p:txBody>
      </p:sp>
    </p:spTree>
    <p:extLst>
      <p:ext uri="{BB962C8B-B14F-4D97-AF65-F5344CB8AC3E}">
        <p14:creationId xmlns:p14="http://schemas.microsoft.com/office/powerpoint/2010/main" val="5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DB907-7B38-441A-8EC1-26117BAE7F7B}" type="slidenum">
              <a:rPr lang="en-US" smtClean="0"/>
              <a:pPr/>
              <a:t>14</a:t>
            </a:fld>
            <a:endParaRPr lang="en-US"/>
          </a:p>
        </p:txBody>
      </p:sp>
    </p:spTree>
    <p:extLst>
      <p:ext uri="{BB962C8B-B14F-4D97-AF65-F5344CB8AC3E}">
        <p14:creationId xmlns:p14="http://schemas.microsoft.com/office/powerpoint/2010/main" val="397324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2B5FBE-0618-4273-AD40-8FFCF2D2E456}" type="slidenum">
              <a:rPr lang="en-US" smtClean="0"/>
              <a:pPr/>
              <a:t>28</a:t>
            </a:fld>
            <a:endParaRPr lang="en-US"/>
          </a:p>
        </p:txBody>
      </p:sp>
    </p:spTree>
    <p:extLst>
      <p:ext uri="{BB962C8B-B14F-4D97-AF65-F5344CB8AC3E}">
        <p14:creationId xmlns:p14="http://schemas.microsoft.com/office/powerpoint/2010/main" val="3242556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2B5FBE-0618-4273-AD40-8FFCF2D2E456}" type="slidenum">
              <a:rPr lang="en-US" smtClean="0"/>
              <a:pPr/>
              <a:t>30</a:t>
            </a:fld>
            <a:endParaRPr lang="en-US"/>
          </a:p>
        </p:txBody>
      </p:sp>
    </p:spTree>
    <p:extLst>
      <p:ext uri="{BB962C8B-B14F-4D97-AF65-F5344CB8AC3E}">
        <p14:creationId xmlns:p14="http://schemas.microsoft.com/office/powerpoint/2010/main" val="971489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296B79-221F-5645-92C6-D283817E5EF3}" type="slidenum">
              <a:rPr lang="en-US" smtClean="0"/>
              <a:pPr/>
              <a:t>39</a:t>
            </a:fld>
            <a:endParaRPr lang="en-US"/>
          </a:p>
        </p:txBody>
      </p:sp>
    </p:spTree>
    <p:extLst>
      <p:ext uri="{BB962C8B-B14F-4D97-AF65-F5344CB8AC3E}">
        <p14:creationId xmlns:p14="http://schemas.microsoft.com/office/powerpoint/2010/main" val="4283719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296B79-221F-5645-92C6-D283817E5EF3}" type="slidenum">
              <a:rPr lang="en-US" smtClean="0"/>
              <a:pPr/>
              <a:t>40</a:t>
            </a:fld>
            <a:endParaRPr lang="en-US"/>
          </a:p>
        </p:txBody>
      </p:sp>
    </p:spTree>
    <p:extLst>
      <p:ext uri="{BB962C8B-B14F-4D97-AF65-F5344CB8AC3E}">
        <p14:creationId xmlns:p14="http://schemas.microsoft.com/office/powerpoint/2010/main" val="380903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296B79-221F-5645-92C6-D283817E5EF3}" type="slidenum">
              <a:rPr lang="en-US" smtClean="0"/>
              <a:pPr/>
              <a:t>41</a:t>
            </a:fld>
            <a:endParaRPr lang="en-US"/>
          </a:p>
        </p:txBody>
      </p:sp>
    </p:spTree>
    <p:extLst>
      <p:ext uri="{BB962C8B-B14F-4D97-AF65-F5344CB8AC3E}">
        <p14:creationId xmlns:p14="http://schemas.microsoft.com/office/powerpoint/2010/main" val="2323843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296B79-221F-5645-92C6-D283817E5EF3}" type="slidenum">
              <a:rPr lang="en-US" smtClean="0"/>
              <a:pPr/>
              <a:t>42</a:t>
            </a:fld>
            <a:endParaRPr lang="en-US"/>
          </a:p>
        </p:txBody>
      </p:sp>
    </p:spTree>
    <p:extLst>
      <p:ext uri="{BB962C8B-B14F-4D97-AF65-F5344CB8AC3E}">
        <p14:creationId xmlns:p14="http://schemas.microsoft.com/office/powerpoint/2010/main" val="52214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E6350-CEF5-4188-AFBA-A6A5A68CD230}"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A5847-F6C6-4446-A405-A6B958616E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E6350-CEF5-4188-AFBA-A6A5A68CD230}"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A5847-F6C6-4446-A405-A6B958616E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E6350-CEF5-4188-AFBA-A6A5A68CD230}"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A5847-F6C6-4446-A405-A6B958616E5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2667000"/>
            <a:ext cx="9144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22313" y="3321284"/>
            <a:ext cx="77724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smtClean="0"/>
              <a:t>Headline goes here</a:t>
            </a:r>
            <a:endParaRPr lang="en-US" dirty="0"/>
          </a:p>
        </p:txBody>
      </p:sp>
      <p:sp>
        <p:nvSpPr>
          <p:cNvPr id="3" name="Text Placeholder 2"/>
          <p:cNvSpPr>
            <a:spLocks noGrp="1"/>
          </p:cNvSpPr>
          <p:nvPr>
            <p:ph type="body" idx="1" hasCustomPrompt="1"/>
          </p:nvPr>
        </p:nvSpPr>
        <p:spPr>
          <a:xfrm>
            <a:off x="722313" y="2826668"/>
            <a:ext cx="77724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1</a:t>
            </a:r>
          </a:p>
        </p:txBody>
      </p:sp>
      <p:sp>
        <p:nvSpPr>
          <p:cNvPr id="14" name="Footer Placeholder 4"/>
          <p:cNvSpPr>
            <a:spLocks noGrp="1"/>
          </p:cNvSpPr>
          <p:nvPr>
            <p:ph type="ftr" sz="quarter" idx="11"/>
          </p:nvPr>
        </p:nvSpPr>
        <p:spPr>
          <a:xfrm>
            <a:off x="761999" y="5072529"/>
            <a:ext cx="7732713" cy="365125"/>
          </a:xfrm>
        </p:spPr>
        <p:txBody>
          <a:bodyPr lIns="0" tIns="137160" bIns="0"/>
          <a:lstStyle>
            <a:lvl1pPr>
              <a:defRPr sz="1600">
                <a:latin typeface="Myriad Pro" pitchFamily="34" charset="0"/>
                <a:cs typeface="Myriad Pro" pitchFamily="34" charset="0"/>
              </a:defRPr>
            </a:lvl1pPr>
          </a:lstStyle>
          <a:p>
            <a:pPr algn="l"/>
            <a:r>
              <a:rPr lang="en-US" i="1" dirty="0" smtClean="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722313" y="3984112"/>
            <a:ext cx="77724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smtClean="0"/>
              <a:t>Support headline goes here, if desired</a:t>
            </a:r>
            <a:endParaRPr lang="en-US" dirty="0"/>
          </a:p>
        </p:txBody>
      </p:sp>
    </p:spTree>
    <p:extLst>
      <p:ext uri="{BB962C8B-B14F-4D97-AF65-F5344CB8AC3E}">
        <p14:creationId xmlns:p14="http://schemas.microsoft.com/office/powerpoint/2010/main" val="40626897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E6350-CEF5-4188-AFBA-A6A5A68CD230}"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A5847-F6C6-4446-A405-A6B958616E5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FE6350-CEF5-4188-AFBA-A6A5A68CD230}"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A5847-F6C6-4446-A405-A6B958616E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FE6350-CEF5-4188-AFBA-A6A5A68CD230}" type="datetimeFigureOut">
              <a:rPr lang="en-US" smtClean="0"/>
              <a:pPr/>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3A5847-F6C6-4446-A405-A6B958616E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E6350-CEF5-4188-AFBA-A6A5A68CD230}" type="datetimeFigureOut">
              <a:rPr lang="en-US" smtClean="0"/>
              <a:pPr/>
              <a:t>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3A5847-F6C6-4446-A405-A6B958616E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FE6350-CEF5-4188-AFBA-A6A5A68CD230}" type="datetimeFigureOut">
              <a:rPr lang="en-US" smtClean="0"/>
              <a:pPr/>
              <a:t>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3A5847-F6C6-4446-A405-A6B958616E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E6350-CEF5-4188-AFBA-A6A5A68CD230}" type="datetimeFigureOut">
              <a:rPr lang="en-US" smtClean="0"/>
              <a:pPr/>
              <a:t>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3A5847-F6C6-4446-A405-A6B958616E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E6350-CEF5-4188-AFBA-A6A5A68CD230}" type="datetimeFigureOut">
              <a:rPr lang="en-US" smtClean="0"/>
              <a:pPr/>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3A5847-F6C6-4446-A405-A6B958616E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E6350-CEF5-4188-AFBA-A6A5A68CD230}" type="datetimeFigureOut">
              <a:rPr lang="en-US" smtClean="0"/>
              <a:pPr/>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3A5847-F6C6-4446-A405-A6B958616E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E6350-CEF5-4188-AFBA-A6A5A68CD230}" type="datetimeFigureOut">
              <a:rPr lang="en-US" smtClean="0"/>
              <a:pPr/>
              <a:t>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A5847-F6C6-4446-A405-A6B958616E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4.tiff"/></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4.tiff"/></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8.tiff"/></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tiff"/></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tiff"/></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Neuropathology lab II</a:t>
            </a:r>
            <a:endParaRPr lang="en-US" dirty="0"/>
          </a:p>
        </p:txBody>
      </p:sp>
      <p:sp>
        <p:nvSpPr>
          <p:cNvPr id="3" name="Text Placeholder 2"/>
          <p:cNvSpPr>
            <a:spLocks noGrp="1"/>
          </p:cNvSpPr>
          <p:nvPr>
            <p:ph type="body" idx="1"/>
          </p:nvPr>
        </p:nvSpPr>
        <p:spPr/>
        <p:txBody>
          <a:bodyPr/>
          <a:lstStyle/>
          <a:p>
            <a:r>
              <a:rPr lang="en-US" dirty="0" err="1" smtClean="0"/>
              <a:t>MHD</a:t>
            </a:r>
            <a:r>
              <a:rPr lang="en-US" dirty="0" smtClean="0"/>
              <a:t> II</a:t>
            </a:r>
            <a:endParaRPr lang="en-US" dirty="0"/>
          </a:p>
        </p:txBody>
      </p:sp>
      <p:sp>
        <p:nvSpPr>
          <p:cNvPr id="4" name="Text Placeholder 3"/>
          <p:cNvSpPr>
            <a:spLocks noGrp="1"/>
          </p:cNvSpPr>
          <p:nvPr>
            <p:ph type="body" sz="quarter" idx="12"/>
          </p:nvPr>
        </p:nvSpPr>
        <p:spPr/>
        <p:txBody>
          <a:bodyPr/>
          <a:lstStyle/>
          <a:p>
            <a:r>
              <a:rPr lang="en-US" smtClean="0"/>
              <a:t>2/9/2018</a:t>
            </a:r>
            <a:endParaRPr lang="en-US" dirty="0"/>
          </a:p>
        </p:txBody>
      </p:sp>
    </p:spTree>
    <p:extLst>
      <p:ext uri="{BB962C8B-B14F-4D97-AF65-F5344CB8AC3E}">
        <p14:creationId xmlns:p14="http://schemas.microsoft.com/office/powerpoint/2010/main" val="4028110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Case 1 – Describe the gross findings.</a:t>
            </a:r>
            <a:endParaRPr lang="en-US" dirty="0"/>
          </a:p>
        </p:txBody>
      </p:sp>
      <p:pic>
        <p:nvPicPr>
          <p:cNvPr id="4" name="Content Placeholder 3" descr="http://neuropathology-web.org/chapter2/images2/2-3l.jpg"/>
          <p:cNvPicPr>
            <a:picLocks noGrp="1" noChangeAspect="1" noChangeArrowheads="1"/>
          </p:cNvPicPr>
          <p:nvPr>
            <p:ph idx="1"/>
          </p:nvPr>
        </p:nvPicPr>
        <p:blipFill>
          <a:blip r:embed="rId2" cstate="print"/>
          <a:srcRect/>
          <a:stretch>
            <a:fillRect/>
          </a:stretch>
        </p:blipFill>
        <p:spPr bwMode="auto">
          <a:xfrm>
            <a:off x="381000" y="990600"/>
            <a:ext cx="6169365" cy="5638800"/>
          </a:xfrm>
          <a:prstGeom prst="rect">
            <a:avLst/>
          </a:prstGeom>
          <a:noFill/>
        </p:spPr>
      </p:pic>
      <p:pic>
        <p:nvPicPr>
          <p:cNvPr id="6" name="Picture 5" descr="http://library.med.utah.edu/WebPath/jpeg5/CNS2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76" r="13169"/>
          <a:stretch/>
        </p:blipFill>
        <p:spPr bwMode="auto">
          <a:xfrm>
            <a:off x="6705600" y="4495800"/>
            <a:ext cx="2379203"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67038" y="4117976"/>
            <a:ext cx="856325" cy="369332"/>
          </a:xfrm>
          <a:prstGeom prst="rect">
            <a:avLst/>
          </a:prstGeom>
          <a:noFill/>
        </p:spPr>
        <p:txBody>
          <a:bodyPr wrap="none" rtlCol="0">
            <a:spAutoFit/>
          </a:bodyPr>
          <a:lstStyle/>
          <a:p>
            <a:r>
              <a:rPr lang="en-US" dirty="0" smtClean="0"/>
              <a:t>normal</a:t>
            </a:r>
            <a:endParaRPr lang="en-US" dirty="0"/>
          </a:p>
        </p:txBody>
      </p:sp>
      <p:sp>
        <p:nvSpPr>
          <p:cNvPr id="3" name="Rectangle 2"/>
          <p:cNvSpPr/>
          <p:nvPr/>
        </p:nvSpPr>
        <p:spPr>
          <a:xfrm>
            <a:off x="0" y="0"/>
            <a:ext cx="9144000" cy="304800"/>
          </a:xfrm>
          <a:prstGeom prst="rect">
            <a:avLst/>
          </a:prstGeom>
          <a:solidFill>
            <a:srgbClr val="6D0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628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noAutofit/>
          </a:bodyPr>
          <a:lstStyle/>
          <a:p>
            <a:r>
              <a:rPr lang="en-US" sz="2400" dirty="0" smtClean="0"/>
              <a:t>Describe the 20x  histologic findings, in particular identify and describe the appearance of the neurons. </a:t>
            </a:r>
            <a:endParaRPr lang="en-US" sz="2400" dirty="0"/>
          </a:p>
        </p:txBody>
      </p:sp>
      <p:sp>
        <p:nvSpPr>
          <p:cNvPr id="4" name="TextBox 3"/>
          <p:cNvSpPr txBox="1"/>
          <p:nvPr/>
        </p:nvSpPr>
        <p:spPr>
          <a:xfrm>
            <a:off x="7009667" y="5479125"/>
            <a:ext cx="631904" cy="276999"/>
          </a:xfrm>
          <a:prstGeom prst="rect">
            <a:avLst/>
          </a:prstGeom>
          <a:solidFill>
            <a:schemeClr val="bg1"/>
          </a:solidFill>
          <a:ln>
            <a:solidFill>
              <a:schemeClr val="tx1"/>
            </a:solidFill>
          </a:ln>
        </p:spPr>
        <p:txBody>
          <a:bodyPr wrap="none" rtlCol="0">
            <a:spAutoFit/>
          </a:bodyPr>
          <a:lstStyle/>
          <a:p>
            <a:r>
              <a:rPr lang="en-US" sz="1200" dirty="0" smtClean="0"/>
              <a:t>normal</a:t>
            </a:r>
            <a:endParaRPr lang="en-US" sz="1200" dirty="0"/>
          </a:p>
        </p:txBody>
      </p:sp>
      <p:sp>
        <p:nvSpPr>
          <p:cNvPr id="6" name="Title 3"/>
          <p:cNvSpPr txBox="1">
            <a:spLocks/>
          </p:cNvSpPr>
          <p:nvPr/>
        </p:nvSpPr>
        <p:spPr>
          <a:xfrm>
            <a:off x="685800" y="-4572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1</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8" name="Content Placeholder 3" descr="cortex, low 2.tif"/>
          <p:cNvPicPr>
            <a:picLocks noGrp="1" noChangeAspect="1"/>
          </p:cNvPicPr>
          <p:nvPr>
            <p:ph idx="1"/>
          </p:nvPr>
        </p:nvPicPr>
        <p:blipFill rotWithShape="1">
          <a:blip r:embed="rId4" cstate="print">
            <a:lum contrast="10000"/>
          </a:blip>
          <a:srcRect l="-737" t="4504" r="737" b="40437"/>
          <a:stretch/>
        </p:blipFill>
        <p:spPr>
          <a:xfrm>
            <a:off x="5840109" y="3124200"/>
            <a:ext cx="3266677" cy="2354925"/>
          </a:xfrm>
          <a:prstGeom prst="rect">
            <a:avLst/>
          </a:prstGeom>
        </p:spPr>
      </p:pic>
      <p:pic>
        <p:nvPicPr>
          <p:cNvPr id="9" name="Picture 8" descr="red neurons, hip.tif"/>
          <p:cNvPicPr>
            <a:picLocks noChangeAspect="1"/>
          </p:cNvPicPr>
          <p:nvPr/>
        </p:nvPicPr>
        <p:blipFill rotWithShape="1">
          <a:blip r:embed="rId5" cstate="print"/>
          <a:srcRect l="17575"/>
          <a:stretch/>
        </p:blipFill>
        <p:spPr>
          <a:xfrm>
            <a:off x="152400" y="2044995"/>
            <a:ext cx="5617071" cy="4267200"/>
          </a:xfrm>
          <a:prstGeom prst="rect">
            <a:avLst/>
          </a:prstGeom>
        </p:spPr>
      </p:pic>
      <p:sp>
        <p:nvSpPr>
          <p:cNvPr id="5" name="TextBox 4"/>
          <p:cNvSpPr txBox="1"/>
          <p:nvPr/>
        </p:nvSpPr>
        <p:spPr>
          <a:xfrm>
            <a:off x="4114800" y="1295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9491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1 </a:t>
            </a:r>
            <a:br>
              <a:rPr lang="en-US" dirty="0" smtClean="0"/>
            </a:br>
            <a:r>
              <a:rPr lang="en-US" sz="3600" dirty="0" smtClean="0"/>
              <a:t>Contrast the neurons with the normal neuron</a:t>
            </a:r>
            <a:endParaRPr lang="en-US" sz="3600" dirty="0"/>
          </a:p>
        </p:txBody>
      </p:sp>
      <p:pic>
        <p:nvPicPr>
          <p:cNvPr id="1030" name="Picture 6" descr="C:\Users\peskor\Pictures\picture101327282688020.jpg"/>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50766" t="14128"/>
          <a:stretch/>
        </p:blipFill>
        <p:spPr bwMode="auto">
          <a:xfrm>
            <a:off x="457200" y="1448680"/>
            <a:ext cx="4419600" cy="50410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73412" y="6048952"/>
            <a:ext cx="883575" cy="369332"/>
          </a:xfrm>
          <a:prstGeom prst="rect">
            <a:avLst/>
          </a:prstGeom>
          <a:solidFill>
            <a:schemeClr val="bg1"/>
          </a:solidFill>
        </p:spPr>
        <p:txBody>
          <a:bodyPr wrap="none" rtlCol="0">
            <a:spAutoFit/>
          </a:bodyPr>
          <a:lstStyle/>
          <a:p>
            <a:r>
              <a:rPr lang="en-US" dirty="0" smtClean="0"/>
              <a:t>Normal</a:t>
            </a:r>
            <a:endParaRPr lang="en-US" dirty="0"/>
          </a:p>
        </p:txBody>
      </p:sp>
      <p:pic>
        <p:nvPicPr>
          <p:cNvPr id="6" name="Picture 5" descr="Pyramidal neuron.tif"/>
          <p:cNvPicPr>
            <a:picLocks noChangeAspect="1"/>
          </p:cNvPicPr>
          <p:nvPr/>
        </p:nvPicPr>
        <p:blipFill>
          <a:blip r:embed="rId5" cstate="print">
            <a:lum bright="-10000" contrast="20000"/>
          </a:blip>
          <a:srcRect l="22984" t="12222" r="15142" b="6666"/>
          <a:stretch>
            <a:fillRect/>
          </a:stretch>
        </p:blipFill>
        <p:spPr>
          <a:xfrm>
            <a:off x="5715000" y="2915092"/>
            <a:ext cx="3048000" cy="3133859"/>
          </a:xfrm>
          <a:prstGeom prst="rect">
            <a:avLst/>
          </a:prstGeom>
        </p:spPr>
      </p:pic>
    </p:spTree>
    <p:extLst>
      <p:ext uri="{BB962C8B-B14F-4D97-AF65-F5344CB8AC3E}">
        <p14:creationId xmlns:p14="http://schemas.microsoft.com/office/powerpoint/2010/main" val="286825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en-US" dirty="0"/>
          </a:p>
        </p:txBody>
      </p:sp>
      <p:sp>
        <p:nvSpPr>
          <p:cNvPr id="3" name="Content Placeholder 2"/>
          <p:cNvSpPr>
            <a:spLocks noGrp="1"/>
          </p:cNvSpPr>
          <p:nvPr>
            <p:ph idx="1"/>
          </p:nvPr>
        </p:nvSpPr>
        <p:spPr/>
        <p:txBody>
          <a:bodyPr/>
          <a:lstStyle/>
          <a:p>
            <a:pPr marL="0" indent="0">
              <a:buNone/>
            </a:pPr>
            <a:r>
              <a:rPr lang="en-US" dirty="0" smtClean="0"/>
              <a:t>The patient’s daughter wants to understand why this happened to her father.  How would you explain the pathogenesis to her?</a:t>
            </a:r>
            <a:endParaRPr lang="en-US" dirty="0"/>
          </a:p>
        </p:txBody>
      </p:sp>
    </p:spTree>
    <p:extLst>
      <p:ext uri="{BB962C8B-B14F-4D97-AF65-F5344CB8AC3E}">
        <p14:creationId xmlns:p14="http://schemas.microsoft.com/office/powerpoint/2010/main" val="3965842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0539" y="1071775"/>
            <a:ext cx="9088770" cy="954107"/>
          </a:xfrm>
          <a:prstGeom prst="rect">
            <a:avLst/>
          </a:prstGeom>
          <a:noFill/>
        </p:spPr>
        <p:txBody>
          <a:bodyPr wrap="none" rtlCol="0">
            <a:spAutoFit/>
          </a:bodyPr>
          <a:lstStyle/>
          <a:p>
            <a:r>
              <a:rPr lang="en-US" sz="2800" dirty="0" smtClean="0"/>
              <a:t>Different patient after the same pathologic process. Time has</a:t>
            </a:r>
          </a:p>
          <a:p>
            <a:r>
              <a:rPr lang="en-US" sz="2800" dirty="0" smtClean="0"/>
              <a:t>passed. Describe </a:t>
            </a:r>
            <a:r>
              <a:rPr lang="en-US" sz="2800" dirty="0"/>
              <a:t>the gross </a:t>
            </a:r>
            <a:r>
              <a:rPr lang="en-US" sz="2800" dirty="0" smtClean="0"/>
              <a:t>findings.</a:t>
            </a:r>
            <a:endParaRPr lang="en-US" sz="2800"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307908"/>
            <a:ext cx="5755473" cy="409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Case 1</a:t>
            </a:r>
            <a:endParaRPr lang="en-US" dirty="0"/>
          </a:p>
        </p:txBody>
      </p:sp>
      <p:pic>
        <p:nvPicPr>
          <p:cNvPr id="5" name="Picture 4" descr="http://library.med.utah.edu/WebPath/jpeg5/CNS21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976" r="13169"/>
          <a:stretch/>
        </p:blipFill>
        <p:spPr bwMode="auto">
          <a:xfrm>
            <a:off x="6736970" y="4353547"/>
            <a:ext cx="2379203"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187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noAutofit/>
          </a:bodyPr>
          <a:lstStyle/>
          <a:p>
            <a:pPr algn="l"/>
            <a:r>
              <a:rPr lang="en-US" sz="2400" dirty="0" smtClean="0"/>
              <a:t>Case 1:</a:t>
            </a:r>
            <a:br>
              <a:rPr lang="en-US" sz="2400" dirty="0" smtClean="0"/>
            </a:br>
            <a:r>
              <a:rPr lang="en-US" sz="2400" dirty="0" smtClean="0"/>
              <a:t>Describe </a:t>
            </a:r>
            <a:r>
              <a:rPr lang="en-US" sz="2400" dirty="0"/>
              <a:t>the </a:t>
            </a:r>
            <a:r>
              <a:rPr lang="en-US" sz="2400" dirty="0" smtClean="0"/>
              <a:t>low power histologic findings. </a:t>
            </a:r>
            <a:br>
              <a:rPr lang="en-US" sz="2400" dirty="0" smtClean="0"/>
            </a:br>
            <a:r>
              <a:rPr lang="en-US" sz="2400" dirty="0" smtClean="0"/>
              <a:t/>
            </a:r>
            <a:br>
              <a:rPr lang="en-US" sz="2400" dirty="0" smtClean="0"/>
            </a:br>
            <a:endParaRPr lang="en-US" sz="1400" dirty="0"/>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1996" y="3863179"/>
            <a:ext cx="7" cy="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685800" y="-479425"/>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6" descr="subacute infarct, low.tif"/>
          <p:cNvPicPr>
            <a:picLocks noChangeAspect="1"/>
          </p:cNvPicPr>
          <p:nvPr/>
        </p:nvPicPr>
        <p:blipFill>
          <a:blip r:embed="rId4" cstate="print"/>
          <a:stretch>
            <a:fillRect/>
          </a:stretch>
        </p:blipFill>
        <p:spPr>
          <a:xfrm>
            <a:off x="457200" y="1295400"/>
            <a:ext cx="8518479" cy="5334000"/>
          </a:xfrm>
          <a:prstGeom prst="rect">
            <a:avLst/>
          </a:prstGeom>
        </p:spPr>
      </p:pic>
    </p:spTree>
    <p:extLst>
      <p:ext uri="{BB962C8B-B14F-4D97-AF65-F5344CB8AC3E}">
        <p14:creationId xmlns:p14="http://schemas.microsoft.com/office/powerpoint/2010/main" val="2279560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noAutofit/>
          </a:bodyPr>
          <a:lstStyle/>
          <a:p>
            <a:pPr algn="l"/>
            <a:r>
              <a:rPr lang="en-US" sz="2400" dirty="0" smtClean="0"/>
              <a:t>Case 1: Describe </a:t>
            </a:r>
            <a:r>
              <a:rPr lang="en-US" sz="2400" dirty="0"/>
              <a:t>the </a:t>
            </a:r>
            <a:r>
              <a:rPr lang="en-US" sz="2400" dirty="0" smtClean="0"/>
              <a:t>high power findings. What is the predominant cell type?</a:t>
            </a:r>
            <a:br>
              <a:rPr lang="en-US" sz="2400" dirty="0" smtClean="0"/>
            </a:br>
            <a:r>
              <a:rPr lang="en-US" sz="2400" dirty="0" smtClean="0"/>
              <a:t>Approximately how  many days after the patient’s initial presentation will one see these cells?</a:t>
            </a:r>
            <a:endParaRPr lang="en-US" sz="1400" dirty="0"/>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1996" y="3863179"/>
            <a:ext cx="7" cy="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685800" y="-479425"/>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8" name="Picture 7" descr="subacute infarct, high.tif"/>
          <p:cNvPicPr>
            <a:picLocks noChangeAspect="1"/>
          </p:cNvPicPr>
          <p:nvPr/>
        </p:nvPicPr>
        <p:blipFill>
          <a:blip r:embed="rId4" cstate="print"/>
          <a:stretch>
            <a:fillRect/>
          </a:stretch>
        </p:blipFill>
        <p:spPr>
          <a:xfrm>
            <a:off x="2552701" y="2362200"/>
            <a:ext cx="6400800" cy="4007977"/>
          </a:xfrm>
          <a:prstGeom prst="rect">
            <a:avLst/>
          </a:prstGeom>
        </p:spPr>
      </p:pic>
      <p:pic>
        <p:nvPicPr>
          <p:cNvPr id="9" name="Picture 8" descr="subacute infarct, low.tif"/>
          <p:cNvPicPr>
            <a:picLocks noChangeAspect="1"/>
          </p:cNvPicPr>
          <p:nvPr/>
        </p:nvPicPr>
        <p:blipFill>
          <a:blip r:embed="rId5" cstate="print"/>
          <a:stretch>
            <a:fillRect/>
          </a:stretch>
        </p:blipFill>
        <p:spPr>
          <a:xfrm>
            <a:off x="-18607" y="1828800"/>
            <a:ext cx="2971800" cy="1860846"/>
          </a:xfrm>
          <a:prstGeom prst="rect">
            <a:avLst/>
          </a:prstGeom>
        </p:spPr>
      </p:pic>
      <p:sp>
        <p:nvSpPr>
          <p:cNvPr id="3" name="Oval 2"/>
          <p:cNvSpPr/>
          <p:nvPr/>
        </p:nvSpPr>
        <p:spPr>
          <a:xfrm>
            <a:off x="1010093" y="2298404"/>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662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43.JPG"/>
          <p:cNvPicPr>
            <a:picLocks noChangeAspect="1"/>
          </p:cNvPicPr>
          <p:nvPr/>
        </p:nvPicPr>
        <p:blipFill rotWithShape="1">
          <a:blip r:embed="rId2" cstate="print"/>
          <a:srcRect l="31659" t="-2791" r="20980" b="2791"/>
          <a:stretch/>
        </p:blipFill>
        <p:spPr>
          <a:xfrm>
            <a:off x="457199" y="609600"/>
            <a:ext cx="4191001" cy="5943600"/>
          </a:xfrm>
          <a:prstGeom prst="rect">
            <a:avLst/>
          </a:prstGeom>
        </p:spPr>
      </p:pic>
      <p:sp>
        <p:nvSpPr>
          <p:cNvPr id="3" name="TextBox 2"/>
          <p:cNvSpPr txBox="1"/>
          <p:nvPr/>
        </p:nvSpPr>
        <p:spPr>
          <a:xfrm>
            <a:off x="4572000" y="1143000"/>
            <a:ext cx="4034759" cy="923330"/>
          </a:xfrm>
          <a:prstGeom prst="rect">
            <a:avLst/>
          </a:prstGeom>
          <a:noFill/>
        </p:spPr>
        <p:txBody>
          <a:bodyPr wrap="none" rtlCol="0">
            <a:spAutoFit/>
          </a:bodyPr>
          <a:lstStyle/>
          <a:p>
            <a:r>
              <a:rPr lang="en-US" dirty="0" smtClean="0"/>
              <a:t>Case 1 – months later.  </a:t>
            </a:r>
          </a:p>
          <a:p>
            <a:r>
              <a:rPr lang="en-US" dirty="0" smtClean="0"/>
              <a:t>Describe the gross findings- where is the </a:t>
            </a:r>
          </a:p>
          <a:p>
            <a:r>
              <a:rPr lang="en-US" dirty="0"/>
              <a:t>p</a:t>
            </a:r>
            <a:r>
              <a:rPr lang="en-US" dirty="0" smtClean="0"/>
              <a:t>rimary pathologic abnormality?</a:t>
            </a:r>
            <a:endParaRPr lang="en-US" dirty="0"/>
          </a:p>
        </p:txBody>
      </p:sp>
      <p:sp>
        <p:nvSpPr>
          <p:cNvPr id="4" name="Rectangle 3"/>
          <p:cNvSpPr/>
          <p:nvPr/>
        </p:nvSpPr>
        <p:spPr>
          <a:xfrm>
            <a:off x="0" y="0"/>
            <a:ext cx="9144000" cy="304800"/>
          </a:xfrm>
          <a:prstGeom prst="rect">
            <a:avLst/>
          </a:prstGeom>
          <a:solidFill>
            <a:srgbClr val="6D0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981" y="1600200"/>
            <a:ext cx="8001000" cy="5257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827782"/>
            <a:ext cx="8581516" cy="1323439"/>
          </a:xfrm>
          <a:prstGeom prst="rect">
            <a:avLst/>
          </a:prstGeom>
          <a:noFill/>
        </p:spPr>
        <p:txBody>
          <a:bodyPr wrap="none" rtlCol="0">
            <a:spAutoFit/>
          </a:bodyPr>
          <a:lstStyle/>
          <a:p>
            <a:r>
              <a:rPr lang="en-US" sz="2400" dirty="0" smtClean="0"/>
              <a:t>Section correlates with the primary gross abnormality. Describe the</a:t>
            </a:r>
          </a:p>
          <a:p>
            <a:r>
              <a:rPr lang="en-US" sz="2400" dirty="0"/>
              <a:t>h</a:t>
            </a:r>
            <a:r>
              <a:rPr lang="en-US" sz="2400" dirty="0" smtClean="0"/>
              <a:t>istologic findings</a:t>
            </a:r>
          </a:p>
          <a:p>
            <a:endParaRPr lang="en-US" sz="3200" dirty="0"/>
          </a:p>
        </p:txBody>
      </p:sp>
      <p:sp>
        <p:nvSpPr>
          <p:cNvPr id="5" name="Title 3"/>
          <p:cNvSpPr txBox="1">
            <a:spLocks/>
          </p:cNvSpPr>
          <p:nvPr/>
        </p:nvSpPr>
        <p:spPr>
          <a:xfrm>
            <a:off x="685800" y="-533400"/>
            <a:ext cx="7772400" cy="14700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1</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1280546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410200"/>
          </a:xfrm>
        </p:spPr>
        <p:txBody>
          <a:bodyPr>
            <a:normAutofit fontScale="70000" lnSpcReduction="20000"/>
          </a:bodyPr>
          <a:lstStyle/>
          <a:p>
            <a:pPr marL="0" indent="0">
              <a:buNone/>
            </a:pPr>
            <a:r>
              <a:rPr lang="en-US" dirty="0"/>
              <a:t>The patient is a 64-year-old man who developed a headache 10 days prior to being seen in the office. He describes the headache as being mild and in the front of his head initially. The headache became more intense and generalized during the past week. He cannot relieve the pain</a:t>
            </a:r>
            <a:r>
              <a:rPr lang="en-US" dirty="0" smtClean="0"/>
              <a:t>.</a:t>
            </a:r>
          </a:p>
          <a:p>
            <a:pPr marL="0" indent="0">
              <a:buNone/>
            </a:pPr>
            <a:endParaRPr lang="en-US" dirty="0"/>
          </a:p>
          <a:p>
            <a:pPr marL="0" indent="0">
              <a:buNone/>
            </a:pPr>
            <a:r>
              <a:rPr lang="en-US" dirty="0"/>
              <a:t>His wife and son say that the patient has been confused at times and increasingly irritable this past week. They became alarmed several days ago when the patient developed weakness of his left arm and leg. He seems to be "dragging his left foot" and is clumsy. The patient angrily denies that there is any </a:t>
            </a:r>
            <a:r>
              <a:rPr lang="en-US" dirty="0" smtClean="0"/>
              <a:t>problem other than his headache. </a:t>
            </a:r>
          </a:p>
          <a:p>
            <a:pPr marL="0" indent="0">
              <a:buNone/>
            </a:pPr>
            <a:endParaRPr lang="en-US" dirty="0" smtClean="0"/>
          </a:p>
          <a:p>
            <a:pPr marL="0" indent="0">
              <a:buNone/>
            </a:pPr>
            <a:r>
              <a:rPr lang="en-US" dirty="0" smtClean="0"/>
              <a:t>Although </a:t>
            </a:r>
            <a:r>
              <a:rPr lang="en-US" dirty="0"/>
              <a:t>he complains of some nausea he has not </a:t>
            </a:r>
            <a:r>
              <a:rPr lang="en-US" dirty="0" smtClean="0"/>
              <a:t>vomited. He has not felt </a:t>
            </a:r>
            <a:r>
              <a:rPr lang="en-US" dirty="0"/>
              <a:t>dizzy or </a:t>
            </a:r>
            <a:r>
              <a:rPr lang="en-US" dirty="0" smtClean="0"/>
              <a:t>fainted. He has had no chills/fever</a:t>
            </a:r>
            <a:r>
              <a:rPr lang="en-US" dirty="0"/>
              <a:t>. He denies having a stiff neck.</a:t>
            </a:r>
          </a:p>
          <a:p>
            <a:pPr marL="0" indent="0">
              <a:buNone/>
            </a:pPr>
            <a:endParaRPr lang="en-US" dirty="0"/>
          </a:p>
          <a:p>
            <a:pPr marL="0" indent="0">
              <a:buNone/>
            </a:pPr>
            <a:r>
              <a:rPr lang="en-US" dirty="0"/>
              <a:t>The patient is being treated for mild hypertension.</a:t>
            </a:r>
          </a:p>
          <a:p>
            <a:pPr marL="0" indent="0">
              <a:buNone/>
            </a:pPr>
            <a:endParaRPr lang="en-US" dirty="0"/>
          </a:p>
          <a:p>
            <a:endParaRPr lang="en-US" dirty="0"/>
          </a:p>
        </p:txBody>
      </p:sp>
      <p:sp>
        <p:nvSpPr>
          <p:cNvPr id="5" name="Title 3"/>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2</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185074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Autofit/>
          </a:bodyPr>
          <a:lstStyle/>
          <a:p>
            <a:pPr marL="0" indent="0">
              <a:buNone/>
            </a:pPr>
            <a:r>
              <a:rPr lang="en-US" sz="2800" b="1" u="sng" dirty="0"/>
              <a:t>CHIEF COMPLAINT</a:t>
            </a:r>
            <a:r>
              <a:rPr lang="en-US" sz="2800" dirty="0"/>
              <a:t>: Inability to move right arm and leg</a:t>
            </a:r>
          </a:p>
          <a:p>
            <a:pPr marL="0" indent="0">
              <a:buNone/>
            </a:pPr>
            <a:r>
              <a:rPr lang="en-US" sz="2800" dirty="0"/>
              <a:t> </a:t>
            </a:r>
          </a:p>
          <a:p>
            <a:pPr marL="0" indent="0">
              <a:buNone/>
            </a:pPr>
            <a:r>
              <a:rPr lang="en-US" sz="2800" b="1" u="sng" dirty="0"/>
              <a:t>HISTORY</a:t>
            </a:r>
            <a:r>
              <a:rPr lang="en-US" sz="2800" dirty="0"/>
              <a:t>: A 68 year-old man is brought to the emergency </a:t>
            </a:r>
            <a:r>
              <a:rPr lang="en-US" sz="2800" dirty="0" smtClean="0"/>
              <a:t>department by </a:t>
            </a:r>
            <a:r>
              <a:rPr lang="en-US" sz="2800" dirty="0"/>
              <a:t>paramedics who were called by the patient's daughter. The patient was playing with his grandchildren in the backyard when he suddenly stumbled and collapsed to the ground. The children called their mother who found the patient lying on his back, awake but unable to move his right arm and leg. In response to questions, he mumbled with slurred speech and answered incoherently</a:t>
            </a:r>
            <a:r>
              <a:rPr lang="en-US" sz="2800" dirty="0" smtClean="0"/>
              <a:t>.</a:t>
            </a:r>
            <a:r>
              <a:rPr lang="en-US" sz="2800" dirty="0"/>
              <a:t> </a:t>
            </a:r>
          </a:p>
          <a:p>
            <a:endParaRPr lang="en-US" sz="1800" dirty="0"/>
          </a:p>
        </p:txBody>
      </p:sp>
      <p:sp>
        <p:nvSpPr>
          <p:cNvPr id="4" name="Title 3"/>
          <p:cNvSpPr>
            <a:spLocks noGrp="1"/>
          </p:cNvSpPr>
          <p:nvPr>
            <p:ph type="title"/>
          </p:nvPr>
        </p:nvSpPr>
        <p:spPr>
          <a:xfrm>
            <a:off x="457200" y="0"/>
            <a:ext cx="8229600" cy="411162"/>
          </a:xfrm>
        </p:spPr>
        <p:txBody>
          <a:bodyPr>
            <a:normAutofit fontScale="90000"/>
          </a:bodyPr>
          <a:lstStyle/>
          <a:p>
            <a:r>
              <a:rPr lang="en-US" dirty="0"/>
              <a:t/>
            </a:r>
            <a:br>
              <a:rPr lang="en-US" dirty="0"/>
            </a:br>
            <a:r>
              <a:rPr lang="en-US" dirty="0" smtClean="0"/>
              <a:t>Case 1</a:t>
            </a:r>
            <a:endParaRPr lang="en-US" dirty="0"/>
          </a:p>
        </p:txBody>
      </p:sp>
    </p:spTree>
    <p:extLst>
      <p:ext uri="{BB962C8B-B14F-4D97-AF65-F5344CB8AC3E}">
        <p14:creationId xmlns:p14="http://schemas.microsoft.com/office/powerpoint/2010/main" val="178090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229600" cy="6248400"/>
          </a:xfrm>
        </p:spPr>
        <p:txBody>
          <a:bodyPr>
            <a:noAutofit/>
          </a:bodyPr>
          <a:lstStyle/>
          <a:p>
            <a:pPr marL="0" indent="0">
              <a:buNone/>
            </a:pPr>
            <a:r>
              <a:rPr lang="en-US" sz="1800" dirty="0" smtClean="0"/>
              <a:t>PE:  </a:t>
            </a:r>
            <a:r>
              <a:rPr lang="en-US" sz="1800" dirty="0"/>
              <a:t>The patient is awake, alert, and in no apparent distress. He speaks coherently and is oriented to person, place and time.   Vital signs are as follows: BP 152/86, apical heart rate 74/minute and regular, respiratory rate 16/minute, temperature 98.8</a:t>
            </a:r>
            <a:r>
              <a:rPr lang="en-US" sz="1800" dirty="0">
                <a:sym typeface="Symbol"/>
              </a:rPr>
              <a:t></a:t>
            </a:r>
            <a:r>
              <a:rPr lang="en-US" sz="1800" dirty="0"/>
              <a:t>F.</a:t>
            </a:r>
          </a:p>
          <a:p>
            <a:pPr marL="0" indent="0">
              <a:buNone/>
            </a:pPr>
            <a:r>
              <a:rPr lang="en-US" sz="1800" dirty="0"/>
              <a:t> </a:t>
            </a:r>
            <a:endParaRPr lang="en-US" sz="1800" dirty="0" smtClean="0"/>
          </a:p>
          <a:p>
            <a:pPr marL="0" indent="0">
              <a:buNone/>
            </a:pPr>
            <a:r>
              <a:rPr lang="en-US" sz="1800" dirty="0" smtClean="0"/>
              <a:t>Examination </a:t>
            </a:r>
            <a:r>
              <a:rPr lang="en-US" sz="1800" dirty="0"/>
              <a:t>of the head and neck reveals normal symmetry and contour. The neck muscles are not spastic. The temporal arteries are not painful or palpable. The pupils are 3mm in diameter, round, equal and react to light and accommodation normally. The extra ocular muscles all function normally. </a:t>
            </a:r>
            <a:r>
              <a:rPr lang="en-US" sz="1800" dirty="0" err="1" smtClean="0"/>
              <a:t>Funduscopic</a:t>
            </a:r>
            <a:r>
              <a:rPr lang="en-US" sz="1800" dirty="0" smtClean="0"/>
              <a:t> exam shows </a:t>
            </a:r>
            <a:r>
              <a:rPr lang="en-US" sz="1800" dirty="0"/>
              <a:t>mild blurring of the optic disks</a:t>
            </a:r>
            <a:r>
              <a:rPr lang="en-US" sz="1800" dirty="0" smtClean="0"/>
              <a:t>.</a:t>
            </a:r>
            <a:endParaRPr lang="en-US" sz="1800" dirty="0"/>
          </a:p>
          <a:p>
            <a:pPr marL="0" indent="0">
              <a:buNone/>
            </a:pPr>
            <a:r>
              <a:rPr lang="en-US" sz="1800" dirty="0" smtClean="0"/>
              <a:t>The lungs </a:t>
            </a:r>
            <a:r>
              <a:rPr lang="en-US" sz="1800" dirty="0"/>
              <a:t>are clear to percussion and auscultation</a:t>
            </a:r>
            <a:r>
              <a:rPr lang="en-US" sz="1800" dirty="0" smtClean="0"/>
              <a:t>.</a:t>
            </a:r>
            <a:endParaRPr lang="en-US" sz="1800" dirty="0"/>
          </a:p>
          <a:p>
            <a:pPr marL="0" indent="0">
              <a:buNone/>
            </a:pPr>
            <a:r>
              <a:rPr lang="en-US" sz="1800" dirty="0"/>
              <a:t>The cardiac sounds are soft but normal. Murmurs and extra sounds are not heard</a:t>
            </a:r>
            <a:r>
              <a:rPr lang="en-US" sz="1800" dirty="0" smtClean="0"/>
              <a:t>.</a:t>
            </a:r>
            <a:endParaRPr lang="en-US" sz="1800" dirty="0"/>
          </a:p>
          <a:p>
            <a:pPr marL="0" indent="0">
              <a:buNone/>
            </a:pPr>
            <a:r>
              <a:rPr lang="en-US" sz="1800" dirty="0" smtClean="0"/>
              <a:t>The </a:t>
            </a:r>
            <a:r>
              <a:rPr lang="en-US" sz="1800" dirty="0"/>
              <a:t>abdomen is </a:t>
            </a:r>
            <a:r>
              <a:rPr lang="en-US" sz="1800" dirty="0" smtClean="0"/>
              <a:t>not-distended, </a:t>
            </a:r>
            <a:r>
              <a:rPr lang="en-US" sz="1800" dirty="0"/>
              <a:t>non‑tender and without palpable masses. Rectal exam is normal</a:t>
            </a:r>
            <a:r>
              <a:rPr lang="en-US" sz="1800" dirty="0" smtClean="0"/>
              <a:t>.</a:t>
            </a:r>
            <a:endParaRPr lang="en-US" sz="1800" dirty="0"/>
          </a:p>
          <a:p>
            <a:pPr marL="0" indent="0">
              <a:buNone/>
            </a:pPr>
            <a:r>
              <a:rPr lang="en-US" sz="1800" dirty="0"/>
              <a:t>The neurologic </a:t>
            </a:r>
            <a:r>
              <a:rPr lang="en-US" sz="1800" dirty="0" smtClean="0"/>
              <a:t>examination: </a:t>
            </a:r>
            <a:r>
              <a:rPr lang="en-US" sz="1800" dirty="0"/>
              <a:t>Cranial nerves II through XII are intact. Examination of the motor system reveals grade 3/5 left sided muscle strength and grade 5/5 right-sided muscle strength. Fine movement of the left hand, but not the right is impaired. Examination of the sensory system is normal bilaterally. The deep tendon reflexes are 3 + on the left side and 2 + on the right side. The Babinski sign is positive on the left side.</a:t>
            </a:r>
          </a:p>
          <a:p>
            <a:pPr marL="0" indent="0">
              <a:buNone/>
            </a:pPr>
            <a:r>
              <a:rPr lang="en-US" sz="1800" dirty="0"/>
              <a:t> </a:t>
            </a:r>
          </a:p>
          <a:p>
            <a:endParaRPr lang="en-US" sz="1600" dirty="0"/>
          </a:p>
        </p:txBody>
      </p:sp>
      <p:sp>
        <p:nvSpPr>
          <p:cNvPr id="4" name="Title 3"/>
          <p:cNvSpPr txBox="1">
            <a:spLocks noGrp="1"/>
          </p:cNvSpPr>
          <p:nvPr>
            <p:ph type="title"/>
          </p:nvPr>
        </p:nvSpPr>
        <p:spPr>
          <a:xfrm>
            <a:off x="457200" y="152400"/>
            <a:ext cx="8229600" cy="7159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Case 2</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836847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Summarize the main clinical problem</a:t>
            </a:r>
          </a:p>
          <a:p>
            <a:pPr marL="0" indent="0">
              <a:buNone/>
            </a:pPr>
            <a:endParaRPr lang="en-US" dirty="0"/>
          </a:p>
          <a:p>
            <a:pPr marL="0" indent="0">
              <a:buNone/>
            </a:pPr>
            <a:r>
              <a:rPr lang="en-US" dirty="0" smtClean="0"/>
              <a:t>Develop a differential diagnosis.</a:t>
            </a:r>
          </a:p>
        </p:txBody>
      </p:sp>
      <p:sp>
        <p:nvSpPr>
          <p:cNvPr id="4" name="Title 3"/>
          <p:cNvSpPr txBox="1">
            <a:spLocks noGrp="1"/>
          </p:cNvSpPr>
          <p:nvPr>
            <p:ph type="title"/>
          </p:nvPr>
        </p:nvSpPr>
        <p:spPr>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2</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91128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a:bodyPr>
          <a:lstStyle/>
          <a:p>
            <a:r>
              <a:rPr lang="en-US" sz="3200" dirty="0" smtClean="0"/>
              <a:t>Correlate the findings on imaging with the gross pathology</a:t>
            </a:r>
            <a:endParaRPr lang="en-US" sz="3200"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9601" y="2064507"/>
            <a:ext cx="7848599" cy="4717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txBox="1">
            <a:spLocks/>
          </p:cNvSpPr>
          <p:nvPr/>
        </p:nvSpPr>
        <p:spPr>
          <a:xfrm>
            <a:off x="457200" y="15240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2</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750944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122" name="Picture 2" descr="C:\Users\peskor\AppData\Local\Microsoft\Windows\Temporary Internet Files\Content.IE5\KLGIE90U\necrosis 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530626"/>
            <a:ext cx="7060410" cy="5105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normAutofit fontScale="90000"/>
          </a:bodyPr>
          <a:lstStyle/>
          <a:p>
            <a:r>
              <a:rPr lang="en-US" dirty="0" smtClean="0"/>
              <a:t>Case 2</a:t>
            </a:r>
            <a:br>
              <a:rPr lang="en-US" dirty="0" smtClean="0"/>
            </a:br>
            <a:r>
              <a:rPr lang="en-US" sz="2700" dirty="0" smtClean="0"/>
              <a:t>Describe the low power histologic findings. Is there any “normal” brain in this image?</a:t>
            </a:r>
            <a:endParaRPr lang="en-US" sz="2700" dirty="0"/>
          </a:p>
        </p:txBody>
      </p:sp>
    </p:spTree>
    <p:extLst>
      <p:ext uri="{BB962C8B-B14F-4D97-AF65-F5344CB8AC3E}">
        <p14:creationId xmlns:p14="http://schemas.microsoft.com/office/powerpoint/2010/main" val="40549943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smtClean="0"/>
              <a:t>Case 2</a:t>
            </a:r>
            <a:br>
              <a:rPr lang="en-US" sz="3600" dirty="0" smtClean="0"/>
            </a:br>
            <a:r>
              <a:rPr lang="en-US" sz="3600" dirty="0" smtClean="0"/>
              <a:t>Describe the high power histologic findings</a:t>
            </a:r>
            <a:r>
              <a:rPr lang="en-US" dirty="0" smtClean="0"/>
              <a:t>.</a:t>
            </a:r>
            <a:endParaRPr lang="en-US" dirty="0"/>
          </a:p>
        </p:txBody>
      </p:sp>
      <p:pic>
        <p:nvPicPr>
          <p:cNvPr id="6146" name="Picture 2" descr="C:\Users\peskor\AppData\Local\Microsoft\Windows\Temporary Internet Files\Content.IE5\17T021JV\Vascular proliferation.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752600"/>
            <a:ext cx="8229600" cy="4811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7006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What is your diagnosis?</a:t>
            </a:r>
          </a:p>
          <a:p>
            <a:endParaRPr lang="en-US" dirty="0"/>
          </a:p>
          <a:p>
            <a:pPr marL="0" indent="0">
              <a:buNone/>
            </a:pPr>
            <a:r>
              <a:rPr lang="en-US" dirty="0" smtClean="0"/>
              <a:t>What is the approach to treatment and prognosis?</a:t>
            </a:r>
            <a:endParaRPr lang="en-US" dirty="0"/>
          </a:p>
        </p:txBody>
      </p:sp>
      <p:sp>
        <p:nvSpPr>
          <p:cNvPr id="4" name="Title 3"/>
          <p:cNvSpPr txBox="1">
            <a:spLocks noGrp="1"/>
          </p:cNvSpPr>
          <p:nvPr>
            <p:ph type="title"/>
          </p:nvPr>
        </p:nvSpPr>
        <p:spPr>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2</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523081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sz="2800" dirty="0" smtClean="0"/>
              <a:t> Describe the gross pathology.</a:t>
            </a:r>
            <a:br>
              <a:rPr lang="en-US" sz="2800" dirty="0" smtClean="0"/>
            </a:br>
            <a:r>
              <a:rPr lang="en-US" sz="2800" dirty="0" smtClean="0"/>
              <a:t>(specimen from another patient with same disease process)</a:t>
            </a:r>
            <a:endParaRPr lang="en-US" sz="2800"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69906" y="1981200"/>
            <a:ext cx="7004187" cy="461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2</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17507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A 34 year-old man is presents for evaluation of progressive bilateral hearing loss. At times he also senses ringing in his ears.</a:t>
            </a:r>
          </a:p>
          <a:p>
            <a:pPr marL="0" indent="0">
              <a:buNone/>
            </a:pPr>
            <a:r>
              <a:rPr lang="en-US" dirty="0" smtClean="0"/>
              <a:t>Past medical history  is significant for having tonic-</a:t>
            </a:r>
            <a:r>
              <a:rPr lang="en-US" dirty="0" err="1" smtClean="0"/>
              <a:t>clonic</a:t>
            </a:r>
            <a:r>
              <a:rPr lang="en-US" dirty="0" smtClean="0"/>
              <a:t> </a:t>
            </a:r>
            <a:r>
              <a:rPr lang="en-US" dirty="0"/>
              <a:t>seizures, treated with phenytoin for a year. </a:t>
            </a:r>
            <a:endParaRPr lang="en-US" dirty="0" smtClean="0"/>
          </a:p>
          <a:p>
            <a:pPr marL="0" indent="0">
              <a:buNone/>
            </a:pPr>
            <a:r>
              <a:rPr lang="en-US" dirty="0" smtClean="0"/>
              <a:t>On review of systems he notes that over the past several months he has felt intermittently unsteady on his feet.</a:t>
            </a:r>
            <a:endParaRPr lang="en-US" dirty="0"/>
          </a:p>
        </p:txBody>
      </p:sp>
    </p:spTree>
    <p:extLst>
      <p:ext uri="{BB962C8B-B14F-4D97-AF65-F5344CB8AC3E}">
        <p14:creationId xmlns:p14="http://schemas.microsoft.com/office/powerpoint/2010/main" val="538739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PE: The patient </a:t>
            </a:r>
            <a:r>
              <a:rPr lang="en-US" dirty="0"/>
              <a:t>i</a:t>
            </a:r>
            <a:r>
              <a:rPr lang="en-US" dirty="0" smtClean="0"/>
              <a:t>s alert and oriented, with normal cognitive function.</a:t>
            </a:r>
          </a:p>
          <a:p>
            <a:pPr marL="0" indent="0">
              <a:buNone/>
            </a:pPr>
            <a:r>
              <a:rPr lang="en-US" dirty="0" smtClean="0"/>
              <a:t>He has bilateral hearing loss and diminished visual acuity. </a:t>
            </a:r>
          </a:p>
          <a:p>
            <a:pPr marL="0" indent="0">
              <a:buNone/>
            </a:pPr>
            <a:r>
              <a:rPr lang="en-US" dirty="0" smtClean="0"/>
              <a:t>Few scattered skin lesions that resemble skin tags are present.</a:t>
            </a:r>
          </a:p>
          <a:p>
            <a:pPr marL="0" indent="0">
              <a:buNone/>
            </a:pPr>
            <a:r>
              <a:rPr lang="en-US" dirty="0"/>
              <a:t>Audiometric evaluation </a:t>
            </a:r>
            <a:r>
              <a:rPr lang="en-US" dirty="0" smtClean="0"/>
              <a:t>reveals bilateral </a:t>
            </a:r>
            <a:r>
              <a:rPr lang="en-US" dirty="0"/>
              <a:t>sensorineural hearing loss, more severe on the right.</a:t>
            </a:r>
          </a:p>
          <a:p>
            <a:pPr marL="0" indent="0">
              <a:buNone/>
            </a:pPr>
            <a:endParaRPr lang="en-US" dirty="0" smtClean="0"/>
          </a:p>
        </p:txBody>
      </p:sp>
    </p:spTree>
    <p:extLst>
      <p:ext uri="{BB962C8B-B14F-4D97-AF65-F5344CB8AC3E}">
        <p14:creationId xmlns:p14="http://schemas.microsoft.com/office/powerpoint/2010/main" val="40739644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a:t>
            </a:r>
            <a:endParaRPr lang="en-US" dirty="0"/>
          </a:p>
        </p:txBody>
      </p:sp>
      <p:sp>
        <p:nvSpPr>
          <p:cNvPr id="3" name="Content Placeholder 2"/>
          <p:cNvSpPr>
            <a:spLocks noGrp="1"/>
          </p:cNvSpPr>
          <p:nvPr>
            <p:ph idx="1"/>
          </p:nvPr>
        </p:nvSpPr>
        <p:spPr/>
        <p:txBody>
          <a:bodyPr/>
          <a:lstStyle/>
          <a:p>
            <a:pPr marL="0" indent="0">
              <a:buNone/>
            </a:pPr>
            <a:r>
              <a:rPr lang="en-US" dirty="0" smtClean="0"/>
              <a:t>Summarize the patient’s problems.</a:t>
            </a:r>
          </a:p>
          <a:p>
            <a:pPr marL="0" indent="0">
              <a:buNone/>
            </a:pPr>
            <a:endParaRPr lang="en-US" dirty="0"/>
          </a:p>
          <a:p>
            <a:pPr marL="0" indent="0">
              <a:buNone/>
            </a:pPr>
            <a:endParaRPr lang="en-US" dirty="0"/>
          </a:p>
          <a:p>
            <a:pPr marL="0" indent="0">
              <a:buNone/>
            </a:pPr>
            <a:r>
              <a:rPr lang="en-US" dirty="0" smtClean="0"/>
              <a:t>Develop a differential diagnosis.</a:t>
            </a:r>
            <a:endParaRPr lang="en-US" dirty="0"/>
          </a:p>
        </p:txBody>
      </p:sp>
    </p:spTree>
    <p:extLst>
      <p:ext uri="{BB962C8B-B14F-4D97-AF65-F5344CB8AC3E}">
        <p14:creationId xmlns:p14="http://schemas.microsoft.com/office/powerpoint/2010/main" val="1600436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dirty="0" smtClean="0"/>
              <a:t>The </a:t>
            </a:r>
            <a:r>
              <a:rPr lang="en-US" dirty="0"/>
              <a:t>patient has diabetes mellitus, type 2.  He has been treated for hypertension with hydrochlorothiazide and </a:t>
            </a:r>
            <a:r>
              <a:rPr lang="en-US" dirty="0" err="1"/>
              <a:t>enalapril</a:t>
            </a:r>
            <a:r>
              <a:rPr lang="en-US" dirty="0"/>
              <a:t>. </a:t>
            </a:r>
            <a:r>
              <a:rPr lang="en-US" dirty="0" smtClean="0"/>
              <a:t>His has hyperlipidemia but has not tolerated statin therapy due to </a:t>
            </a:r>
            <a:r>
              <a:rPr lang="en-US" dirty="0" err="1" smtClean="0"/>
              <a:t>myalgias</a:t>
            </a:r>
            <a:r>
              <a:rPr lang="en-US" dirty="0" smtClean="0"/>
              <a:t>.</a:t>
            </a:r>
          </a:p>
          <a:p>
            <a:pPr marL="0" indent="0">
              <a:buNone/>
            </a:pPr>
            <a:r>
              <a:rPr lang="en-US" dirty="0" smtClean="0"/>
              <a:t>The </a:t>
            </a:r>
            <a:r>
              <a:rPr lang="en-US" dirty="0"/>
              <a:t>patient has a 40-pack-year history of smoking. </a:t>
            </a:r>
            <a:endParaRPr lang="en-US" dirty="0" smtClean="0"/>
          </a:p>
          <a:p>
            <a:pPr marL="0" indent="0">
              <a:buNone/>
            </a:pPr>
            <a:r>
              <a:rPr lang="en-US" dirty="0" smtClean="0"/>
              <a:t>Six </a:t>
            </a:r>
            <a:r>
              <a:rPr lang="en-US" dirty="0"/>
              <a:t>months ago, the patient had a transient </a:t>
            </a:r>
            <a:r>
              <a:rPr lang="en-US" dirty="0" smtClean="0"/>
              <a:t>episode </a:t>
            </a:r>
            <a:r>
              <a:rPr lang="en-US" dirty="0"/>
              <a:t>of </a:t>
            </a:r>
            <a:r>
              <a:rPr lang="en-US" dirty="0" smtClean="0"/>
              <a:t>(</a:t>
            </a:r>
            <a:r>
              <a:rPr lang="en-US" dirty="0"/>
              <a:t>R</a:t>
            </a:r>
            <a:r>
              <a:rPr lang="en-US" dirty="0" smtClean="0"/>
              <a:t>) </a:t>
            </a:r>
            <a:r>
              <a:rPr lang="en-US" dirty="0"/>
              <a:t>arm and leg weakness from which he recovered completely.</a:t>
            </a:r>
          </a:p>
          <a:p>
            <a:pPr marL="0" indent="0">
              <a:buNone/>
            </a:pPr>
            <a:r>
              <a:rPr lang="en-US" dirty="0"/>
              <a:t> </a:t>
            </a:r>
          </a:p>
          <a:p>
            <a:endParaRPr lang="en-US" dirty="0"/>
          </a:p>
        </p:txBody>
      </p:sp>
      <p:sp>
        <p:nvSpPr>
          <p:cNvPr id="4" name="Title 3"/>
          <p:cNvSpPr>
            <a:spLocks noGrp="1"/>
          </p:cNvSpPr>
          <p:nvPr>
            <p:ph type="title"/>
          </p:nvPr>
        </p:nvSpPr>
        <p:spPr>
          <a:xfrm>
            <a:off x="457200" y="-152400"/>
            <a:ext cx="8229600" cy="1143000"/>
          </a:xfrm>
        </p:spPr>
        <p:txBody>
          <a:bodyPr>
            <a:normAutofit fontScale="90000"/>
          </a:bodyPr>
          <a:lstStyle/>
          <a:p>
            <a:r>
              <a:rPr lang="en-US" dirty="0"/>
              <a:t/>
            </a:r>
            <a:br>
              <a:rPr lang="en-US" dirty="0"/>
            </a:br>
            <a:r>
              <a:rPr lang="en-US" dirty="0" smtClean="0"/>
              <a:t>Case 1</a:t>
            </a:r>
            <a:endParaRPr lang="en-US" dirty="0"/>
          </a:p>
        </p:txBody>
      </p:sp>
    </p:spTree>
    <p:extLst>
      <p:ext uri="{BB962C8B-B14F-4D97-AF65-F5344CB8AC3E}">
        <p14:creationId xmlns:p14="http://schemas.microsoft.com/office/powerpoint/2010/main" val="26036580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1000" y="304800"/>
            <a:ext cx="7667484" cy="769441"/>
          </a:xfrm>
          <a:prstGeom prst="rect">
            <a:avLst/>
          </a:prstGeom>
        </p:spPr>
        <p:txBody>
          <a:bodyPr wrap="none">
            <a:spAutoFit/>
          </a:bodyPr>
          <a:lstStyle/>
          <a:p>
            <a:r>
              <a:rPr lang="en-US" sz="4400" dirty="0" smtClean="0"/>
              <a:t>Case 3 Describe imaging findings</a:t>
            </a:r>
            <a:endParaRPr lang="en-US" sz="4400" dirty="0"/>
          </a:p>
        </p:txBody>
      </p:sp>
      <p:pic>
        <p:nvPicPr>
          <p:cNvPr id="20482" name="Picture 2" descr="http://www.casesjournal.com/content/figures/1757-1626-0002-0000006720-1-l.jpg"/>
          <p:cNvPicPr>
            <a:picLocks noChangeAspect="1" noChangeArrowheads="1"/>
          </p:cNvPicPr>
          <p:nvPr/>
        </p:nvPicPr>
        <p:blipFill>
          <a:blip r:embed="rId4" cstate="print"/>
          <a:srcRect/>
          <a:stretch>
            <a:fillRect/>
          </a:stretch>
        </p:blipFill>
        <p:spPr bwMode="auto">
          <a:xfrm>
            <a:off x="0" y="1600200"/>
            <a:ext cx="9144000" cy="4726830"/>
          </a:xfrm>
          <a:prstGeom prst="rect">
            <a:avLst/>
          </a:prstGeom>
          <a:noFill/>
        </p:spPr>
      </p:pic>
    </p:spTree>
    <p:extLst>
      <p:ext uri="{BB962C8B-B14F-4D97-AF65-F5344CB8AC3E}">
        <p14:creationId xmlns:p14="http://schemas.microsoft.com/office/powerpoint/2010/main" val="21465337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200" dirty="0" smtClean="0"/>
              <a:t>Case 3   Describe the corresponding gross findings</a:t>
            </a:r>
            <a:endParaRPr lang="en-US" sz="3200" dirty="0"/>
          </a:p>
        </p:txBody>
      </p:sp>
      <p:pic>
        <p:nvPicPr>
          <p:cNvPr id="3" name="Picture 2" descr="D:\Lecture 8\Slide 50.JPG"/>
          <p:cNvPicPr>
            <a:picLocks noChangeAspect="1" noChangeArrowheads="1"/>
          </p:cNvPicPr>
          <p:nvPr/>
        </p:nvPicPr>
        <p:blipFill>
          <a:blip r:embed="rId3" cstate="print"/>
          <a:srcRect/>
          <a:stretch>
            <a:fillRect/>
          </a:stretch>
        </p:blipFill>
        <p:spPr bwMode="auto">
          <a:xfrm>
            <a:off x="533400" y="1371600"/>
            <a:ext cx="8153400" cy="5363409"/>
          </a:xfrm>
          <a:prstGeom prst="rect">
            <a:avLst/>
          </a:prstGeom>
          <a:noFill/>
        </p:spPr>
      </p:pic>
    </p:spTree>
    <p:extLst>
      <p:ext uri="{BB962C8B-B14F-4D97-AF65-F5344CB8AC3E}">
        <p14:creationId xmlns:p14="http://schemas.microsoft.com/office/powerpoint/2010/main" val="19564715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400" dirty="0" smtClean="0"/>
              <a:t>Case 3 – Describe the representative histologic findings</a:t>
            </a:r>
            <a:endParaRPr lang="en-US" sz="2400" dirty="0"/>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443"/>
          <a:stretch/>
        </p:blipFill>
        <p:spPr bwMode="auto">
          <a:xfrm rot="10800000">
            <a:off x="-10633" y="762000"/>
            <a:ext cx="5540479" cy="323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hwannoma.tif"/>
          <p:cNvPicPr>
            <a:picLocks noChangeAspect="1"/>
          </p:cNvPicPr>
          <p:nvPr/>
        </p:nvPicPr>
        <p:blipFill>
          <a:blip r:embed="rId4" cstate="print"/>
          <a:stretch>
            <a:fillRect/>
          </a:stretch>
        </p:blipFill>
        <p:spPr>
          <a:xfrm>
            <a:off x="3445232" y="3200400"/>
            <a:ext cx="5679275" cy="3556181"/>
          </a:xfrm>
          <a:prstGeom prst="rect">
            <a:avLst/>
          </a:prstGeom>
        </p:spPr>
      </p:pic>
      <p:sp>
        <p:nvSpPr>
          <p:cNvPr id="3" name="TextBox 2"/>
          <p:cNvSpPr txBox="1"/>
          <p:nvPr/>
        </p:nvSpPr>
        <p:spPr>
          <a:xfrm>
            <a:off x="6019800" y="1371600"/>
            <a:ext cx="2590800" cy="923330"/>
          </a:xfrm>
          <a:prstGeom prst="rect">
            <a:avLst/>
          </a:prstGeom>
          <a:noFill/>
        </p:spPr>
        <p:txBody>
          <a:bodyPr wrap="square" rtlCol="0">
            <a:spAutoFit/>
          </a:bodyPr>
          <a:lstStyle/>
          <a:p>
            <a:r>
              <a:rPr lang="en-US" dirty="0" smtClean="0"/>
              <a:t>Both these images are take from different sites of the same tumor</a:t>
            </a:r>
            <a:endParaRPr lang="en-US" dirty="0"/>
          </a:p>
        </p:txBody>
      </p:sp>
    </p:spTree>
    <p:extLst>
      <p:ext uri="{BB962C8B-B14F-4D97-AF65-F5344CB8AC3E}">
        <p14:creationId xmlns:p14="http://schemas.microsoft.com/office/powerpoint/2010/main" val="25955913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a:t>
            </a:r>
            <a:endParaRPr lang="en-US" dirty="0"/>
          </a:p>
        </p:txBody>
      </p:sp>
      <p:sp>
        <p:nvSpPr>
          <p:cNvPr id="3" name="Content Placeholder 2"/>
          <p:cNvSpPr>
            <a:spLocks noGrp="1"/>
          </p:cNvSpPr>
          <p:nvPr>
            <p:ph idx="1"/>
          </p:nvPr>
        </p:nvSpPr>
        <p:spPr/>
        <p:txBody>
          <a:bodyPr/>
          <a:lstStyle/>
          <a:p>
            <a:pPr marL="0" indent="0">
              <a:buNone/>
            </a:pPr>
            <a:r>
              <a:rPr lang="en-US" dirty="0" smtClean="0"/>
              <a:t>What is your diagnosis?</a:t>
            </a:r>
            <a:endParaRPr lang="en-US" dirty="0"/>
          </a:p>
        </p:txBody>
      </p:sp>
    </p:spTree>
    <p:extLst>
      <p:ext uri="{BB962C8B-B14F-4D97-AF65-F5344CB8AC3E}">
        <p14:creationId xmlns:p14="http://schemas.microsoft.com/office/powerpoint/2010/main" val="745776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021"/>
            <a:ext cx="8229600" cy="1143000"/>
          </a:xfrm>
        </p:spPr>
        <p:txBody>
          <a:bodyPr>
            <a:normAutofit fontScale="90000"/>
          </a:bodyPr>
          <a:lstStyle/>
          <a:p>
            <a:r>
              <a:rPr lang="en-US" dirty="0" smtClean="0"/>
              <a:t>Case 3 Describe additional imaging findings</a:t>
            </a:r>
            <a:endParaRPr lang="en-US" dirty="0"/>
          </a:p>
        </p:txBody>
      </p:sp>
      <p:pic>
        <p:nvPicPr>
          <p:cNvPr id="24578" name="Picture 2" descr="http://images.radiopaedia.org/images/1596801/fb455a289e52b435d024c0ea2dd1d4.jpg"/>
          <p:cNvPicPr>
            <a:picLocks noChangeAspect="1" noChangeArrowheads="1"/>
          </p:cNvPicPr>
          <p:nvPr/>
        </p:nvPicPr>
        <p:blipFill>
          <a:blip r:embed="rId3" cstate="print"/>
          <a:srcRect/>
          <a:stretch>
            <a:fillRect/>
          </a:stretch>
        </p:blipFill>
        <p:spPr bwMode="auto">
          <a:xfrm>
            <a:off x="2259496" y="1435021"/>
            <a:ext cx="4876800" cy="5442857"/>
          </a:xfrm>
          <a:prstGeom prst="rect">
            <a:avLst/>
          </a:prstGeom>
          <a:noFill/>
        </p:spPr>
      </p:pic>
    </p:spTree>
    <p:extLst>
      <p:ext uri="{BB962C8B-B14F-4D97-AF65-F5344CB8AC3E}">
        <p14:creationId xmlns:p14="http://schemas.microsoft.com/office/powerpoint/2010/main" val="14763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Case 3 Describe representative corresponding gross findings</a:t>
            </a:r>
            <a:endParaRPr lang="en-US" dirty="0"/>
          </a:p>
        </p:txBody>
      </p:sp>
      <p:pic>
        <p:nvPicPr>
          <p:cNvPr id="3" name="Picture 2" descr="gross.jpg"/>
          <p:cNvPicPr>
            <a:picLocks noChangeAspect="1"/>
          </p:cNvPicPr>
          <p:nvPr/>
        </p:nvPicPr>
        <p:blipFill>
          <a:blip r:embed="rId3" cstate="print"/>
          <a:stretch>
            <a:fillRect/>
          </a:stretch>
        </p:blipFill>
        <p:spPr>
          <a:xfrm>
            <a:off x="863460" y="1379526"/>
            <a:ext cx="7137540" cy="5167578"/>
          </a:xfrm>
          <a:prstGeom prst="rect">
            <a:avLst/>
          </a:prstGeom>
        </p:spPr>
      </p:pic>
    </p:spTree>
    <p:extLst>
      <p:ext uri="{BB962C8B-B14F-4D97-AF65-F5344CB8AC3E}">
        <p14:creationId xmlns:p14="http://schemas.microsoft.com/office/powerpoint/2010/main" val="3398505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pPr algn="l"/>
            <a:r>
              <a:rPr lang="en-US" sz="2400" dirty="0" smtClean="0"/>
              <a:t>Case 3 Describe the histologic findings.</a:t>
            </a:r>
            <a:endParaRPr lang="en-US" sz="2400" dirty="0"/>
          </a:p>
        </p:txBody>
      </p:sp>
      <p:pic>
        <p:nvPicPr>
          <p:cNvPr id="6" name="Picture 5" descr="psammomas.tif"/>
          <p:cNvPicPr>
            <a:picLocks noChangeAspect="1"/>
          </p:cNvPicPr>
          <p:nvPr/>
        </p:nvPicPr>
        <p:blipFill>
          <a:blip r:embed="rId3" cstate="print"/>
          <a:srcRect l="19116" r="6319"/>
          <a:stretch>
            <a:fillRect/>
          </a:stretch>
        </p:blipFill>
        <p:spPr>
          <a:xfrm rot="5400000">
            <a:off x="3955942" y="1669940"/>
            <a:ext cx="5943602" cy="4432517"/>
          </a:xfrm>
          <a:prstGeom prst="rect">
            <a:avLst/>
          </a:prstGeom>
        </p:spPr>
      </p:pic>
      <p:pic>
        <p:nvPicPr>
          <p:cNvPr id="7" name="Picture 6" descr="syncytium and whorls.tif"/>
          <p:cNvPicPr>
            <a:picLocks noChangeAspect="1"/>
          </p:cNvPicPr>
          <p:nvPr/>
        </p:nvPicPr>
        <p:blipFill>
          <a:blip r:embed="rId4" cstate="print"/>
          <a:srcRect l="7273" r="21818"/>
          <a:stretch>
            <a:fillRect/>
          </a:stretch>
        </p:blipFill>
        <p:spPr>
          <a:xfrm rot="5400000">
            <a:off x="-641291" y="1555691"/>
            <a:ext cx="5943600" cy="4661019"/>
          </a:xfrm>
          <a:prstGeom prst="rect">
            <a:avLst/>
          </a:prstGeom>
        </p:spPr>
      </p:pic>
    </p:spTree>
    <p:extLst>
      <p:ext uri="{BB962C8B-B14F-4D97-AF65-F5344CB8AC3E}">
        <p14:creationId xmlns:p14="http://schemas.microsoft.com/office/powerpoint/2010/main" val="33978081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a:t>
            </a:r>
            <a:endParaRPr lang="en-US" dirty="0"/>
          </a:p>
        </p:txBody>
      </p:sp>
      <p:sp>
        <p:nvSpPr>
          <p:cNvPr id="3" name="Content Placeholder 2"/>
          <p:cNvSpPr>
            <a:spLocks noGrp="1"/>
          </p:cNvSpPr>
          <p:nvPr>
            <p:ph idx="1"/>
          </p:nvPr>
        </p:nvSpPr>
        <p:spPr/>
        <p:txBody>
          <a:bodyPr/>
          <a:lstStyle/>
          <a:p>
            <a:pPr marL="0" indent="0">
              <a:buNone/>
            </a:pPr>
            <a:r>
              <a:rPr lang="en-US" dirty="0" smtClean="0"/>
              <a:t>What is your diagnosis?</a:t>
            </a:r>
          </a:p>
          <a:p>
            <a:endParaRPr lang="en-US" dirty="0"/>
          </a:p>
          <a:p>
            <a:pPr marL="0" indent="0">
              <a:buNone/>
            </a:pPr>
            <a:endParaRPr lang="en-US" dirty="0" smtClean="0"/>
          </a:p>
        </p:txBody>
      </p:sp>
    </p:spTree>
    <p:extLst>
      <p:ext uri="{BB962C8B-B14F-4D97-AF65-F5344CB8AC3E}">
        <p14:creationId xmlns:p14="http://schemas.microsoft.com/office/powerpoint/2010/main" val="9068860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Is there a condition that may explain the co-existence of these neoplasms?</a:t>
            </a:r>
          </a:p>
          <a:p>
            <a:pPr marL="0" indent="0">
              <a:buNone/>
            </a:pPr>
            <a:endParaRPr lang="en-US" dirty="0"/>
          </a:p>
          <a:p>
            <a:pPr marL="0" indent="0">
              <a:buNone/>
            </a:pPr>
            <a:r>
              <a:rPr lang="en-US" dirty="0" smtClean="0"/>
              <a:t>What additional clinical history would you obtain to confirm your suspicion?  What laboratory test(s)?</a:t>
            </a:r>
          </a:p>
          <a:p>
            <a:pPr marL="0" indent="0">
              <a:buNone/>
            </a:pPr>
            <a:endParaRPr lang="en-US" dirty="0"/>
          </a:p>
          <a:p>
            <a:pPr marL="0" indent="0">
              <a:buNone/>
            </a:pPr>
            <a:r>
              <a:rPr lang="en-US" dirty="0" smtClean="0"/>
              <a:t>Are there other lesions this patient is at risk of developing?</a:t>
            </a:r>
          </a:p>
        </p:txBody>
      </p:sp>
    </p:spTree>
    <p:extLst>
      <p:ext uri="{BB962C8B-B14F-4D97-AF65-F5344CB8AC3E}">
        <p14:creationId xmlns:p14="http://schemas.microsoft.com/office/powerpoint/2010/main" val="21053860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4</a:t>
            </a:r>
            <a:endParaRPr lang="en-US" dirty="0"/>
          </a:p>
        </p:txBody>
      </p:sp>
      <p:sp>
        <p:nvSpPr>
          <p:cNvPr id="3" name="Content Placeholder 2"/>
          <p:cNvSpPr>
            <a:spLocks noGrp="1"/>
          </p:cNvSpPr>
          <p:nvPr>
            <p:ph idx="1"/>
          </p:nvPr>
        </p:nvSpPr>
        <p:spPr>
          <a:xfrm>
            <a:off x="457200" y="1447800"/>
            <a:ext cx="8229600" cy="4724400"/>
          </a:xfrm>
        </p:spPr>
        <p:txBody>
          <a:bodyPr>
            <a:normAutofit fontScale="92500"/>
          </a:bodyPr>
          <a:lstStyle/>
          <a:p>
            <a:pPr marL="0" indent="0">
              <a:buNone/>
            </a:pPr>
            <a:r>
              <a:rPr lang="en-US" dirty="0" smtClean="0"/>
              <a:t>A 62 year old man presents with 4-5 years of memory</a:t>
            </a:r>
            <a:r>
              <a:rPr lang="en-US" b="1" dirty="0" smtClean="0"/>
              <a:t> </a:t>
            </a:r>
            <a:r>
              <a:rPr lang="en-US" dirty="0" smtClean="0"/>
              <a:t>problems. His initial symptoms included forgetting things, such as where he placed his car keys.  His daughter also recalls incidents such as him asking for ketchup  for spaghetti instead of </a:t>
            </a:r>
            <a:r>
              <a:rPr lang="en-US" dirty="0" err="1" smtClean="0"/>
              <a:t>Parmesian</a:t>
            </a:r>
            <a:r>
              <a:rPr lang="en-US" dirty="0" smtClean="0"/>
              <a:t> cheese.   </a:t>
            </a:r>
            <a:r>
              <a:rPr lang="en-US" dirty="0"/>
              <a:t>M</a:t>
            </a:r>
            <a:r>
              <a:rPr lang="en-US" dirty="0" smtClean="0"/>
              <a:t>emory problems impaired his ability to work effectively resulting in early retirement 1 year ago. Recently he lost his way home from the local grocery store at which he shopped for many years. </a:t>
            </a:r>
          </a:p>
        </p:txBody>
      </p:sp>
    </p:spTree>
    <p:extLst>
      <p:ext uri="{BB962C8B-B14F-4D97-AF65-F5344CB8AC3E}">
        <p14:creationId xmlns:p14="http://schemas.microsoft.com/office/powerpoint/2010/main" val="3022085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65237"/>
            <a:ext cx="8839200" cy="5821363"/>
          </a:xfrm>
        </p:spPr>
        <p:txBody>
          <a:bodyPr>
            <a:noAutofit/>
          </a:bodyPr>
          <a:lstStyle/>
          <a:p>
            <a:pPr marL="0" indent="0">
              <a:buNone/>
            </a:pPr>
            <a:r>
              <a:rPr lang="en-US" sz="1800" dirty="0" smtClean="0"/>
              <a:t>PE: The </a:t>
            </a:r>
            <a:r>
              <a:rPr lang="en-US" sz="1800" dirty="0"/>
              <a:t>patient is drowsy but </a:t>
            </a:r>
            <a:r>
              <a:rPr lang="en-US" sz="1800" dirty="0" err="1"/>
              <a:t>arousable</a:t>
            </a:r>
            <a:r>
              <a:rPr lang="en-US" sz="1800" dirty="0"/>
              <a:t>. He seems unable to comprehend most commands but he does not appear to be in acute distress. Vital </a:t>
            </a:r>
            <a:r>
              <a:rPr lang="en-US" sz="1800" dirty="0" smtClean="0"/>
              <a:t>signs: blood </a:t>
            </a:r>
            <a:r>
              <a:rPr lang="en-US" sz="1800" dirty="0"/>
              <a:t>pressure </a:t>
            </a:r>
            <a:r>
              <a:rPr lang="en-US" sz="1800" dirty="0" smtClean="0"/>
              <a:t>164/90 </a:t>
            </a:r>
            <a:r>
              <a:rPr lang="en-US" sz="1800" dirty="0"/>
              <a:t>mmHg, apical heart rate 66/minute and regular, respiratory rate 20/minute, temperature 99</a:t>
            </a:r>
            <a:r>
              <a:rPr lang="en-US" sz="1800" dirty="0">
                <a:sym typeface="Symbol"/>
              </a:rPr>
              <a:t></a:t>
            </a:r>
            <a:r>
              <a:rPr lang="en-US" sz="1800" dirty="0"/>
              <a:t>F.</a:t>
            </a:r>
          </a:p>
          <a:p>
            <a:pPr marL="0" indent="0">
              <a:buNone/>
            </a:pPr>
            <a:r>
              <a:rPr lang="en-US" sz="1800" dirty="0" smtClean="0"/>
              <a:t>Examination </a:t>
            </a:r>
            <a:r>
              <a:rPr lang="en-US" sz="1800" dirty="0"/>
              <a:t>of the head and </a:t>
            </a:r>
            <a:r>
              <a:rPr lang="en-US" sz="1800" dirty="0" smtClean="0"/>
              <a:t>neck: The right </a:t>
            </a:r>
            <a:r>
              <a:rPr lang="en-US" sz="1800" dirty="0"/>
              <a:t>corner of his mouth droops. He is unable to puff up the </a:t>
            </a:r>
            <a:r>
              <a:rPr lang="en-US" sz="1800" dirty="0" smtClean="0"/>
              <a:t>right cheek. The left pupil </a:t>
            </a:r>
            <a:r>
              <a:rPr lang="en-US" sz="1800" dirty="0"/>
              <a:t>is dilated and reacts sluggishly to light and accommodation. Although he reacts appropriately to visual threats from the </a:t>
            </a:r>
            <a:r>
              <a:rPr lang="en-US" sz="1800" dirty="0" smtClean="0"/>
              <a:t>left side</a:t>
            </a:r>
            <a:r>
              <a:rPr lang="en-US" sz="1800" dirty="0"/>
              <a:t>, he does not do so from the </a:t>
            </a:r>
            <a:r>
              <a:rPr lang="en-US" sz="1800" dirty="0" smtClean="0"/>
              <a:t>right side</a:t>
            </a:r>
            <a:r>
              <a:rPr lang="en-US" sz="1800" dirty="0"/>
              <a:t>. The </a:t>
            </a:r>
            <a:r>
              <a:rPr lang="en-US" sz="1800" dirty="0" smtClean="0"/>
              <a:t>right pupil </a:t>
            </a:r>
            <a:r>
              <a:rPr lang="en-US" sz="1800" dirty="0"/>
              <a:t>is 4mm in diameter and reacts to light </a:t>
            </a:r>
            <a:r>
              <a:rPr lang="en-US" sz="1800" dirty="0" smtClean="0"/>
              <a:t>appropriately.</a:t>
            </a:r>
          </a:p>
          <a:p>
            <a:pPr marL="0" indent="0">
              <a:buNone/>
            </a:pPr>
            <a:r>
              <a:rPr lang="en-US" sz="1800" dirty="0" smtClean="0"/>
              <a:t>The </a:t>
            </a:r>
            <a:r>
              <a:rPr lang="en-US" sz="1800" dirty="0"/>
              <a:t>retinae show arteriolar narrowing but no flame hemorrhages or </a:t>
            </a:r>
            <a:r>
              <a:rPr lang="en-US" sz="1800" dirty="0" smtClean="0"/>
              <a:t>papilledema.</a:t>
            </a:r>
          </a:p>
          <a:p>
            <a:pPr marL="0" indent="0">
              <a:buNone/>
            </a:pPr>
            <a:r>
              <a:rPr lang="en-US" sz="1800" dirty="0" smtClean="0"/>
              <a:t>Examination </a:t>
            </a:r>
            <a:r>
              <a:rPr lang="en-US" sz="1800" dirty="0"/>
              <a:t>of the chest reveals an increased A‑P diameter. Percussion reveals generalized, increased </a:t>
            </a:r>
            <a:r>
              <a:rPr lang="en-US" sz="1800" dirty="0" err="1"/>
              <a:t>tympany</a:t>
            </a:r>
            <a:r>
              <a:rPr lang="en-US" sz="1800" dirty="0"/>
              <a:t>. The breath sounds are soft</a:t>
            </a:r>
            <a:r>
              <a:rPr lang="en-US" sz="1800" dirty="0" smtClean="0"/>
              <a:t>.</a:t>
            </a:r>
            <a:r>
              <a:rPr lang="en-US" sz="1800" dirty="0"/>
              <a:t> </a:t>
            </a:r>
          </a:p>
          <a:p>
            <a:pPr marL="0" indent="0">
              <a:buNone/>
            </a:pPr>
            <a:r>
              <a:rPr lang="en-US" sz="1800" dirty="0"/>
              <a:t>On </a:t>
            </a:r>
            <a:r>
              <a:rPr lang="en-US" sz="1800" dirty="0" smtClean="0"/>
              <a:t>auscultation </a:t>
            </a:r>
            <a:r>
              <a:rPr lang="en-US" sz="1800" dirty="0"/>
              <a:t>of the heart t</a:t>
            </a:r>
            <a:r>
              <a:rPr lang="en-US" sz="1800" dirty="0" smtClean="0"/>
              <a:t>here </a:t>
            </a:r>
            <a:r>
              <a:rPr lang="en-US" sz="1800" dirty="0"/>
              <a:t>is a grade II early systolic murmur heard best in the right second intercostal space</a:t>
            </a:r>
            <a:r>
              <a:rPr lang="en-US" sz="1800" dirty="0" smtClean="0"/>
              <a:t>.</a:t>
            </a:r>
            <a:r>
              <a:rPr lang="en-US" sz="1800" dirty="0"/>
              <a:t> </a:t>
            </a:r>
          </a:p>
          <a:p>
            <a:pPr marL="0" indent="0">
              <a:buNone/>
            </a:pPr>
            <a:r>
              <a:rPr lang="en-US" sz="1800" dirty="0"/>
              <a:t>The abdomen is soft and non‑tender. There are no palpable masses. The bowel sounds are normal</a:t>
            </a:r>
            <a:r>
              <a:rPr lang="en-US" sz="1800" dirty="0" smtClean="0"/>
              <a:t>.</a:t>
            </a:r>
            <a:endParaRPr lang="en-US" sz="1800" dirty="0"/>
          </a:p>
          <a:p>
            <a:endParaRPr lang="en-US" sz="1800" dirty="0"/>
          </a:p>
        </p:txBody>
      </p:sp>
      <p:sp>
        <p:nvSpPr>
          <p:cNvPr id="4" name="Title 3"/>
          <p:cNvSpPr>
            <a:spLocks noGrp="1"/>
          </p:cNvSpPr>
          <p:nvPr>
            <p:ph type="title"/>
          </p:nvPr>
        </p:nvSpPr>
        <p:spPr>
          <a:xfrm>
            <a:off x="457200" y="274638"/>
            <a:ext cx="8229600" cy="258762"/>
          </a:xfrm>
        </p:spPr>
        <p:txBody>
          <a:bodyPr>
            <a:normAutofit fontScale="90000"/>
          </a:bodyPr>
          <a:lstStyle/>
          <a:p>
            <a:r>
              <a:rPr lang="en-US" dirty="0"/>
              <a:t/>
            </a:r>
            <a:br>
              <a:rPr lang="en-US" dirty="0"/>
            </a:br>
            <a:r>
              <a:rPr lang="en-US" dirty="0" smtClean="0"/>
              <a:t>Case 1</a:t>
            </a:r>
            <a:endParaRPr lang="en-US" dirty="0"/>
          </a:p>
        </p:txBody>
      </p:sp>
    </p:spTree>
    <p:extLst>
      <p:ext uri="{BB962C8B-B14F-4D97-AF65-F5344CB8AC3E}">
        <p14:creationId xmlns:p14="http://schemas.microsoft.com/office/powerpoint/2010/main" val="8648316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dirty="0" smtClean="0"/>
              <a:t>Some days he has gotten dressed putting his shirt on backwards.  He has paid less attention to his hygiene, not wanting to shave or brush his teeth for several days.</a:t>
            </a:r>
          </a:p>
          <a:p>
            <a:pPr marL="0" indent="0">
              <a:buNone/>
            </a:pPr>
            <a:r>
              <a:rPr lang="en-US" dirty="0"/>
              <a:t>His wife has slowly taken over paying their bills since </a:t>
            </a:r>
            <a:r>
              <a:rPr lang="en-US" dirty="0" smtClean="0"/>
              <a:t>finding overdue </a:t>
            </a:r>
            <a:r>
              <a:rPr lang="en-US" dirty="0"/>
              <a:t>notices and checks written out for wrong amounts. </a:t>
            </a:r>
            <a:endParaRPr lang="en-US" dirty="0" smtClean="0"/>
          </a:p>
          <a:p>
            <a:pPr marL="0" indent="0">
              <a:buNone/>
            </a:pPr>
            <a:r>
              <a:rPr lang="en-US" dirty="0" smtClean="0"/>
              <a:t>He has always been known as a kind and giving man but of late his family has found him to be more irritable and even self-centered.</a:t>
            </a:r>
          </a:p>
          <a:p>
            <a:endParaRPr lang="en-US" dirty="0" smtClean="0"/>
          </a:p>
          <a:p>
            <a:endParaRPr lang="en-US" dirty="0" smtClean="0"/>
          </a:p>
        </p:txBody>
      </p:sp>
      <p:sp>
        <p:nvSpPr>
          <p:cNvPr id="4" name="Title 1"/>
          <p:cNvSpPr>
            <a:spLocks noGrp="1"/>
          </p:cNvSpPr>
          <p:nvPr>
            <p:ph type="title"/>
          </p:nvPr>
        </p:nvSpPr>
        <p:spPr/>
        <p:txBody>
          <a:bodyPr/>
          <a:lstStyle/>
          <a:p>
            <a:r>
              <a:rPr lang="en-US" dirty="0" smtClean="0"/>
              <a:t>Case </a:t>
            </a:r>
            <a:r>
              <a:rPr lang="en-US" dirty="0"/>
              <a:t>4</a:t>
            </a:r>
          </a:p>
        </p:txBody>
      </p:sp>
    </p:spTree>
    <p:extLst>
      <p:ext uri="{BB962C8B-B14F-4D97-AF65-F5344CB8AC3E}">
        <p14:creationId xmlns:p14="http://schemas.microsoft.com/office/powerpoint/2010/main" val="27631527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b="1" dirty="0" smtClean="0"/>
              <a:t/>
            </a:r>
            <a:br>
              <a:rPr lang="en-US" sz="3200" b="1" dirty="0" smtClean="0"/>
            </a:br>
            <a:r>
              <a:rPr lang="en-US" sz="3200" b="1" dirty="0"/>
              <a:t/>
            </a:r>
            <a:br>
              <a:rPr lang="en-US" sz="3200" b="1" dirty="0"/>
            </a:br>
            <a:endParaRPr lang="en-US" sz="3200" dirty="0">
              <a:solidFill>
                <a:srgbClr val="C00000"/>
              </a:solidFill>
            </a:endParaRPr>
          </a:p>
        </p:txBody>
      </p:sp>
      <p:sp>
        <p:nvSpPr>
          <p:cNvPr id="3" name="Content Placeholder 2"/>
          <p:cNvSpPr>
            <a:spLocks noGrp="1"/>
          </p:cNvSpPr>
          <p:nvPr>
            <p:ph idx="1"/>
          </p:nvPr>
        </p:nvSpPr>
        <p:spPr/>
        <p:txBody>
          <a:bodyPr/>
          <a:lstStyle/>
          <a:p>
            <a:pPr marL="0" indent="0">
              <a:buNone/>
            </a:pPr>
            <a:r>
              <a:rPr lang="en-US" dirty="0" smtClean="0"/>
              <a:t>Summarize </a:t>
            </a:r>
            <a:r>
              <a:rPr lang="en-US" dirty="0"/>
              <a:t>the patient’s symptoms</a:t>
            </a:r>
            <a:r>
              <a:rPr lang="en-US" dirty="0" smtClean="0"/>
              <a:t>.</a:t>
            </a:r>
          </a:p>
          <a:p>
            <a:pPr marL="0" indent="0">
              <a:buNone/>
            </a:pPr>
            <a:endParaRPr lang="en-US" b="1" dirty="0"/>
          </a:p>
          <a:p>
            <a:pPr marL="0" indent="0">
              <a:buNone/>
            </a:pPr>
            <a:endParaRPr lang="en-US" b="1" dirty="0" smtClean="0"/>
          </a:p>
          <a:p>
            <a:pPr marL="0" indent="0">
              <a:buNone/>
            </a:pPr>
            <a:r>
              <a:rPr lang="en-US" dirty="0" smtClean="0"/>
              <a:t>What </a:t>
            </a:r>
            <a:r>
              <a:rPr lang="en-US" dirty="0"/>
              <a:t>pathophysiological process is suggested by the time course of his symptoms?</a:t>
            </a:r>
            <a:r>
              <a:rPr lang="en-US" dirty="0">
                <a:solidFill>
                  <a:srgbClr val="C00000"/>
                </a:solidFill>
              </a:rPr>
              <a:t/>
            </a:r>
            <a:br>
              <a:rPr lang="en-US" dirty="0">
                <a:solidFill>
                  <a:srgbClr val="C00000"/>
                </a:solidFill>
              </a:rPr>
            </a:br>
            <a:r>
              <a:rPr lang="en-US" b="1" dirty="0"/>
              <a:t/>
            </a:r>
            <a:br>
              <a:rPr lang="en-US" b="1" dirty="0"/>
            </a:br>
            <a:r>
              <a:rPr lang="en-US" b="1" dirty="0"/>
              <a:t/>
            </a:r>
            <a:br>
              <a:rPr lang="en-US" b="1" dirty="0"/>
            </a:br>
            <a:endParaRPr lang="en-US" dirty="0" smtClean="0"/>
          </a:p>
          <a:p>
            <a:endParaRPr lang="en-US" dirty="0" smtClean="0"/>
          </a:p>
        </p:txBody>
      </p:sp>
      <p:sp>
        <p:nvSpPr>
          <p:cNvPr id="4" name="Title 1"/>
          <p:cNvSpPr txBox="1">
            <a:spLocks/>
          </p:cNvSpPr>
          <p:nvPr/>
        </p:nvSpPr>
        <p:spPr>
          <a:xfrm>
            <a:off x="457200" y="152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4</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9727732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Autofit/>
          </a:bodyPr>
          <a:lstStyle/>
          <a:p>
            <a:pPr algn="l"/>
            <a:r>
              <a:rPr lang="en-US" sz="3200" dirty="0">
                <a:solidFill>
                  <a:srgbClr val="C00000"/>
                </a:solidFill>
              </a:rPr>
              <a:t/>
            </a:r>
            <a:br>
              <a:rPr lang="en-US" sz="3200" dirty="0">
                <a:solidFill>
                  <a:srgbClr val="C00000"/>
                </a:solidFill>
              </a:rPr>
            </a:br>
            <a:endParaRPr lang="en-US" sz="3200" dirty="0">
              <a:solidFill>
                <a:srgbClr val="C00000"/>
              </a:solidFill>
            </a:endParaRPr>
          </a:p>
        </p:txBody>
      </p:sp>
      <p:sp>
        <p:nvSpPr>
          <p:cNvPr id="3" name="Content Placeholder 2"/>
          <p:cNvSpPr>
            <a:spLocks noGrp="1"/>
          </p:cNvSpPr>
          <p:nvPr>
            <p:ph idx="1"/>
          </p:nvPr>
        </p:nvSpPr>
        <p:spPr>
          <a:xfrm>
            <a:off x="457200" y="1524000"/>
            <a:ext cx="8229600" cy="4068763"/>
          </a:xfrm>
        </p:spPr>
        <p:txBody>
          <a:bodyPr>
            <a:normAutofit/>
          </a:bodyPr>
          <a:lstStyle/>
          <a:p>
            <a:pPr marL="0" indent="0">
              <a:buNone/>
            </a:pPr>
            <a:r>
              <a:rPr lang="en-US" dirty="0" smtClean="0"/>
              <a:t>What </a:t>
            </a:r>
            <a:r>
              <a:rPr lang="en-US" dirty="0"/>
              <a:t>additional information would </a:t>
            </a:r>
            <a:r>
              <a:rPr lang="en-US" dirty="0" smtClean="0"/>
              <a:t>you  </a:t>
            </a:r>
            <a:r>
              <a:rPr lang="en-US" dirty="0"/>
              <a:t>obtain from his </a:t>
            </a:r>
            <a:r>
              <a:rPr lang="en-US" dirty="0" smtClean="0"/>
              <a:t>history?</a:t>
            </a:r>
            <a:endParaRPr lang="en-US"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a:t>
            </a:r>
            <a:r>
              <a:rPr lang="en-US" sz="4400" dirty="0">
                <a:latin typeface="+mj-lt"/>
                <a:ea typeface="+mj-ea"/>
                <a:cs typeface="+mj-cs"/>
              </a:rPr>
              <a:t>4</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6294014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buNone/>
            </a:pPr>
            <a:r>
              <a:rPr lang="en-US" dirty="0" smtClean="0"/>
              <a:t>Physical Exam:</a:t>
            </a:r>
          </a:p>
          <a:p>
            <a:pPr marL="0" indent="0">
              <a:buNone/>
            </a:pPr>
            <a:r>
              <a:rPr lang="en-US" dirty="0" smtClean="0"/>
              <a:t>BP 141/80, P 52, </a:t>
            </a:r>
            <a:r>
              <a:rPr lang="en-US" dirty="0" err="1"/>
              <a:t>Wt</a:t>
            </a:r>
            <a:r>
              <a:rPr lang="en-US" dirty="0"/>
              <a:t> 172#. Ht. 69 </a:t>
            </a:r>
            <a:r>
              <a:rPr lang="en-US" dirty="0" smtClean="0"/>
              <a:t>in.</a:t>
            </a:r>
          </a:p>
          <a:p>
            <a:pPr marL="0" indent="0">
              <a:buNone/>
            </a:pPr>
            <a:r>
              <a:rPr lang="en-US" sz="3200" dirty="0" smtClean="0"/>
              <a:t>General </a:t>
            </a:r>
            <a:r>
              <a:rPr lang="en-US" sz="3200" dirty="0"/>
              <a:t>appearance showed psychomotor restlessness. </a:t>
            </a:r>
            <a:endParaRPr lang="en-US" sz="3200" dirty="0" smtClean="0"/>
          </a:p>
          <a:p>
            <a:pPr marL="0" indent="0">
              <a:buNone/>
            </a:pPr>
            <a:r>
              <a:rPr lang="en-US" dirty="0" smtClean="0"/>
              <a:t>He displayed some difficulty with balance getting up from a chair.</a:t>
            </a:r>
            <a:endParaRPr lang="en-US" sz="3200" dirty="0" smtClean="0"/>
          </a:p>
          <a:p>
            <a:pPr marL="0" indent="0">
              <a:buNone/>
            </a:pPr>
            <a:r>
              <a:rPr lang="en-US" dirty="0" smtClean="0"/>
              <a:t>His Mini-Mental </a:t>
            </a:r>
            <a:r>
              <a:rPr lang="en-US" dirty="0"/>
              <a:t>S</a:t>
            </a:r>
            <a:r>
              <a:rPr lang="en-US" dirty="0" smtClean="0"/>
              <a:t>tatus Score was </a:t>
            </a:r>
            <a:r>
              <a:rPr lang="en-US" sz="3200" dirty="0" smtClean="0"/>
              <a:t>18/30</a:t>
            </a:r>
          </a:p>
          <a:p>
            <a:pPr marL="0" indent="0">
              <a:buNone/>
            </a:pPr>
            <a:r>
              <a:rPr lang="en-US" dirty="0"/>
              <a:t>	</a:t>
            </a:r>
            <a:r>
              <a:rPr lang="en-US" i="1" dirty="0"/>
              <a:t>Describe the components of the </a:t>
            </a:r>
            <a:r>
              <a:rPr lang="en-US" i="1" dirty="0" err="1"/>
              <a:t>Folstein</a:t>
            </a:r>
            <a:r>
              <a:rPr lang="en-US" i="1" dirty="0"/>
              <a:t> </a:t>
            </a:r>
            <a:r>
              <a:rPr lang="en-US" i="1" dirty="0" smtClean="0"/>
              <a:t>	Mini-Mental </a:t>
            </a:r>
            <a:r>
              <a:rPr lang="en-US" i="1" dirty="0"/>
              <a:t>Status Exam.</a:t>
            </a:r>
          </a:p>
          <a:p>
            <a:pPr marL="0" indent="0">
              <a:buNone/>
            </a:pPr>
            <a:endParaRPr lang="en-US" sz="3200" dirty="0" smtClean="0"/>
          </a:p>
          <a:p>
            <a:pPr marL="457200" lvl="1" indent="0">
              <a:buNone/>
            </a:pPr>
            <a:endParaRPr lang="en-US" dirty="0" smtClean="0"/>
          </a:p>
        </p:txBody>
      </p:sp>
      <p:sp>
        <p:nvSpPr>
          <p:cNvPr id="4"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4</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9016117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76800"/>
          </a:xfrm>
        </p:spPr>
        <p:txBody>
          <a:bodyPr>
            <a:normAutofit/>
          </a:bodyPr>
          <a:lstStyle/>
          <a:p>
            <a:pPr>
              <a:buNone/>
            </a:pPr>
            <a:r>
              <a:rPr lang="en-US" sz="4000" dirty="0" smtClean="0"/>
              <a:t>Neurological exam</a:t>
            </a:r>
            <a:endParaRPr lang="en-US" sz="4000" dirty="0"/>
          </a:p>
          <a:p>
            <a:pPr lvl="1"/>
            <a:r>
              <a:rPr lang="en-US" sz="3200" dirty="0"/>
              <a:t>Cranial nerves: </a:t>
            </a:r>
            <a:r>
              <a:rPr lang="en-US" sz="3200" dirty="0" smtClean="0"/>
              <a:t>decreased </a:t>
            </a:r>
            <a:r>
              <a:rPr lang="en-US" sz="3200" dirty="0"/>
              <a:t>hearing</a:t>
            </a:r>
          </a:p>
          <a:p>
            <a:pPr lvl="1"/>
            <a:r>
              <a:rPr lang="en-US" sz="3200" dirty="0"/>
              <a:t>Motor exam: </a:t>
            </a:r>
            <a:r>
              <a:rPr lang="en-US" sz="3200" dirty="0" smtClean="0"/>
              <a:t>bilateral upper and lower extremity strength is 5-/5</a:t>
            </a:r>
          </a:p>
          <a:p>
            <a:pPr lvl="1"/>
            <a:r>
              <a:rPr lang="en-US" sz="3200" dirty="0" smtClean="0"/>
              <a:t>Sensory </a:t>
            </a:r>
            <a:r>
              <a:rPr lang="en-US" sz="3200" dirty="0"/>
              <a:t>Exam: primary and cortical sensation intact</a:t>
            </a:r>
          </a:p>
          <a:p>
            <a:pPr lvl="1"/>
            <a:r>
              <a:rPr lang="en-US" sz="3200" dirty="0"/>
              <a:t>Reflexes: </a:t>
            </a:r>
            <a:r>
              <a:rPr lang="en-US" sz="3200" dirty="0" smtClean="0"/>
              <a:t>deep tendon reflexes </a:t>
            </a:r>
            <a:r>
              <a:rPr lang="en-US" sz="3200" dirty="0"/>
              <a:t>are slightly brisk</a:t>
            </a:r>
          </a:p>
          <a:p>
            <a:endParaRPr lang="en-US" sz="4000" dirty="0"/>
          </a:p>
        </p:txBody>
      </p:sp>
      <p:sp>
        <p:nvSpPr>
          <p:cNvPr id="4" name="Title 1"/>
          <p:cNvSpPr txBox="1">
            <a:spLocks noGrp="1"/>
          </p:cNvSpPr>
          <p:nvPr>
            <p:ph type="title"/>
          </p:nvPr>
        </p:nvSpPr>
        <p:spPr>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4</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7470032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The following tests were ordered.  Why? </a:t>
            </a:r>
          </a:p>
          <a:p>
            <a:pPr>
              <a:buNone/>
            </a:pPr>
            <a:endParaRPr lang="en-US" dirty="0"/>
          </a:p>
          <a:p>
            <a:pPr>
              <a:buNone/>
            </a:pPr>
            <a:r>
              <a:rPr lang="en-US" dirty="0" smtClean="0"/>
              <a:t>Vitamin </a:t>
            </a:r>
            <a:r>
              <a:rPr lang="en-US" dirty="0"/>
              <a:t>B12 – 479 </a:t>
            </a:r>
            <a:r>
              <a:rPr lang="en-US" dirty="0" smtClean="0"/>
              <a:t>pg/ml (211-911 pg/ml)</a:t>
            </a:r>
            <a:endParaRPr lang="en-US" dirty="0"/>
          </a:p>
          <a:p>
            <a:pPr marL="0" indent="0">
              <a:buNone/>
            </a:pPr>
            <a:r>
              <a:rPr lang="en-US" dirty="0" smtClean="0"/>
              <a:t>TSH </a:t>
            </a:r>
            <a:r>
              <a:rPr lang="en-US" dirty="0"/>
              <a:t>– 0.64 </a:t>
            </a:r>
            <a:r>
              <a:rPr lang="en-US" dirty="0" err="1" smtClean="0"/>
              <a:t>uIU</a:t>
            </a:r>
            <a:r>
              <a:rPr lang="en-US" dirty="0" smtClean="0"/>
              <a:t>/ml (0.35-4 </a:t>
            </a:r>
            <a:r>
              <a:rPr lang="en-US" dirty="0" err="1" smtClean="0"/>
              <a:t>uIU</a:t>
            </a:r>
            <a:r>
              <a:rPr lang="en-US" dirty="0" smtClean="0"/>
              <a:t>/ml)</a:t>
            </a:r>
            <a:endParaRPr lang="en-US" dirty="0"/>
          </a:p>
          <a:p>
            <a:pPr marL="0" indent="0">
              <a:buNone/>
            </a:pPr>
            <a:r>
              <a:rPr lang="en-US" dirty="0" smtClean="0"/>
              <a:t>RPR </a:t>
            </a:r>
            <a:r>
              <a:rPr lang="en-US" dirty="0"/>
              <a:t>– </a:t>
            </a:r>
            <a:r>
              <a:rPr lang="en-US" dirty="0" smtClean="0"/>
              <a:t>Nonreactive</a:t>
            </a:r>
          </a:p>
        </p:txBody>
      </p:sp>
      <p:sp>
        <p:nvSpPr>
          <p:cNvPr id="4" name="Title 1"/>
          <p:cNvSpPr txBox="1">
            <a:spLocks noGrp="1"/>
          </p:cNvSpPr>
          <p:nvPr>
            <p:ph type="title"/>
          </p:nvPr>
        </p:nvSpPr>
        <p:spPr>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4</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6579326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indent="0"/>
            <a:r>
              <a:rPr lang="en-US" sz="2400" dirty="0" smtClean="0"/>
              <a:t/>
            </a:r>
            <a:br>
              <a:rPr lang="en-US" sz="2400" dirty="0" smtClean="0"/>
            </a:br>
            <a:r>
              <a:rPr lang="en-US" sz="3600" dirty="0" smtClean="0"/>
              <a:t>Case 4  </a:t>
            </a:r>
            <a:endParaRPr lang="en-US" sz="2400" dirty="0"/>
          </a:p>
        </p:txBody>
      </p:sp>
      <p:sp>
        <p:nvSpPr>
          <p:cNvPr id="3" name="Content Placeholder 2"/>
          <p:cNvSpPr>
            <a:spLocks noGrp="1"/>
          </p:cNvSpPr>
          <p:nvPr>
            <p:ph idx="1"/>
          </p:nvPr>
        </p:nvSpPr>
        <p:spPr/>
        <p:txBody>
          <a:bodyPr>
            <a:normAutofit/>
          </a:bodyPr>
          <a:lstStyle/>
          <a:p>
            <a:r>
              <a:rPr lang="en-US" dirty="0"/>
              <a:t>The patient’s daughter states that she read an article about “APOE4 genotyping”.  What role, if any, would it have in the evaluation of this patient?</a:t>
            </a:r>
            <a:br>
              <a:rPr lang="en-US" dirty="0"/>
            </a:br>
            <a:endParaRPr lang="en-US" dirty="0"/>
          </a:p>
        </p:txBody>
      </p:sp>
      <p:sp>
        <p:nvSpPr>
          <p:cNvPr id="4" name="Rectangle 3"/>
          <p:cNvSpPr/>
          <p:nvPr/>
        </p:nvSpPr>
        <p:spPr>
          <a:xfrm>
            <a:off x="0" y="0"/>
            <a:ext cx="9144000" cy="304800"/>
          </a:xfrm>
          <a:prstGeom prst="rect">
            <a:avLst/>
          </a:prstGeom>
          <a:solidFill>
            <a:srgbClr val="7D2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67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4724400"/>
            <a:ext cx="1564634" cy="792162"/>
          </a:xfrm>
        </p:spPr>
        <p:txBody>
          <a:bodyPr/>
          <a:lstStyle/>
          <a:p>
            <a:r>
              <a:rPr lang="en-US" dirty="0" smtClean="0"/>
              <a:t>MRI</a:t>
            </a:r>
            <a:endParaRPr lang="en-US" dirty="0"/>
          </a:p>
        </p:txBody>
      </p:sp>
      <p:sp>
        <p:nvSpPr>
          <p:cNvPr id="3" name="Content Placeholder 2"/>
          <p:cNvSpPr>
            <a:spLocks noGrp="1"/>
          </p:cNvSpPr>
          <p:nvPr>
            <p:ph idx="1"/>
          </p:nvPr>
        </p:nvSpPr>
        <p:spPr>
          <a:xfrm>
            <a:off x="609600" y="838200"/>
            <a:ext cx="7924800" cy="685800"/>
          </a:xfrm>
        </p:spPr>
        <p:txBody>
          <a:bodyPr>
            <a:normAutofit fontScale="85000" lnSpcReduction="10000"/>
          </a:bodyPr>
          <a:lstStyle/>
          <a:p>
            <a:pPr marL="0" indent="0" algn="ctr">
              <a:buNone/>
            </a:pPr>
            <a:r>
              <a:rPr lang="en-US" dirty="0" smtClean="0"/>
              <a:t>Interpret the findings of both images from this patient.</a:t>
            </a:r>
            <a:endParaRPr lang="en-US" dirty="0"/>
          </a:p>
        </p:txBody>
      </p:sp>
      <p:pic>
        <p:nvPicPr>
          <p:cNvPr id="7" name="Picture 6"/>
          <p:cNvPicPr>
            <a:picLocks noChangeAspect="1"/>
          </p:cNvPicPr>
          <p:nvPr/>
        </p:nvPicPr>
        <p:blipFill rotWithShape="1">
          <a:blip r:embed="rId4" cstate="print"/>
          <a:srcRect l="7805" t="6013" r="7308" b="7397"/>
          <a:stretch/>
        </p:blipFill>
        <p:spPr>
          <a:xfrm>
            <a:off x="4343400" y="1676400"/>
            <a:ext cx="4140946" cy="4953000"/>
          </a:xfrm>
          <a:prstGeom prst="rect">
            <a:avLst/>
          </a:prstGeom>
        </p:spPr>
      </p:pic>
      <p:pic>
        <p:nvPicPr>
          <p:cNvPr id="8" name="Picture 7"/>
          <p:cNvPicPr>
            <a:picLocks noChangeAspect="1"/>
          </p:cNvPicPr>
          <p:nvPr/>
        </p:nvPicPr>
        <p:blipFill rotWithShape="1">
          <a:blip r:embed="rId5" cstate="print"/>
          <a:srcRect l="49483"/>
          <a:stretch/>
        </p:blipFill>
        <p:spPr>
          <a:xfrm>
            <a:off x="457200" y="2667000"/>
            <a:ext cx="3528581" cy="3644900"/>
          </a:xfrm>
          <a:prstGeom prst="rect">
            <a:avLst/>
          </a:prstGeom>
        </p:spPr>
      </p:pic>
      <p:sp>
        <p:nvSpPr>
          <p:cNvPr id="6" name="Title 1"/>
          <p:cNvSpPr txBox="1">
            <a:spLocks/>
          </p:cNvSpPr>
          <p:nvPr/>
        </p:nvSpPr>
        <p:spPr>
          <a:xfrm>
            <a:off x="457200" y="-152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4 - MRI</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6622861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lgn="l"/>
            <a:r>
              <a:rPr lang="en-US" dirty="0" smtClean="0">
                <a:solidFill>
                  <a:srgbClr val="C00000"/>
                </a:solidFill>
              </a:rPr>
              <a:t/>
            </a:r>
            <a:br>
              <a:rPr lang="en-US" dirty="0" smtClean="0">
                <a:solidFill>
                  <a:srgbClr val="C00000"/>
                </a:solidFill>
              </a:rPr>
            </a:br>
            <a:r>
              <a:rPr lang="en-US" dirty="0">
                <a:solidFill>
                  <a:srgbClr val="C00000"/>
                </a:solidFill>
              </a:rPr>
              <a:t/>
            </a:r>
            <a:br>
              <a:rPr lang="en-US" dirty="0">
                <a:solidFill>
                  <a:srgbClr val="C00000"/>
                </a:solidFill>
              </a:rPr>
            </a:br>
            <a:r>
              <a:rPr lang="en-US" sz="3600" dirty="0">
                <a:solidFill>
                  <a:srgbClr val="C00000"/>
                </a:solidFill>
              </a:rPr>
              <a:t/>
            </a:r>
            <a:br>
              <a:rPr lang="en-US" sz="3600" dirty="0">
                <a:solidFill>
                  <a:srgbClr val="C00000"/>
                </a:solidFill>
              </a:rPr>
            </a:br>
            <a:r>
              <a:rPr lang="en-US" sz="3600" dirty="0"/>
              <a:t/>
            </a:r>
            <a:br>
              <a:rPr lang="en-US" sz="3600" dirty="0"/>
            </a:br>
            <a:endParaRPr lang="en-US" sz="3600" dirty="0"/>
          </a:p>
        </p:txBody>
      </p:sp>
      <p:sp>
        <p:nvSpPr>
          <p:cNvPr id="3" name="Content Placeholder 2"/>
          <p:cNvSpPr>
            <a:spLocks noGrp="1"/>
          </p:cNvSpPr>
          <p:nvPr>
            <p:ph idx="1"/>
          </p:nvPr>
        </p:nvSpPr>
        <p:spPr/>
        <p:txBody>
          <a:bodyPr>
            <a:normAutofit/>
          </a:bodyPr>
          <a:lstStyle/>
          <a:p>
            <a:pPr marL="0" indent="0">
              <a:buNone/>
            </a:pPr>
            <a:r>
              <a:rPr lang="en-US" dirty="0" smtClean="0"/>
              <a:t>What </a:t>
            </a:r>
            <a:r>
              <a:rPr lang="en-US" dirty="0"/>
              <a:t>is your diagnostic </a:t>
            </a:r>
            <a:r>
              <a:rPr lang="en-US" dirty="0" smtClean="0"/>
              <a:t>impression based on the given data?</a:t>
            </a:r>
            <a:endParaRPr lang="en-US" dirty="0"/>
          </a:p>
        </p:txBody>
      </p:sp>
      <p:sp>
        <p:nvSpPr>
          <p:cNvPr id="4" name="Title 1"/>
          <p:cNvSpPr txBox="1">
            <a:spLocks/>
          </p:cNvSpPr>
          <p:nvPr/>
        </p:nvSpPr>
        <p:spPr>
          <a:xfrm>
            <a:off x="457200" y="152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4</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7543165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4: Follow-up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patient continued to decline cognitively and functionally over next 5 years. His ambulation decreased and he became bedbound.  He was hospitalized twice for aspiration pneumonia.  He developed a large sacral decubitus ulcer. He lost his ability to verbally communicate. </a:t>
            </a:r>
          </a:p>
          <a:p>
            <a:r>
              <a:rPr lang="en-US" dirty="0" smtClean="0"/>
              <a:t>His family agreed that the goals of care were comfort and quality of life. </a:t>
            </a:r>
            <a:endParaRPr lang="en-US" dirty="0"/>
          </a:p>
          <a:p>
            <a:r>
              <a:rPr lang="en-US" dirty="0" smtClean="0"/>
              <a:t>He was enrolled in a home hospice program and died 5 months later. </a:t>
            </a:r>
          </a:p>
        </p:txBody>
      </p:sp>
    </p:spTree>
    <p:extLst>
      <p:ext uri="{BB962C8B-B14F-4D97-AF65-F5344CB8AC3E}">
        <p14:creationId xmlns:p14="http://schemas.microsoft.com/office/powerpoint/2010/main" val="117006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marL="0" indent="0">
              <a:buNone/>
            </a:pPr>
            <a:r>
              <a:rPr lang="en-US" dirty="0"/>
              <a:t>The neurologic examination reveals the following findings: Refer to the head and neck for cranial nerve findings. Examination of the sensory system reveals an absence of pin‑prick sensation of the </a:t>
            </a:r>
            <a:r>
              <a:rPr lang="en-US" dirty="0" smtClean="0"/>
              <a:t>right </a:t>
            </a:r>
            <a:r>
              <a:rPr lang="en-US" dirty="0"/>
              <a:t>side of the body.</a:t>
            </a:r>
          </a:p>
          <a:p>
            <a:pPr marL="0" indent="0">
              <a:buNone/>
            </a:pPr>
            <a:r>
              <a:rPr lang="en-US" dirty="0"/>
              <a:t> </a:t>
            </a:r>
          </a:p>
          <a:p>
            <a:pPr marL="0" indent="0">
              <a:buNone/>
            </a:pPr>
            <a:r>
              <a:rPr lang="en-US" dirty="0"/>
              <a:t>Upon command the patient is unable to move his </a:t>
            </a:r>
            <a:r>
              <a:rPr lang="en-US" dirty="0" smtClean="0"/>
              <a:t>right </a:t>
            </a:r>
            <a:r>
              <a:rPr lang="en-US" dirty="0"/>
              <a:t>arm and leg. He is barely able to wiggle the toes of his </a:t>
            </a:r>
            <a:r>
              <a:rPr lang="en-US" dirty="0" smtClean="0"/>
              <a:t>right </a:t>
            </a:r>
            <a:r>
              <a:rPr lang="en-US" dirty="0"/>
              <a:t>foot. The deep tendon reflexes are </a:t>
            </a:r>
            <a:r>
              <a:rPr lang="en-US" dirty="0" err="1"/>
              <a:t>hyperreactive</a:t>
            </a:r>
            <a:r>
              <a:rPr lang="en-US" dirty="0"/>
              <a:t> on the </a:t>
            </a:r>
            <a:r>
              <a:rPr lang="en-US" dirty="0" smtClean="0"/>
              <a:t>right side</a:t>
            </a:r>
            <a:r>
              <a:rPr lang="en-US" dirty="0"/>
              <a:t>. The </a:t>
            </a:r>
            <a:r>
              <a:rPr lang="en-US" dirty="0" smtClean="0"/>
              <a:t>right </a:t>
            </a:r>
            <a:r>
              <a:rPr lang="en-US" dirty="0"/>
              <a:t>plantar response is extensor (positive Babinski).</a:t>
            </a:r>
          </a:p>
          <a:p>
            <a:endParaRPr lang="en-US" dirty="0"/>
          </a:p>
          <a:p>
            <a:pPr marL="0" indent="0">
              <a:buNone/>
            </a:pPr>
            <a:r>
              <a:rPr lang="en-US" dirty="0"/>
              <a:t>The sensory and motor systems of the </a:t>
            </a:r>
            <a:r>
              <a:rPr lang="en-US" dirty="0" smtClean="0"/>
              <a:t>left </a:t>
            </a:r>
            <a:r>
              <a:rPr lang="en-US" dirty="0"/>
              <a:t>side of the body are normal.</a:t>
            </a:r>
          </a:p>
          <a:p>
            <a:endParaRPr lang="en-US" dirty="0"/>
          </a:p>
        </p:txBody>
      </p:sp>
    </p:spTree>
    <p:extLst>
      <p:ext uri="{BB962C8B-B14F-4D97-AF65-F5344CB8AC3E}">
        <p14:creationId xmlns:p14="http://schemas.microsoft.com/office/powerpoint/2010/main" val="2036835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Why did the patient develop aspiration pneumonia?</a:t>
            </a:r>
          </a:p>
          <a:p>
            <a:pPr marL="0" indent="0">
              <a:buNone/>
            </a:pPr>
            <a:endParaRPr lang="en-US" b="1" dirty="0"/>
          </a:p>
          <a:p>
            <a:pPr marL="0" indent="0">
              <a:buNone/>
            </a:pPr>
            <a:endParaRPr lang="en-US" b="1" dirty="0" smtClean="0"/>
          </a:p>
          <a:p>
            <a:pPr marL="0" indent="0">
              <a:buNone/>
            </a:pPr>
            <a:r>
              <a:rPr lang="en-US" dirty="0" smtClean="0"/>
              <a:t>What is a sacral decubitus ulcer?  Why did it develop?</a:t>
            </a:r>
            <a:endParaRPr lang="en-US" dirty="0"/>
          </a:p>
        </p:txBody>
      </p:sp>
      <p:sp>
        <p:nvSpPr>
          <p:cNvPr id="4" name="Title 1"/>
          <p:cNvSpPr txBox="1">
            <a:spLocks noGrp="1"/>
          </p:cNvSpPr>
          <p:nvPr>
            <p:ph type="title"/>
          </p:nvPr>
        </p:nvSpPr>
        <p:spPr>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4</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5069865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 name="Picture 1" descr="NA 4874 1.JPG"/>
          <p:cNvPicPr>
            <a:picLocks noChangeAspect="1"/>
          </p:cNvPicPr>
          <p:nvPr/>
        </p:nvPicPr>
        <p:blipFill rotWithShape="1">
          <a:blip r:embed="rId4" cstate="print">
            <a:extLst>
              <a:ext uri="{28A0092B-C50C-407E-A947-70E740481C1C}">
                <a14:useLocalDpi xmlns:a14="http://schemas.microsoft.com/office/drawing/2010/main" val="0"/>
              </a:ext>
            </a:extLst>
          </a:blip>
          <a:srcRect l="23348" t="7783" r="9768" b="20869"/>
          <a:stretch/>
        </p:blipFill>
        <p:spPr>
          <a:xfrm>
            <a:off x="0" y="0"/>
            <a:ext cx="4267200" cy="3414017"/>
          </a:xfrm>
          <a:prstGeom prst="rect">
            <a:avLst/>
          </a:prstGeom>
        </p:spPr>
      </p:pic>
      <p:pic>
        <p:nvPicPr>
          <p:cNvPr id="3" name="Picture 2" descr="NA 4874 2.JPG"/>
          <p:cNvPicPr>
            <a:picLocks noChangeAspect="1"/>
          </p:cNvPicPr>
          <p:nvPr/>
        </p:nvPicPr>
        <p:blipFill rotWithShape="1">
          <a:blip r:embed="rId5" cstate="print">
            <a:extLst>
              <a:ext uri="{28A0092B-C50C-407E-A947-70E740481C1C}">
                <a14:useLocalDpi xmlns:a14="http://schemas.microsoft.com/office/drawing/2010/main" val="0"/>
              </a:ext>
            </a:extLst>
          </a:blip>
          <a:srcRect l="17857" t="4570" r="8185" b="18942"/>
          <a:stretch/>
        </p:blipFill>
        <p:spPr>
          <a:xfrm flipH="1">
            <a:off x="4466" y="3492426"/>
            <a:ext cx="4338934" cy="3365573"/>
          </a:xfrm>
          <a:prstGeom prst="rect">
            <a:avLst/>
          </a:prstGeom>
        </p:spPr>
      </p:pic>
      <p:pic>
        <p:nvPicPr>
          <p:cNvPr id="4" name="Picture 3"/>
          <p:cNvPicPr>
            <a:picLocks noChangeAspect="1"/>
          </p:cNvPicPr>
          <p:nvPr/>
        </p:nvPicPr>
        <p:blipFill>
          <a:blip r:embed="rId6" cstate="print"/>
          <a:stretch>
            <a:fillRect/>
          </a:stretch>
        </p:blipFill>
        <p:spPr>
          <a:xfrm flipH="1">
            <a:off x="4391060" y="2133600"/>
            <a:ext cx="4752940" cy="3727796"/>
          </a:xfrm>
          <a:prstGeom prst="rect">
            <a:avLst/>
          </a:prstGeom>
        </p:spPr>
      </p:pic>
      <p:sp>
        <p:nvSpPr>
          <p:cNvPr id="5" name="Rectangle 4"/>
          <p:cNvSpPr/>
          <p:nvPr/>
        </p:nvSpPr>
        <p:spPr>
          <a:xfrm>
            <a:off x="0" y="6396335"/>
            <a:ext cx="4343400" cy="461665"/>
          </a:xfrm>
          <a:prstGeom prst="rect">
            <a:avLst/>
          </a:prstGeom>
          <a:solidFill>
            <a:schemeClr val="bg1"/>
          </a:solidFill>
          <a:ln>
            <a:solidFill>
              <a:schemeClr val="tx1"/>
            </a:solidFill>
          </a:ln>
        </p:spPr>
        <p:txBody>
          <a:bodyPr wrap="square">
            <a:spAutoFit/>
          </a:bodyPr>
          <a:lstStyle/>
          <a:p>
            <a:pPr lvl="1" algn="ctr"/>
            <a:r>
              <a:rPr lang="en-US" sz="1200" dirty="0" smtClean="0"/>
              <a:t>BRAIN WEIGHT (FRESH): </a:t>
            </a:r>
          </a:p>
          <a:p>
            <a:pPr lvl="1" algn="ctr"/>
            <a:r>
              <a:rPr lang="en-US" sz="1200" dirty="0" smtClean="0"/>
              <a:t>900 GRAMS</a:t>
            </a:r>
          </a:p>
        </p:txBody>
      </p:sp>
      <p:sp>
        <p:nvSpPr>
          <p:cNvPr id="7" name="TextBox 6"/>
          <p:cNvSpPr txBox="1"/>
          <p:nvPr/>
        </p:nvSpPr>
        <p:spPr>
          <a:xfrm>
            <a:off x="8062332" y="5514201"/>
            <a:ext cx="1005468" cy="276999"/>
          </a:xfrm>
          <a:prstGeom prst="rect">
            <a:avLst/>
          </a:prstGeom>
          <a:solidFill>
            <a:schemeClr val="bg1"/>
          </a:solidFill>
          <a:ln>
            <a:solidFill>
              <a:schemeClr val="tx1"/>
            </a:solidFill>
          </a:ln>
        </p:spPr>
        <p:txBody>
          <a:bodyPr wrap="none" rtlCol="0">
            <a:spAutoFit/>
          </a:bodyPr>
          <a:lstStyle/>
          <a:p>
            <a:pPr algn="ctr"/>
            <a:r>
              <a:rPr lang="en-US" sz="1200" dirty="0" smtClean="0"/>
              <a:t>Normal brain</a:t>
            </a:r>
            <a:endParaRPr lang="en-US" sz="1200" dirty="0"/>
          </a:p>
        </p:txBody>
      </p:sp>
      <p:sp>
        <p:nvSpPr>
          <p:cNvPr id="9" name="Title 1"/>
          <p:cNvSpPr txBox="1">
            <a:spLocks/>
          </p:cNvSpPr>
          <p:nvPr/>
        </p:nvSpPr>
        <p:spPr>
          <a:xfrm>
            <a:off x="2652730" y="553375"/>
            <a:ext cx="8229600" cy="1143000"/>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4</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Describe the gross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findings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6173921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 name="Picture 1" descr="NA 4874 8.JPG"/>
          <p:cNvPicPr>
            <a:picLocks noChangeAspect="1"/>
          </p:cNvPicPr>
          <p:nvPr/>
        </p:nvPicPr>
        <p:blipFill rotWithShape="1">
          <a:blip r:embed="rId4" cstate="print">
            <a:extLst>
              <a:ext uri="{28A0092B-C50C-407E-A947-70E740481C1C}">
                <a14:useLocalDpi xmlns:a14="http://schemas.microsoft.com/office/drawing/2010/main" val="0"/>
              </a:ext>
            </a:extLst>
          </a:blip>
          <a:srcRect l="24156" t="16302" r="49237" b="30925"/>
          <a:stretch/>
        </p:blipFill>
        <p:spPr>
          <a:xfrm>
            <a:off x="195686" y="1752600"/>
            <a:ext cx="3614314" cy="4953000"/>
          </a:xfrm>
          <a:prstGeom prst="rect">
            <a:avLst/>
          </a:prstGeom>
          <a:ln>
            <a:solidFill>
              <a:schemeClr val="tx1"/>
            </a:solidFill>
          </a:ln>
        </p:spPr>
      </p:pic>
      <p:pic>
        <p:nvPicPr>
          <p:cNvPr id="3" name="Picture 2" descr="NA 4872.5.jpg"/>
          <p:cNvPicPr>
            <a:picLocks noChangeAspect="1"/>
          </p:cNvPicPr>
          <p:nvPr/>
        </p:nvPicPr>
        <p:blipFill rotWithShape="1">
          <a:blip r:embed="rId5" cstate="print">
            <a:extLst>
              <a:ext uri="{28A0092B-C50C-407E-A947-70E740481C1C}">
                <a14:useLocalDpi xmlns:a14="http://schemas.microsoft.com/office/drawing/2010/main" val="0"/>
              </a:ext>
            </a:extLst>
          </a:blip>
          <a:srcRect l="50868" t="1684" r="5118" b="2222"/>
          <a:stretch/>
        </p:blipFill>
        <p:spPr>
          <a:xfrm flipH="1">
            <a:off x="4572000" y="1732720"/>
            <a:ext cx="3810000" cy="4953000"/>
          </a:xfrm>
          <a:prstGeom prst="rect">
            <a:avLst/>
          </a:prstGeom>
          <a:ln>
            <a:solidFill>
              <a:schemeClr val="tx1"/>
            </a:solidFill>
          </a:ln>
        </p:spPr>
      </p:pic>
      <p:sp>
        <p:nvSpPr>
          <p:cNvPr id="5" name="TextBox 4"/>
          <p:cNvSpPr txBox="1"/>
          <p:nvPr/>
        </p:nvSpPr>
        <p:spPr>
          <a:xfrm>
            <a:off x="7391400" y="6408720"/>
            <a:ext cx="1143000" cy="276999"/>
          </a:xfrm>
          <a:prstGeom prst="rect">
            <a:avLst/>
          </a:prstGeom>
          <a:solidFill>
            <a:schemeClr val="bg1"/>
          </a:solidFill>
          <a:ln>
            <a:solidFill>
              <a:schemeClr val="tx1"/>
            </a:solidFill>
          </a:ln>
        </p:spPr>
        <p:txBody>
          <a:bodyPr wrap="square" rtlCol="0">
            <a:spAutoFit/>
          </a:bodyPr>
          <a:lstStyle/>
          <a:p>
            <a:pPr algn="ctr"/>
            <a:r>
              <a:rPr lang="en-US" sz="1200" dirty="0" smtClean="0"/>
              <a:t>NORMAL</a:t>
            </a:r>
            <a:endParaRPr lang="en-US" sz="1200" dirty="0"/>
          </a:p>
        </p:txBody>
      </p:sp>
      <p:sp>
        <p:nvSpPr>
          <p:cNvPr id="6" name="TextBox 5"/>
          <p:cNvSpPr txBox="1"/>
          <p:nvPr/>
        </p:nvSpPr>
        <p:spPr>
          <a:xfrm>
            <a:off x="2895600" y="6408721"/>
            <a:ext cx="1066800" cy="276999"/>
          </a:xfrm>
          <a:prstGeom prst="rect">
            <a:avLst/>
          </a:prstGeom>
          <a:solidFill>
            <a:schemeClr val="bg1"/>
          </a:solidFill>
          <a:ln>
            <a:solidFill>
              <a:schemeClr val="tx1"/>
            </a:solidFill>
          </a:ln>
        </p:spPr>
        <p:txBody>
          <a:bodyPr wrap="square" rtlCol="0">
            <a:spAutoFit/>
          </a:bodyPr>
          <a:lstStyle/>
          <a:p>
            <a:pPr algn="ctr"/>
            <a:r>
              <a:rPr lang="en-US" sz="1200" dirty="0" smtClean="0"/>
              <a:t>PATIENT</a:t>
            </a:r>
            <a:endParaRPr lang="en-US" sz="1200" dirty="0"/>
          </a:p>
        </p:txBody>
      </p:sp>
      <p:sp>
        <p:nvSpPr>
          <p:cNvPr id="4" name="Title 3"/>
          <p:cNvSpPr>
            <a:spLocks noGrp="1"/>
          </p:cNvSpPr>
          <p:nvPr>
            <p:ph type="title"/>
          </p:nvPr>
        </p:nvSpPr>
        <p:spPr/>
        <p:txBody>
          <a:bodyPr>
            <a:normAutofit fontScale="90000"/>
          </a:bodyPr>
          <a:lstStyle/>
          <a:p>
            <a:r>
              <a:rPr lang="en-US" dirty="0" smtClean="0"/>
              <a:t>Case 4 – Describe the gross findings</a:t>
            </a:r>
            <a:endParaRPr lang="en-US" dirty="0"/>
          </a:p>
        </p:txBody>
      </p:sp>
    </p:spTree>
    <p:extLst>
      <p:ext uri="{BB962C8B-B14F-4D97-AF65-F5344CB8AC3E}">
        <p14:creationId xmlns:p14="http://schemas.microsoft.com/office/powerpoint/2010/main" val="41309915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 name="Picture 1" descr="frontal cort low.tif"/>
          <p:cNvPicPr>
            <a:picLocks noChangeAspect="1"/>
          </p:cNvPicPr>
          <p:nvPr/>
        </p:nvPicPr>
        <p:blipFill>
          <a:blip r:embed="rId4" cstate="print">
            <a:extLst>
              <a:ext uri="{28A0092B-C50C-407E-A947-70E740481C1C}">
                <a14:useLocalDpi xmlns:a14="http://schemas.microsoft.com/office/drawing/2010/main" val="0"/>
              </a:ext>
            </a:extLst>
          </a:blip>
          <a:srcRect l="5085" r="45408"/>
          <a:stretch>
            <a:fillRect/>
          </a:stretch>
        </p:blipFill>
        <p:spPr>
          <a:xfrm rot="5400000">
            <a:off x="-152400" y="1524000"/>
            <a:ext cx="5638800" cy="4572000"/>
          </a:xfrm>
          <a:prstGeom prst="rect">
            <a:avLst/>
          </a:prstGeom>
          <a:ln>
            <a:solidFill>
              <a:schemeClr val="tx1"/>
            </a:solidFill>
          </a:ln>
        </p:spPr>
      </p:pic>
      <p:pic>
        <p:nvPicPr>
          <p:cNvPr id="3" name="Picture 2"/>
          <p:cNvPicPr>
            <a:picLocks noChangeAspect="1"/>
          </p:cNvPicPr>
          <p:nvPr/>
        </p:nvPicPr>
        <p:blipFill rotWithShape="1">
          <a:blip r:embed="rId5" cstate="print"/>
          <a:srcRect l="53622" t="5882"/>
          <a:stretch/>
        </p:blipFill>
        <p:spPr>
          <a:xfrm>
            <a:off x="5257800" y="990600"/>
            <a:ext cx="3505200" cy="4876800"/>
          </a:xfrm>
          <a:prstGeom prst="rect">
            <a:avLst/>
          </a:prstGeom>
          <a:ln>
            <a:solidFill>
              <a:schemeClr val="tx1"/>
            </a:solidFill>
          </a:ln>
        </p:spPr>
      </p:pic>
      <p:sp>
        <p:nvSpPr>
          <p:cNvPr id="6" name="TextBox 5"/>
          <p:cNvSpPr txBox="1"/>
          <p:nvPr/>
        </p:nvSpPr>
        <p:spPr>
          <a:xfrm>
            <a:off x="3810000" y="6276201"/>
            <a:ext cx="1066800" cy="276999"/>
          </a:xfrm>
          <a:prstGeom prst="rect">
            <a:avLst/>
          </a:prstGeom>
          <a:solidFill>
            <a:schemeClr val="bg1"/>
          </a:solidFill>
          <a:ln>
            <a:solidFill>
              <a:schemeClr val="tx1"/>
            </a:solidFill>
          </a:ln>
        </p:spPr>
        <p:txBody>
          <a:bodyPr wrap="square" rtlCol="0">
            <a:spAutoFit/>
          </a:bodyPr>
          <a:lstStyle/>
          <a:p>
            <a:pPr algn="ctr"/>
            <a:r>
              <a:rPr lang="en-US" sz="1200" dirty="0" smtClean="0"/>
              <a:t>PATIENT</a:t>
            </a:r>
            <a:endParaRPr lang="en-US" sz="1200" dirty="0"/>
          </a:p>
        </p:txBody>
      </p:sp>
      <p:sp>
        <p:nvSpPr>
          <p:cNvPr id="7" name="TextBox 6"/>
          <p:cNvSpPr txBox="1"/>
          <p:nvPr/>
        </p:nvSpPr>
        <p:spPr>
          <a:xfrm>
            <a:off x="7543800" y="5514201"/>
            <a:ext cx="1143000" cy="276999"/>
          </a:xfrm>
          <a:prstGeom prst="rect">
            <a:avLst/>
          </a:prstGeom>
          <a:solidFill>
            <a:schemeClr val="bg1"/>
          </a:solidFill>
          <a:ln>
            <a:solidFill>
              <a:schemeClr val="tx1"/>
            </a:solidFill>
          </a:ln>
        </p:spPr>
        <p:txBody>
          <a:bodyPr wrap="square" rtlCol="0">
            <a:spAutoFit/>
          </a:bodyPr>
          <a:lstStyle/>
          <a:p>
            <a:pPr algn="ctr"/>
            <a:r>
              <a:rPr lang="en-US" sz="1200" dirty="0" smtClean="0"/>
              <a:t>NORMAL</a:t>
            </a:r>
            <a:endParaRPr lang="en-US" sz="1200" dirty="0"/>
          </a:p>
        </p:txBody>
      </p:sp>
      <p:sp>
        <p:nvSpPr>
          <p:cNvPr id="8" name="Title 1"/>
          <p:cNvSpPr txBox="1">
            <a:spLocks/>
          </p:cNvSpPr>
          <p:nvPr/>
        </p:nvSpPr>
        <p:spPr>
          <a:xfrm>
            <a:off x="457200" y="-762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Case 4</a:t>
            </a:r>
            <a:r>
              <a:rPr kumimoji="0" lang="en-US" sz="3600" b="0" i="0" u="none" strike="noStrike" kern="1200" cap="none" spc="0" normalizeH="0" noProof="0" dirty="0" smtClean="0">
                <a:ln>
                  <a:noFill/>
                </a:ln>
                <a:solidFill>
                  <a:schemeClr val="tx1"/>
                </a:solidFill>
                <a:effectLst/>
                <a:uLnTx/>
                <a:uFillTx/>
                <a:latin typeface="+mj-lt"/>
                <a:ea typeface="+mj-ea"/>
                <a:cs typeface="+mj-cs"/>
              </a:rPr>
              <a:t> – Describe the low power findings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7616565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667000"/>
            <a:ext cx="3911822" cy="276225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2057400"/>
            <a:ext cx="3078450" cy="4597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33800" y="5057001"/>
            <a:ext cx="495649" cy="276999"/>
          </a:xfrm>
          <a:prstGeom prst="rect">
            <a:avLst/>
          </a:prstGeom>
          <a:solidFill>
            <a:schemeClr val="bg1"/>
          </a:solidFill>
          <a:ln>
            <a:solidFill>
              <a:schemeClr val="tx1"/>
            </a:solidFill>
          </a:ln>
        </p:spPr>
        <p:txBody>
          <a:bodyPr wrap="none" rtlCol="0">
            <a:spAutoFit/>
          </a:bodyPr>
          <a:lstStyle/>
          <a:p>
            <a:r>
              <a:rPr lang="en-US" sz="1200" dirty="0" smtClean="0"/>
              <a:t>H&amp;E </a:t>
            </a:r>
            <a:endParaRPr lang="en-US" sz="1200" dirty="0"/>
          </a:p>
        </p:txBody>
      </p:sp>
      <p:cxnSp>
        <p:nvCxnSpPr>
          <p:cNvPr id="6" name="Straight Arrow Connector 5"/>
          <p:cNvCxnSpPr/>
          <p:nvPr/>
        </p:nvCxnSpPr>
        <p:spPr>
          <a:xfrm>
            <a:off x="6172200" y="4048125"/>
            <a:ext cx="983334" cy="6762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0950" y="903982"/>
            <a:ext cx="8860650" cy="1077218"/>
          </a:xfrm>
          <a:prstGeom prst="rect">
            <a:avLst/>
          </a:prstGeom>
          <a:noFill/>
        </p:spPr>
        <p:txBody>
          <a:bodyPr wrap="square" rtlCol="0">
            <a:spAutoFit/>
          </a:bodyPr>
          <a:lstStyle/>
          <a:p>
            <a:pPr algn="ctr"/>
            <a:r>
              <a:rPr lang="en-US" sz="3200" dirty="0" smtClean="0"/>
              <a:t>What is  indicated by the arrow? What is it composed of?  What is its significance?  </a:t>
            </a:r>
            <a:endParaRPr lang="en-US" sz="3200" dirty="0"/>
          </a:p>
        </p:txBody>
      </p:sp>
      <p:sp>
        <p:nvSpPr>
          <p:cNvPr id="8"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4</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TextBox 8"/>
          <p:cNvSpPr txBox="1"/>
          <p:nvPr/>
        </p:nvSpPr>
        <p:spPr>
          <a:xfrm>
            <a:off x="7543800" y="6276201"/>
            <a:ext cx="867417" cy="276999"/>
          </a:xfrm>
          <a:prstGeom prst="rect">
            <a:avLst/>
          </a:prstGeom>
          <a:solidFill>
            <a:schemeClr val="bg1"/>
          </a:solidFill>
          <a:ln>
            <a:solidFill>
              <a:schemeClr val="tx1"/>
            </a:solidFill>
          </a:ln>
        </p:spPr>
        <p:txBody>
          <a:bodyPr wrap="none" rtlCol="0">
            <a:spAutoFit/>
          </a:bodyPr>
          <a:lstStyle/>
          <a:p>
            <a:r>
              <a:rPr lang="en-US" sz="1200" dirty="0" smtClean="0"/>
              <a:t>Silver Stain</a:t>
            </a:r>
            <a:endParaRPr lang="en-US" sz="1200" dirty="0"/>
          </a:p>
        </p:txBody>
      </p:sp>
    </p:spTree>
    <p:extLst>
      <p:ext uri="{BB962C8B-B14F-4D97-AF65-F5344CB8AC3E}">
        <p14:creationId xmlns:p14="http://schemas.microsoft.com/office/powerpoint/2010/main" val="36218843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88" y="2586509"/>
            <a:ext cx="3752176" cy="278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1978" y="2703150"/>
            <a:ext cx="4883922" cy="320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211732" y="5590401"/>
            <a:ext cx="856068" cy="276999"/>
          </a:xfrm>
          <a:prstGeom prst="rect">
            <a:avLst/>
          </a:prstGeom>
          <a:solidFill>
            <a:schemeClr val="bg1"/>
          </a:solidFill>
          <a:ln>
            <a:solidFill>
              <a:schemeClr val="tx1"/>
            </a:solidFill>
          </a:ln>
        </p:spPr>
        <p:txBody>
          <a:bodyPr wrap="none" rtlCol="0">
            <a:spAutoFit/>
          </a:bodyPr>
          <a:lstStyle/>
          <a:p>
            <a:r>
              <a:rPr lang="en-US" sz="1200" dirty="0" smtClean="0"/>
              <a:t>Silver stain</a:t>
            </a:r>
            <a:endParaRPr lang="en-US" sz="1200" dirty="0"/>
          </a:p>
        </p:txBody>
      </p:sp>
      <p:cxnSp>
        <p:nvCxnSpPr>
          <p:cNvPr id="5" name="Straight Arrow Connector 4"/>
          <p:cNvCxnSpPr/>
          <p:nvPr/>
        </p:nvCxnSpPr>
        <p:spPr>
          <a:xfrm flipH="1">
            <a:off x="7696200" y="1981200"/>
            <a:ext cx="7620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8039100" y="2038350"/>
            <a:ext cx="381000" cy="266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438400" y="2133600"/>
            <a:ext cx="1466176"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171488" y="2133600"/>
            <a:ext cx="733088"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1132582"/>
            <a:ext cx="8839200" cy="1077218"/>
          </a:xfrm>
          <a:prstGeom prst="rect">
            <a:avLst/>
          </a:prstGeom>
          <a:noFill/>
        </p:spPr>
        <p:txBody>
          <a:bodyPr wrap="square" rtlCol="0">
            <a:spAutoFit/>
          </a:bodyPr>
          <a:lstStyle/>
          <a:p>
            <a:pPr algn="ctr"/>
            <a:r>
              <a:rPr lang="en-US" sz="3200" dirty="0"/>
              <a:t>What is  indicated by the arrow? What is it composed </a:t>
            </a:r>
            <a:r>
              <a:rPr lang="en-US" sz="3200" dirty="0" smtClean="0"/>
              <a:t>of</a:t>
            </a:r>
            <a:r>
              <a:rPr lang="en-US" sz="3200" dirty="0"/>
              <a:t>?  What is its significance?  </a:t>
            </a:r>
          </a:p>
        </p:txBody>
      </p:sp>
      <p:sp>
        <p:nvSpPr>
          <p:cNvPr id="10"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4</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4553971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8" name="Picture 7" descr="CAA temp.tif"/>
          <p:cNvPicPr>
            <a:picLocks noChangeAspect="1"/>
          </p:cNvPicPr>
          <p:nvPr/>
        </p:nvPicPr>
        <p:blipFill rotWithShape="1">
          <a:blip r:embed="rId4" cstate="print">
            <a:extLst>
              <a:ext uri="{28A0092B-C50C-407E-A947-70E740481C1C}">
                <a14:useLocalDpi xmlns:a14="http://schemas.microsoft.com/office/drawing/2010/main" val="0"/>
              </a:ext>
            </a:extLst>
          </a:blip>
          <a:srcRect l="22332" t="14157" r="50428" b="21153"/>
          <a:stretch/>
        </p:blipFill>
        <p:spPr>
          <a:xfrm rot="16200000">
            <a:off x="2093826" y="1030374"/>
            <a:ext cx="4953000" cy="6549851"/>
          </a:xfrm>
          <a:prstGeom prst="rect">
            <a:avLst/>
          </a:prstGeom>
          <a:ln>
            <a:solidFill>
              <a:schemeClr val="tx1"/>
            </a:solidFill>
          </a:ln>
        </p:spPr>
      </p:pic>
      <p:sp>
        <p:nvSpPr>
          <p:cNvPr id="2" name="TextBox 1"/>
          <p:cNvSpPr txBox="1"/>
          <p:nvPr/>
        </p:nvSpPr>
        <p:spPr>
          <a:xfrm>
            <a:off x="914400" y="921603"/>
            <a:ext cx="7239000" cy="830997"/>
          </a:xfrm>
          <a:prstGeom prst="rect">
            <a:avLst/>
          </a:prstGeom>
          <a:noFill/>
        </p:spPr>
        <p:txBody>
          <a:bodyPr wrap="square" rtlCol="0">
            <a:spAutoFit/>
          </a:bodyPr>
          <a:lstStyle/>
          <a:p>
            <a:pPr algn="ctr"/>
            <a:r>
              <a:rPr lang="en-US" sz="2400" dirty="0" smtClean="0"/>
              <a:t>Describe the  blood vessels.  What substance is  most likely deposited in their walls?</a:t>
            </a:r>
            <a:endParaRPr lang="en-US" sz="2400" dirty="0"/>
          </a:p>
        </p:txBody>
      </p:sp>
      <p:sp>
        <p:nvSpPr>
          <p:cNvPr id="4"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4</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8677713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s://classconnection.s3.amazonaws.com/173/flashcards/2101173/jpg/picture121351980765870.jpg"/>
          <p:cNvPicPr>
            <a:picLocks noChangeAspect="1" noChangeArrowheads="1"/>
          </p:cNvPicPr>
          <p:nvPr/>
        </p:nvPicPr>
        <p:blipFill>
          <a:blip r:embed="rId2" cstate="print"/>
          <a:srcRect/>
          <a:stretch>
            <a:fillRect/>
          </a:stretch>
        </p:blipFill>
        <p:spPr bwMode="auto">
          <a:xfrm>
            <a:off x="152400" y="990600"/>
            <a:ext cx="5029200" cy="3240038"/>
          </a:xfrm>
          <a:prstGeom prst="rect">
            <a:avLst/>
          </a:prstGeom>
          <a:noFill/>
        </p:spPr>
      </p:pic>
      <p:pic>
        <p:nvPicPr>
          <p:cNvPr id="3" name="Picture 1" descr="C:\Users\eborys\Desktop\Path_Pictures\CAA congo.jpg"/>
          <p:cNvPicPr>
            <a:picLocks noChangeAspect="1" noChangeArrowheads="1"/>
          </p:cNvPicPr>
          <p:nvPr/>
        </p:nvPicPr>
        <p:blipFill>
          <a:blip r:embed="rId3" cstate="print"/>
          <a:srcRect/>
          <a:stretch>
            <a:fillRect/>
          </a:stretch>
        </p:blipFill>
        <p:spPr bwMode="auto">
          <a:xfrm>
            <a:off x="4191000" y="3581400"/>
            <a:ext cx="4754606" cy="3095625"/>
          </a:xfrm>
          <a:prstGeom prst="rect">
            <a:avLst/>
          </a:prstGeom>
          <a:noFill/>
        </p:spPr>
      </p:pic>
      <p:sp>
        <p:nvSpPr>
          <p:cNvPr id="4" name="TextBox 3"/>
          <p:cNvSpPr txBox="1"/>
          <p:nvPr/>
        </p:nvSpPr>
        <p:spPr>
          <a:xfrm>
            <a:off x="657725" y="381000"/>
            <a:ext cx="7160102" cy="369332"/>
          </a:xfrm>
          <a:prstGeom prst="rect">
            <a:avLst/>
          </a:prstGeom>
          <a:noFill/>
        </p:spPr>
        <p:txBody>
          <a:bodyPr wrap="none" rtlCol="0">
            <a:spAutoFit/>
          </a:bodyPr>
          <a:lstStyle/>
          <a:p>
            <a:r>
              <a:rPr lang="en-US" dirty="0" smtClean="0"/>
              <a:t>Case 4. What stain is represented in slide A?  What does slide B represent?</a:t>
            </a:r>
            <a:endParaRPr lang="en-US" dirty="0"/>
          </a:p>
        </p:txBody>
      </p:sp>
      <p:sp>
        <p:nvSpPr>
          <p:cNvPr id="5" name="TextBox 4"/>
          <p:cNvSpPr txBox="1"/>
          <p:nvPr/>
        </p:nvSpPr>
        <p:spPr>
          <a:xfrm>
            <a:off x="2057400" y="3886200"/>
            <a:ext cx="317716" cy="369332"/>
          </a:xfrm>
          <a:prstGeom prst="rect">
            <a:avLst/>
          </a:prstGeom>
          <a:noFill/>
          <a:ln>
            <a:solidFill>
              <a:schemeClr val="tx1"/>
            </a:solidFill>
          </a:ln>
        </p:spPr>
        <p:txBody>
          <a:bodyPr wrap="none" rtlCol="0">
            <a:spAutoFit/>
          </a:bodyPr>
          <a:lstStyle/>
          <a:p>
            <a:r>
              <a:rPr lang="en-US" dirty="0" smtClean="0"/>
              <a:t>A</a:t>
            </a:r>
            <a:endParaRPr lang="en-US" dirty="0"/>
          </a:p>
        </p:txBody>
      </p:sp>
      <p:sp>
        <p:nvSpPr>
          <p:cNvPr id="6" name="TextBox 5"/>
          <p:cNvSpPr txBox="1"/>
          <p:nvPr/>
        </p:nvSpPr>
        <p:spPr>
          <a:xfrm>
            <a:off x="7010400" y="3236877"/>
            <a:ext cx="309700" cy="369332"/>
          </a:xfrm>
          <a:prstGeom prst="rect">
            <a:avLst/>
          </a:prstGeom>
          <a:noFill/>
          <a:ln>
            <a:solidFill>
              <a:schemeClr val="tx1"/>
            </a:solidFill>
          </a:ln>
        </p:spPr>
        <p:txBody>
          <a:bodyPr wrap="none" rtlCol="0">
            <a:spAutoFit/>
          </a:bodyPr>
          <a:lstStyle/>
          <a:p>
            <a:r>
              <a:rPr lang="en-US" dirty="0" smtClean="0"/>
              <a:t>B</a:t>
            </a:r>
            <a:endParaRPr lang="en-US" dirty="0"/>
          </a:p>
        </p:txBody>
      </p:sp>
      <p:sp>
        <p:nvSpPr>
          <p:cNvPr id="7" name="Rectangle 6"/>
          <p:cNvSpPr/>
          <p:nvPr/>
        </p:nvSpPr>
        <p:spPr>
          <a:xfrm>
            <a:off x="0" y="0"/>
            <a:ext cx="9144000" cy="304800"/>
          </a:xfrm>
          <a:prstGeom prst="rect">
            <a:avLst/>
          </a:prstGeom>
          <a:solidFill>
            <a:srgbClr val="6D0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358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4</a:t>
            </a:r>
            <a:endParaRPr lang="en-US" dirty="0"/>
          </a:p>
        </p:txBody>
      </p:sp>
      <p:sp>
        <p:nvSpPr>
          <p:cNvPr id="3" name="Content Placeholder 2"/>
          <p:cNvSpPr>
            <a:spLocks noGrp="1"/>
          </p:cNvSpPr>
          <p:nvPr>
            <p:ph idx="1"/>
          </p:nvPr>
        </p:nvSpPr>
        <p:spPr/>
        <p:txBody>
          <a:bodyPr/>
          <a:lstStyle/>
          <a:p>
            <a:pPr marL="0" indent="0">
              <a:buNone/>
            </a:pPr>
            <a:r>
              <a:rPr lang="en-US" dirty="0" smtClean="0"/>
              <a:t>The blood vessel findings may predispose patients to what potential complication (even if the patient does not have the disease process depicted in this case)?</a:t>
            </a:r>
            <a:endParaRPr lang="en-US" dirty="0"/>
          </a:p>
        </p:txBody>
      </p:sp>
      <p:sp>
        <p:nvSpPr>
          <p:cNvPr id="4" name="Rectangle 3"/>
          <p:cNvSpPr/>
          <p:nvPr/>
        </p:nvSpPr>
        <p:spPr>
          <a:xfrm>
            <a:off x="0" y="0"/>
            <a:ext cx="9144000" cy="304800"/>
          </a:xfrm>
          <a:prstGeom prst="rect">
            <a:avLst/>
          </a:prstGeom>
          <a:solidFill>
            <a:srgbClr val="6D0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831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Localize the lesion based on the clinical data.</a:t>
            </a:r>
            <a:endParaRPr lang="en-US" dirty="0"/>
          </a:p>
          <a:p>
            <a:pPr marL="0" indent="0">
              <a:buNone/>
            </a:pPr>
            <a:endParaRPr lang="en-US" dirty="0" smtClean="0"/>
          </a:p>
          <a:p>
            <a:pPr marL="0" indent="0">
              <a:buNone/>
            </a:pPr>
            <a:endParaRPr lang="en-US" dirty="0" smtClean="0"/>
          </a:p>
          <a:p>
            <a:pPr marL="0" indent="0">
              <a:buNone/>
            </a:pPr>
            <a:r>
              <a:rPr lang="en-US" dirty="0"/>
              <a:t>Develop a differential diagnosis for </a:t>
            </a:r>
            <a:r>
              <a:rPr lang="en-US" dirty="0" smtClean="0"/>
              <a:t>the etiology of the findings.</a:t>
            </a: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sp>
        <p:nvSpPr>
          <p:cNvPr id="4" name="Title 3"/>
          <p:cNvSpPr>
            <a:spLocks noGrp="1"/>
          </p:cNvSpPr>
          <p:nvPr>
            <p:ph type="title"/>
          </p:nvPr>
        </p:nvSpPr>
        <p:spPr>
          <a:xfrm>
            <a:off x="457200" y="-152400"/>
            <a:ext cx="8229600" cy="1143000"/>
          </a:xfrm>
        </p:spPr>
        <p:txBody>
          <a:bodyPr>
            <a:normAutofit fontScale="90000"/>
          </a:bodyPr>
          <a:lstStyle/>
          <a:p>
            <a:r>
              <a:rPr lang="en-US" dirty="0"/>
              <a:t/>
            </a:r>
            <a:br>
              <a:rPr lang="en-US" dirty="0"/>
            </a:br>
            <a:r>
              <a:rPr lang="en-US" dirty="0" smtClean="0"/>
              <a:t>Case 1</a:t>
            </a:r>
            <a:endParaRPr lang="en-US" dirty="0"/>
          </a:p>
        </p:txBody>
      </p:sp>
    </p:spTree>
    <p:extLst>
      <p:ext uri="{BB962C8B-B14F-4D97-AF65-F5344CB8AC3E}">
        <p14:creationId xmlns:p14="http://schemas.microsoft.com/office/powerpoint/2010/main" val="3979732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Discuss the significance of the following physical findings and clinical history:</a:t>
            </a:r>
          </a:p>
          <a:p>
            <a:pPr marL="0" indent="0">
              <a:buNone/>
            </a:pPr>
            <a:r>
              <a:rPr lang="en-US" dirty="0" smtClean="0"/>
              <a:t>-dilated left pupil with sluggish reaction</a:t>
            </a:r>
          </a:p>
          <a:p>
            <a:pPr marL="0" indent="0">
              <a:buNone/>
            </a:pPr>
            <a:r>
              <a:rPr lang="en-US" dirty="0" smtClean="0"/>
              <a:t>-right extensor plantar response</a:t>
            </a:r>
          </a:p>
          <a:p>
            <a:pPr marL="0" indent="0">
              <a:buNone/>
            </a:pPr>
            <a:r>
              <a:rPr lang="en-US" dirty="0" smtClean="0"/>
              <a:t>-previous attack of weakness of the right leg and arm</a:t>
            </a:r>
          </a:p>
        </p:txBody>
      </p:sp>
      <p:sp>
        <p:nvSpPr>
          <p:cNvPr id="4" name="Title 3"/>
          <p:cNvSpPr>
            <a:spLocks noGrp="1"/>
          </p:cNvSpPr>
          <p:nvPr>
            <p:ph type="title"/>
          </p:nvPr>
        </p:nvSpPr>
        <p:spPr>
          <a:xfrm>
            <a:off x="457200" y="76200"/>
            <a:ext cx="8229600" cy="1143000"/>
          </a:xfrm>
        </p:spPr>
        <p:txBody>
          <a:bodyPr>
            <a:normAutofit/>
          </a:bodyPr>
          <a:lstStyle/>
          <a:p>
            <a:r>
              <a:rPr lang="en-US" dirty="0" smtClean="0"/>
              <a:t>Case 1</a:t>
            </a:r>
            <a:endParaRPr lang="en-US" dirty="0"/>
          </a:p>
        </p:txBody>
      </p:sp>
    </p:spTree>
    <p:extLst>
      <p:ext uri="{BB962C8B-B14F-4D97-AF65-F5344CB8AC3E}">
        <p14:creationId xmlns:p14="http://schemas.microsoft.com/office/powerpoint/2010/main" val="2644110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458200" cy="1143000"/>
          </a:xfrm>
        </p:spPr>
        <p:txBody>
          <a:bodyPr>
            <a:normAutofit/>
          </a:bodyPr>
          <a:lstStyle/>
          <a:p>
            <a:r>
              <a:rPr lang="en-US" sz="3600" dirty="0" smtClean="0"/>
              <a:t>Describe the findings</a:t>
            </a:r>
            <a:endParaRPr lang="en-US" sz="3600" dirty="0"/>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84" r="12314" b="5154"/>
          <a:stretch>
            <a:fillRect/>
          </a:stretch>
        </p:blipFill>
        <p:spPr bwMode="auto">
          <a:xfrm>
            <a:off x="4571998" y="3863179"/>
            <a:ext cx="4" cy="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097635"/>
            <a:ext cx="8610600" cy="4194175"/>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3"/>
          <p:cNvSpPr txBox="1">
            <a:spLocks/>
          </p:cNvSpPr>
          <p:nvPr/>
        </p:nvSpPr>
        <p:spPr>
          <a:xfrm>
            <a:off x="685800" y="-5334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1</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2"/>
          <p:cNvSpPr txBox="1"/>
          <p:nvPr/>
        </p:nvSpPr>
        <p:spPr>
          <a:xfrm>
            <a:off x="3733800" y="3581400"/>
            <a:ext cx="76200" cy="685800"/>
          </a:xfrm>
          <a:prstGeom prst="rect">
            <a:avLst/>
          </a:prstGeom>
          <a:noFill/>
        </p:spPr>
        <p:txBody>
          <a:bodyPr wrap="square" rtlCol="0">
            <a:spAutoFit/>
          </a:bodyPr>
          <a:lstStyle/>
          <a:p>
            <a:endParaRPr lang="en-US" dirty="0"/>
          </a:p>
        </p:txBody>
      </p:sp>
      <p:sp>
        <p:nvSpPr>
          <p:cNvPr id="6" name="TextBox 5"/>
          <p:cNvSpPr txBox="1"/>
          <p:nvPr/>
        </p:nvSpPr>
        <p:spPr>
          <a:xfrm>
            <a:off x="2819400" y="2863334"/>
            <a:ext cx="282450" cy="369332"/>
          </a:xfrm>
          <a:prstGeom prst="rect">
            <a:avLst/>
          </a:prstGeom>
          <a:noFill/>
        </p:spPr>
        <p:txBody>
          <a:bodyPr wrap="none" rtlCol="0">
            <a:spAutoFit/>
          </a:bodyPr>
          <a:lstStyle/>
          <a:p>
            <a:r>
              <a:rPr lang="en-US" dirty="0" smtClean="0"/>
              <a:t>L</a:t>
            </a:r>
            <a:endParaRPr lang="en-US" dirty="0"/>
          </a:p>
        </p:txBody>
      </p:sp>
    </p:spTree>
    <p:extLst>
      <p:ext uri="{BB962C8B-B14F-4D97-AF65-F5344CB8AC3E}">
        <p14:creationId xmlns:p14="http://schemas.microsoft.com/office/powerpoint/2010/main" val="4102309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en-US" dirty="0"/>
          </a:p>
        </p:txBody>
      </p:sp>
      <p:sp>
        <p:nvSpPr>
          <p:cNvPr id="3" name="Content Placeholder 2"/>
          <p:cNvSpPr>
            <a:spLocks noGrp="1"/>
          </p:cNvSpPr>
          <p:nvPr>
            <p:ph idx="1"/>
          </p:nvPr>
        </p:nvSpPr>
        <p:spPr/>
        <p:txBody>
          <a:bodyPr/>
          <a:lstStyle/>
          <a:p>
            <a:pPr marL="0" indent="0">
              <a:buNone/>
            </a:pPr>
            <a:r>
              <a:rPr lang="en-US" dirty="0" smtClean="0"/>
              <a:t>Considering the imaging findings and onset  of the patient’s symptoms, what treatment should be considered?</a:t>
            </a:r>
            <a:endParaRPr lang="en-US" dirty="0"/>
          </a:p>
        </p:txBody>
      </p:sp>
    </p:spTree>
    <p:extLst>
      <p:ext uri="{BB962C8B-B14F-4D97-AF65-F5344CB8AC3E}">
        <p14:creationId xmlns:p14="http://schemas.microsoft.com/office/powerpoint/2010/main" val="2876852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1577</Words>
  <Application>Microsoft Office PowerPoint</Application>
  <PresentationFormat>On-screen Show (4:3)</PresentationFormat>
  <Paragraphs>221</Paragraphs>
  <Slides>58</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Minion Pro</vt:lpstr>
      <vt:lpstr>Myriad Pro</vt:lpstr>
      <vt:lpstr>Symbol</vt:lpstr>
      <vt:lpstr>Office Theme</vt:lpstr>
      <vt:lpstr>Neuropathology lab II</vt:lpstr>
      <vt:lpstr> Case 1</vt:lpstr>
      <vt:lpstr> Case 1</vt:lpstr>
      <vt:lpstr> Case 1</vt:lpstr>
      <vt:lpstr>PowerPoint Presentation</vt:lpstr>
      <vt:lpstr> Case 1</vt:lpstr>
      <vt:lpstr>Case 1</vt:lpstr>
      <vt:lpstr>Describe the findings</vt:lpstr>
      <vt:lpstr>Case 1</vt:lpstr>
      <vt:lpstr>Case 1 – Describe the gross findings.</vt:lpstr>
      <vt:lpstr>Describe the 20x  histologic findings, in particular identify and describe the appearance of the neurons. </vt:lpstr>
      <vt:lpstr>Case 1  Contrast the neurons with the normal neuron</vt:lpstr>
      <vt:lpstr>Case 1</vt:lpstr>
      <vt:lpstr>Case 1</vt:lpstr>
      <vt:lpstr>Case 1: Describe the low power histologic findings.   </vt:lpstr>
      <vt:lpstr>Case 1: Describe the high power findings. What is the predominant cell type? Approximately how  many days after the patient’s initial presentation will one see these cells?</vt:lpstr>
      <vt:lpstr>PowerPoint Presentation</vt:lpstr>
      <vt:lpstr>PowerPoint Presentation</vt:lpstr>
      <vt:lpstr>PowerPoint Presentation</vt:lpstr>
      <vt:lpstr>Case 2</vt:lpstr>
      <vt:lpstr>Case 2</vt:lpstr>
      <vt:lpstr>Correlate the findings on imaging with the gross pathology</vt:lpstr>
      <vt:lpstr>Case 2 Describe the low power histologic findings. Is there any “normal” brain in this image?</vt:lpstr>
      <vt:lpstr>Case 2 Describe the high power histologic findings.</vt:lpstr>
      <vt:lpstr>Case 2</vt:lpstr>
      <vt:lpstr> Describe the gross pathology. (specimen from another patient with same disease process)</vt:lpstr>
      <vt:lpstr>Case 3</vt:lpstr>
      <vt:lpstr>Case 3</vt:lpstr>
      <vt:lpstr>Case 3</vt:lpstr>
      <vt:lpstr>PowerPoint Presentation</vt:lpstr>
      <vt:lpstr>Case 3   Describe the corresponding gross findings</vt:lpstr>
      <vt:lpstr>Case 3 – Describe the representative histologic findings</vt:lpstr>
      <vt:lpstr>Case 3</vt:lpstr>
      <vt:lpstr>Case 3 Describe additional imaging findings</vt:lpstr>
      <vt:lpstr>Case 3 Describe representative corresponding gross findings</vt:lpstr>
      <vt:lpstr>Case 3 Describe the histologic findings.</vt:lpstr>
      <vt:lpstr>Case 3</vt:lpstr>
      <vt:lpstr>Case 3</vt:lpstr>
      <vt:lpstr>Case 4</vt:lpstr>
      <vt:lpstr>Case 4</vt:lpstr>
      <vt:lpstr>  </vt:lpstr>
      <vt:lpstr> </vt:lpstr>
      <vt:lpstr>PowerPoint Presentation</vt:lpstr>
      <vt:lpstr>Case 4</vt:lpstr>
      <vt:lpstr>Case 4</vt:lpstr>
      <vt:lpstr> Case 4  </vt:lpstr>
      <vt:lpstr>MRI</vt:lpstr>
      <vt:lpstr>    </vt:lpstr>
      <vt:lpstr>Case 4: Follow-up</vt:lpstr>
      <vt:lpstr>Case 4</vt:lpstr>
      <vt:lpstr>PowerPoint Presentation</vt:lpstr>
      <vt:lpstr>Case 4 – Describe the gross findings</vt:lpstr>
      <vt:lpstr>PowerPoint Presentation</vt:lpstr>
      <vt:lpstr>PowerPoint Presentation</vt:lpstr>
      <vt:lpstr>PowerPoint Presentation</vt:lpstr>
      <vt:lpstr>PowerPoint Presentation</vt:lpstr>
      <vt:lpstr>PowerPoint Presentation</vt:lpstr>
      <vt:lpstr>Case 4</vt:lpstr>
    </vt:vector>
  </TitlesOfParts>
  <Company>LUHS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Neuropathology lab II</dc:title>
  <dc:creator>jspeiser</dc:creator>
  <cp:lastModifiedBy>Goslawski, Caterina</cp:lastModifiedBy>
  <cp:revision>24</cp:revision>
  <cp:lastPrinted>2018-02-02T19:49:28Z</cp:lastPrinted>
  <dcterms:created xsi:type="dcterms:W3CDTF">2015-06-01T19:37:53Z</dcterms:created>
  <dcterms:modified xsi:type="dcterms:W3CDTF">2018-02-02T20:55:24Z</dcterms:modified>
</cp:coreProperties>
</file>