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media1.WAV" ContentType="audio/x-wav"/>
  <Override PartName="/ppt/media/media2.WAV" ContentType="audio/x-wav"/>
  <Override PartName="/ppt/theme/themeOverride1.xml" ContentType="application/vnd.openxmlformats-officedocument.themeOverride+xml"/>
  <Override PartName="/ppt/media/media3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7"/>
  </p:notesMasterIdLst>
  <p:handoutMasterIdLst>
    <p:handoutMasterId r:id="rId58"/>
  </p:handoutMasterIdLst>
  <p:sldIdLst>
    <p:sldId id="280" r:id="rId3"/>
    <p:sldId id="306" r:id="rId4"/>
    <p:sldId id="311" r:id="rId5"/>
    <p:sldId id="307" r:id="rId6"/>
    <p:sldId id="308" r:id="rId7"/>
    <p:sldId id="309" r:id="rId8"/>
    <p:sldId id="310" r:id="rId9"/>
    <p:sldId id="312" r:id="rId10"/>
    <p:sldId id="256" r:id="rId11"/>
    <p:sldId id="257" r:id="rId12"/>
    <p:sldId id="260" r:id="rId13"/>
    <p:sldId id="261" r:id="rId14"/>
    <p:sldId id="262" r:id="rId15"/>
    <p:sldId id="281" r:id="rId16"/>
    <p:sldId id="282" r:id="rId17"/>
    <p:sldId id="283" r:id="rId18"/>
    <p:sldId id="284" r:id="rId19"/>
    <p:sldId id="285" r:id="rId20"/>
    <p:sldId id="264" r:id="rId21"/>
    <p:sldId id="263" r:id="rId22"/>
    <p:sldId id="266" r:id="rId23"/>
    <p:sldId id="267" r:id="rId24"/>
    <p:sldId id="286" r:id="rId25"/>
    <p:sldId id="287" r:id="rId26"/>
    <p:sldId id="288" r:id="rId27"/>
    <p:sldId id="289" r:id="rId28"/>
    <p:sldId id="290" r:id="rId29"/>
    <p:sldId id="268" r:id="rId30"/>
    <p:sldId id="273" r:id="rId31"/>
    <p:sldId id="272" r:id="rId32"/>
    <p:sldId id="271" r:id="rId33"/>
    <p:sldId id="291" r:id="rId34"/>
    <p:sldId id="292" r:id="rId35"/>
    <p:sldId id="293" r:id="rId36"/>
    <p:sldId id="294" r:id="rId37"/>
    <p:sldId id="295" r:id="rId38"/>
    <p:sldId id="274" r:id="rId39"/>
    <p:sldId id="270" r:id="rId40"/>
    <p:sldId id="269" r:id="rId41"/>
    <p:sldId id="275" r:id="rId42"/>
    <p:sldId id="296" r:id="rId43"/>
    <p:sldId id="297" r:id="rId44"/>
    <p:sldId id="299" r:id="rId45"/>
    <p:sldId id="300" r:id="rId46"/>
    <p:sldId id="301" r:id="rId47"/>
    <p:sldId id="276" r:id="rId48"/>
    <p:sldId id="277" r:id="rId49"/>
    <p:sldId id="278" r:id="rId50"/>
    <p:sldId id="279" r:id="rId51"/>
    <p:sldId id="298" r:id="rId52"/>
    <p:sldId id="302" r:id="rId53"/>
    <p:sldId id="303" r:id="rId54"/>
    <p:sldId id="304" r:id="rId55"/>
    <p:sldId id="305" r:id="rId56"/>
  </p:sldIdLst>
  <p:sldSz cx="9144000" cy="6858000" type="screen4x3"/>
  <p:notesSz cx="7010400" cy="9296400"/>
  <p:custShowLst>
    <p:custShow name="(1.1)" id="0">
      <p:sldLst>
        <p:sld r:id="rId12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F0000"/>
    <a:srgbClr val="990000"/>
    <a:srgbClr val="FF33CC"/>
    <a:srgbClr val="CC3300"/>
    <a:srgbClr val="000099"/>
    <a:srgbClr val="00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9" autoAdjust="0"/>
    <p:restoredTop sz="94676" autoAdjust="0"/>
  </p:normalViewPr>
  <p:slideViewPr>
    <p:cSldViewPr>
      <p:cViewPr varScale="1">
        <p:scale>
          <a:sx n="124" d="100"/>
          <a:sy n="124" d="100"/>
        </p:scale>
        <p:origin x="18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A345ECD-DFA8-4543-91BB-C929A093D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04D-07F4-4E03-AFE7-C2EDC8680B5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02A6F-7BB6-49A6-AFF6-8E914321C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9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2A6F-7BB6-49A6-AFF6-8E914321CC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C1418-1007-4C4C-B15B-205B49B88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287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5125F-FF68-4909-AC3E-6FB486AD7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204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42EC-E1AD-48B0-BE7A-B4838A92C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49159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BE144-C4D0-4BF6-961A-02A7968F1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5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2F2B-8E16-4AF5-A728-6B94A6F49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E1BA-8651-4004-9D09-A34FE8F94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1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A769-34EA-4088-BC35-E43A1E313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5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9F19-A83F-491B-9F8C-EE462AE88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3F41F-FD76-4E60-BBCF-5B738FF57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6BD3-6E67-4EFC-8B2B-76731815C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2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DAA2-32CD-4C55-A821-14950CFEA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1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DD27-3827-4478-B258-8C9952123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66819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24EC-CF36-4692-803B-A3786762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9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E0BF-123C-445A-88AF-0FA11D3F1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5693-408E-44B7-B71E-DBDDF2FC5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B791-E82A-4C6A-90C0-84C0C8AAC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1714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10B67-36EB-40E8-8497-0C612A83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2978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DFBD-9E7A-4261-9F4A-4B2E4B69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313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173A0-916E-41EB-800F-358EFA99B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56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A515-F1A2-433D-A61E-4E6FA1957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0723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7BD5-C2CA-4152-931D-F9085EAB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504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F009-F182-4BE6-95C7-E869693E7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8574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A9D9C42-E1EE-449E-B0CD-9A75951DA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E63CF80-EF55-4FEE-9A04-8946BD189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C:\WINDOWS\clock.avi" TargetMode="External"/><Relationship Id="rId7" Type="http://schemas.openxmlformats.org/officeDocument/2006/relationships/slide" Target="slide9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WINDOWS\clock.avi" TargetMode="Externa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hyperlink" Target="http://www.google.com/url?sa=i&amp;rct=j&amp;q=&amp;esrc=s&amp;frm=1&amp;source=images&amp;cd=&amp;cad=rja&amp;docid=yk52iJRplV-88M&amp;tbnid=goCkldbt6_8aBM:&amp;ved=0CAUQjRw&amp;url=http://www.youtube.com/watch?v%3DXh2wrsnsauE&amp;ei=U7TiUsLrB4WHrgHG2oGoBw&amp;bvm=bv.59930103,d.aWc&amp;psig=AFQjCNETOHJ2utuwYk7MBd0IK9KViqTDfQ&amp;ust=1390675377166595" TargetMode="Externa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3.WAV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media" Target="../media/media3.WAV"/><Relationship Id="rId7" Type="http://schemas.openxmlformats.org/officeDocument/2006/relationships/audio" Target="../media/audio1.wav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3.WAV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WAV"/><Relationship Id="rId7" Type="http://schemas.openxmlformats.org/officeDocument/2006/relationships/slide" Target="slide9.xml"/><Relationship Id="rId2" Type="http://schemas.openxmlformats.org/officeDocument/2006/relationships/video" Target="file:///C:\WINDOWS\clock.avi" TargetMode="External"/><Relationship Id="rId1" Type="http://schemas.microsoft.com/office/2007/relationships/media" Target="file:///C:\WINDOWS\clock.avi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53.xml"/><Relationship Id="rId18" Type="http://schemas.openxmlformats.org/officeDocument/2006/relationships/slide" Target="slide31.xml"/><Relationship Id="rId26" Type="http://schemas.openxmlformats.org/officeDocument/2006/relationships/slide" Target="slide36.xml"/><Relationship Id="rId39" Type="http://schemas.openxmlformats.org/officeDocument/2006/relationships/slide" Target="slide29.xml"/><Relationship Id="rId21" Type="http://schemas.openxmlformats.org/officeDocument/2006/relationships/slide" Target="slide15.xml"/><Relationship Id="rId34" Type="http://schemas.openxmlformats.org/officeDocument/2006/relationships/slide" Target="slide11.xml"/><Relationship Id="rId42" Type="http://schemas.openxmlformats.org/officeDocument/2006/relationships/slide" Target="slide38.xml"/><Relationship Id="rId47" Type="http://schemas.openxmlformats.org/officeDocument/2006/relationships/slide" Target="slide47.xml"/><Relationship Id="rId50" Type="http://schemas.openxmlformats.org/officeDocument/2006/relationships/slide" Target="slide51.xml"/><Relationship Id="rId7" Type="http://schemas.openxmlformats.org/officeDocument/2006/relationships/slide" Target="slide12.xml"/><Relationship Id="rId2" Type="http://schemas.microsoft.com/office/2007/relationships/media" Target="file:///C:\WINDOWS\Help\Tours\WindowsMediaPlayer\Audio\Wav\wmpaud6.wav" TargetMode="External"/><Relationship Id="rId16" Type="http://schemas.openxmlformats.org/officeDocument/2006/relationships/slide" Target="slide23.xml"/><Relationship Id="rId29" Type="http://schemas.openxmlformats.org/officeDocument/2006/relationships/slide" Target="slide44.xml"/><Relationship Id="rId11" Type="http://schemas.openxmlformats.org/officeDocument/2006/relationships/slide" Target="slide25.xml"/><Relationship Id="rId24" Type="http://schemas.openxmlformats.org/officeDocument/2006/relationships/slide" Target="slide18.xml"/><Relationship Id="rId32" Type="http://schemas.openxmlformats.org/officeDocument/2006/relationships/slide" Target="slide45.xml"/><Relationship Id="rId37" Type="http://schemas.openxmlformats.org/officeDocument/2006/relationships/slide" Target="slide24.xml"/><Relationship Id="rId40" Type="http://schemas.openxmlformats.org/officeDocument/2006/relationships/slide" Target="slide30.xml"/><Relationship Id="rId45" Type="http://schemas.openxmlformats.org/officeDocument/2006/relationships/slide" Target="slide43.xml"/><Relationship Id="rId5" Type="http://schemas.openxmlformats.org/officeDocument/2006/relationships/slide" Target="slide19.xml"/><Relationship Id="rId15" Type="http://schemas.openxmlformats.org/officeDocument/2006/relationships/slide" Target="slide16.xml"/><Relationship Id="rId23" Type="http://schemas.openxmlformats.org/officeDocument/2006/relationships/slide" Target="slide13.xml"/><Relationship Id="rId28" Type="http://schemas.openxmlformats.org/officeDocument/2006/relationships/slide" Target="slide41.xml"/><Relationship Id="rId36" Type="http://schemas.openxmlformats.org/officeDocument/2006/relationships/slide" Target="slide22.xml"/><Relationship Id="rId49" Type="http://schemas.openxmlformats.org/officeDocument/2006/relationships/slide" Target="slide52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31" Type="http://schemas.openxmlformats.org/officeDocument/2006/relationships/slide" Target="slide37.xml"/><Relationship Id="rId44" Type="http://schemas.openxmlformats.org/officeDocument/2006/relationships/slide" Target="slide40.xml"/><Relationship Id="rId4" Type="http://schemas.openxmlformats.org/officeDocument/2006/relationships/slideLayout" Target="../slideLayouts/slideLayout7.xml"/><Relationship Id="rId9" Type="http://schemas.openxmlformats.org/officeDocument/2006/relationships/slide" Target="slide48.xml"/><Relationship Id="rId14" Type="http://schemas.openxmlformats.org/officeDocument/2006/relationships/slide" Target="slide10.xml"/><Relationship Id="rId22" Type="http://schemas.openxmlformats.org/officeDocument/2006/relationships/slide" Target="slide46.xml"/><Relationship Id="rId27" Type="http://schemas.openxmlformats.org/officeDocument/2006/relationships/slide" Target="slide54.xml"/><Relationship Id="rId30" Type="http://schemas.openxmlformats.org/officeDocument/2006/relationships/audio" Target="../media/audio3.wav"/><Relationship Id="rId35" Type="http://schemas.openxmlformats.org/officeDocument/2006/relationships/slide" Target="slide21.xml"/><Relationship Id="rId43" Type="http://schemas.openxmlformats.org/officeDocument/2006/relationships/slide" Target="slide32.xml"/><Relationship Id="rId48" Type="http://schemas.openxmlformats.org/officeDocument/2006/relationships/slide" Target="slide49.xml"/><Relationship Id="rId8" Type="http://schemas.openxmlformats.org/officeDocument/2006/relationships/slide" Target="slide20.xml"/><Relationship Id="rId51" Type="http://schemas.openxmlformats.org/officeDocument/2006/relationships/image" Target="../media/image3.png"/><Relationship Id="rId3" Type="http://schemas.openxmlformats.org/officeDocument/2006/relationships/audio" Target="file:///C:\WINDOWS\Help\Tours\WindowsMediaPlayer\Audio\Wav\wmpaud6.wav" TargetMode="External"/><Relationship Id="rId12" Type="http://schemas.openxmlformats.org/officeDocument/2006/relationships/slide" Target="slide50.xml"/><Relationship Id="rId17" Type="http://schemas.openxmlformats.org/officeDocument/2006/relationships/slide" Target="slide34.xml"/><Relationship Id="rId25" Type="http://schemas.openxmlformats.org/officeDocument/2006/relationships/slide" Target="slide27.xml"/><Relationship Id="rId33" Type="http://schemas.openxmlformats.org/officeDocument/2006/relationships/slide" Target="slide14.xml"/><Relationship Id="rId38" Type="http://schemas.openxmlformats.org/officeDocument/2006/relationships/slide" Target="slide26.xml"/><Relationship Id="rId46" Type="http://schemas.openxmlformats.org/officeDocument/2006/relationships/slide" Target="slide42.xml"/><Relationship Id="rId20" Type="http://schemas.openxmlformats.org/officeDocument/2006/relationships/slide" Target="slide39.xml"/><Relationship Id="rId41" Type="http://schemas.openxmlformats.org/officeDocument/2006/relationships/slide" Target="slide33.xml"/><Relationship Id="rId1" Type="http://schemas.openxmlformats.org/officeDocument/2006/relationships/themeOverride" Target="../theme/themeOverride1.xml"/><Relationship Id="rId6" Type="http://schemas.openxmlformats.org/officeDocument/2006/relationships/slide" Target="slid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953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800" b="1" smtClean="0">
                <a:solidFill>
                  <a:srgbClr val="000066"/>
                </a:solidFill>
                <a:latin typeface="Arial" charset="0"/>
              </a:rPr>
              <a:t>for the </a:t>
            </a:r>
          </a:p>
          <a:p>
            <a:pPr>
              <a:lnSpc>
                <a:spcPct val="90000"/>
              </a:lnSpc>
            </a:pPr>
            <a:r>
              <a:rPr lang="en-US" altLang="en-US" sz="4800" b="1" smtClean="0">
                <a:solidFill>
                  <a:srgbClr val="000066"/>
                </a:solidFill>
                <a:latin typeface="Arial" charset="0"/>
              </a:rPr>
              <a:t>Psychiatry Clerkship</a:t>
            </a:r>
          </a:p>
        </p:txBody>
      </p:sp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5867400" cy="3276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000066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Jeopardy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Row 1, Col 1</a:t>
            </a:r>
          </a:p>
        </p:txBody>
      </p:sp>
      <p:sp>
        <p:nvSpPr>
          <p:cNvPr id="12291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1341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152400" y="704850"/>
            <a:ext cx="8839200" cy="4800600"/>
          </a:xfrm>
          <a:prstGeom prst="wedgeRectCallout">
            <a:avLst>
              <a:gd name="adj1" fmla="val -16343"/>
              <a:gd name="adj2" fmla="val 1732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/>
              <a:t>Not only was this </a:t>
            </a:r>
            <a:r>
              <a:rPr lang="en-US" altLang="en-US" sz="4400" dirty="0"/>
              <a:t>drug </a:t>
            </a:r>
            <a:r>
              <a:rPr lang="en-US" altLang="en-US" sz="4400" dirty="0" smtClean="0"/>
              <a:t>the </a:t>
            </a:r>
            <a:r>
              <a:rPr lang="en-US" altLang="en-US" sz="4400" dirty="0"/>
              <a:t>first antipsychotic, it </a:t>
            </a:r>
            <a:r>
              <a:rPr lang="en-US" altLang="en-US" sz="4400" dirty="0" smtClean="0"/>
              <a:t>was the </a:t>
            </a:r>
            <a:r>
              <a:rPr lang="en-US" altLang="en-US" sz="4400" dirty="0"/>
              <a:t>first psychotropic </a:t>
            </a:r>
            <a:r>
              <a:rPr lang="en-US" altLang="en-US" sz="4400" dirty="0" smtClean="0"/>
              <a:t>medication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/>
              <a:t>of any kind</a:t>
            </a:r>
            <a:endParaRPr lang="en-US" altLang="en-US" sz="4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8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chlorpromazine (Thorazine)?</a:t>
            </a:r>
            <a:endParaRPr lang="en-US" altLang="en-US" sz="2000"/>
          </a:p>
        </p:txBody>
      </p:sp>
      <p:pic>
        <p:nvPicPr>
          <p:cNvPr id="3080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APPL286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02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  <p:bldLst>
      <p:bldP spid="307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705600" y="6096000"/>
            <a:ext cx="24384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1,2</a:t>
            </a:r>
          </a:p>
        </p:txBody>
      </p:sp>
      <p:sp>
        <p:nvSpPr>
          <p:cNvPr id="13315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228600" y="914400"/>
            <a:ext cx="8610600" cy="4495800"/>
          </a:xfrm>
          <a:prstGeom prst="wedgeRectCallout">
            <a:avLst>
              <a:gd name="adj1" fmla="val -18106"/>
              <a:gd name="adj2" fmla="val 1341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dirty="0"/>
              <a:t>Typical antipsychotics are divided into these two categories which also correlates to their D</a:t>
            </a:r>
            <a:r>
              <a:rPr lang="en-US" altLang="en-US" sz="4000" baseline="-25000" dirty="0"/>
              <a:t>2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receptor’s</a:t>
            </a: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binding affinity</a:t>
            </a:r>
            <a:endParaRPr lang="en-US" altLang="en-US" sz="4000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" y="0"/>
            <a:ext cx="85344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What are </a:t>
            </a:r>
            <a:r>
              <a:rPr lang="en-US" altLang="en-US" sz="2400" dirty="0"/>
              <a:t>high potency </a:t>
            </a:r>
            <a:r>
              <a:rPr lang="en-US" altLang="en-US" sz="2400" dirty="0" smtClean="0"/>
              <a:t>&amp; low </a:t>
            </a:r>
            <a:r>
              <a:rPr lang="en-US" altLang="en-US" sz="2400" dirty="0"/>
              <a:t>potency</a:t>
            </a:r>
            <a:r>
              <a:rPr lang="en-US" altLang="en-US" sz="2400" b="0" dirty="0"/>
              <a:t>?</a:t>
            </a:r>
            <a:endParaRPr lang="en-US" altLang="en-US" sz="2400" dirty="0"/>
          </a:p>
        </p:txBody>
      </p:sp>
      <p:pic>
        <p:nvPicPr>
          <p:cNvPr id="7176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APPL286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  <p:bldLst>
      <p:bldP spid="717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1,3</a:t>
            </a:r>
          </a:p>
        </p:txBody>
      </p:sp>
      <p:sp>
        <p:nvSpPr>
          <p:cNvPr id="14339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228600" y="914400"/>
            <a:ext cx="8763000" cy="4572000"/>
          </a:xfrm>
          <a:prstGeom prst="wedgeRectCallout">
            <a:avLst>
              <a:gd name="adj1" fmla="val -17792"/>
              <a:gd name="adj2" fmla="val 2402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typical antipsychotic is available PO, IM, &amp; IV; is commonly used to treat agitated patients in hospitals/ER’s; &amp; can be used to treat Tourette’s syndroms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85344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haloperidol (Haldol)?</a:t>
            </a:r>
          </a:p>
        </p:txBody>
      </p:sp>
      <p:pic>
        <p:nvPicPr>
          <p:cNvPr id="10248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93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APPL287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00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02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1,4</a:t>
            </a:r>
          </a:p>
        </p:txBody>
      </p:sp>
      <p:sp>
        <p:nvSpPr>
          <p:cNvPr id="15363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304800" y="838200"/>
            <a:ext cx="8610600" cy="4038600"/>
          </a:xfrm>
          <a:prstGeom prst="wedgeRectCallout">
            <a:avLst>
              <a:gd name="adj1" fmla="val -21644"/>
              <a:gd name="adj2" fmla="val -1713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Three </a:t>
            </a:r>
            <a:r>
              <a:rPr lang="en-US" altLang="en-US" sz="4000" dirty="0" smtClean="0"/>
              <a:t>anticholinergic medications </a:t>
            </a:r>
            <a:r>
              <a:rPr lang="en-US" altLang="en-US" sz="4000" dirty="0"/>
              <a:t>commonly used </a:t>
            </a:r>
            <a:r>
              <a:rPr lang="en-US" altLang="en-US" sz="4000" dirty="0" smtClean="0"/>
              <a:t>to </a:t>
            </a:r>
            <a:r>
              <a:rPr lang="en-US" altLang="en-US" sz="4000" dirty="0"/>
              <a:t>counter EPS side effects </a:t>
            </a:r>
            <a:r>
              <a:rPr lang="en-US" altLang="en-US" sz="4000" dirty="0" smtClean="0"/>
              <a:t>are: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 </a:t>
            </a:r>
            <a:r>
              <a:rPr lang="en-US" altLang="en-US" sz="4000" dirty="0" err="1"/>
              <a:t>trihexyphenidyl</a:t>
            </a:r>
            <a:r>
              <a:rPr lang="en-US" altLang="en-US" sz="4000" dirty="0"/>
              <a:t> (</a:t>
            </a:r>
            <a:r>
              <a:rPr lang="en-US" altLang="en-US" sz="4000" dirty="0" err="1"/>
              <a:t>artane</a:t>
            </a:r>
            <a:r>
              <a:rPr lang="en-US" altLang="en-US" sz="4000" dirty="0"/>
              <a:t>), </a:t>
            </a: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err="1" smtClean="0"/>
              <a:t>benztropine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(</a:t>
            </a:r>
            <a:r>
              <a:rPr lang="en-US" altLang="en-US" sz="4000" dirty="0" err="1"/>
              <a:t>cogentin</a:t>
            </a:r>
            <a:r>
              <a:rPr lang="en-US" altLang="en-US" sz="4000" dirty="0"/>
              <a:t>), &amp;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this medication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04800" y="95250"/>
            <a:ext cx="86106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2000" b="0"/>
              <a:t>What is </a:t>
            </a:r>
            <a:r>
              <a:rPr lang="en-US" altLang="en-US" sz="2000"/>
              <a:t>diphenhydramine (Benadryl)?</a:t>
            </a:r>
            <a:endParaRPr lang="en-US" altLang="en-US" sz="2000" b="0">
              <a:latin typeface="Arial" charset="0"/>
            </a:endParaRPr>
          </a:p>
        </p:txBody>
      </p:sp>
      <p:pic>
        <p:nvPicPr>
          <p:cNvPr id="11273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40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APPL287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1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4"/>
                </p:tgtEl>
              </p:cMediaNode>
            </p:audio>
          </p:childTnLst>
        </p:cTn>
      </p:par>
    </p:tnLst>
    <p:bldLst>
      <p:bldP spid="1127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1,5</a:t>
            </a:r>
          </a:p>
        </p:txBody>
      </p:sp>
      <p:sp>
        <p:nvSpPr>
          <p:cNvPr id="16387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81000" y="914400"/>
            <a:ext cx="8534400" cy="4572000"/>
          </a:xfrm>
          <a:prstGeom prst="wedgeRectCallout">
            <a:avLst>
              <a:gd name="adj1" fmla="val -20500"/>
              <a:gd name="adj2" fmla="val 1569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517525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When used in their long acting  </a:t>
            </a:r>
            <a:r>
              <a:rPr lang="en-US" altLang="en-US" sz="4000" dirty="0" smtClean="0"/>
              <a:t>injectable </a:t>
            </a:r>
            <a:r>
              <a:rPr lang="en-US" altLang="en-US" sz="4000" dirty="0"/>
              <a:t>form, these 2 </a:t>
            </a:r>
            <a:r>
              <a:rPr lang="en-US" altLang="en-US" sz="4000" dirty="0" smtClean="0"/>
              <a:t>FGA’s are </a:t>
            </a:r>
            <a:r>
              <a:rPr lang="en-US" altLang="en-US" sz="4000" dirty="0"/>
              <a:t>given IM every 2-4 weeks to treat patients  with chronic </a:t>
            </a:r>
            <a:r>
              <a:rPr lang="en-US" altLang="en-US" sz="4000" dirty="0" smtClean="0"/>
              <a:t>schizophrenia</a:t>
            </a:r>
            <a:endParaRPr lang="en-US" altLang="en-US" sz="4000" dirty="0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4582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are </a:t>
            </a:r>
            <a:r>
              <a:rPr lang="en-US" altLang="en-US" sz="2400"/>
              <a:t>haloperidol (Haldol) &amp; fluphenazine (Prolixin)?</a:t>
            </a:r>
          </a:p>
        </p:txBody>
      </p:sp>
      <p:pic>
        <p:nvPicPr>
          <p:cNvPr id="80902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APPL287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809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2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3"/>
                </p:tgtEl>
              </p:cMediaNode>
            </p:audio>
          </p:childTnLst>
        </p:cTn>
      </p:par>
    </p:tnLst>
    <p:bldLst>
      <p:bldP spid="8090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1,6</a:t>
            </a:r>
          </a:p>
        </p:txBody>
      </p:sp>
      <p:sp>
        <p:nvSpPr>
          <p:cNvPr id="17411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57200" y="1066800"/>
            <a:ext cx="8305800" cy="4495800"/>
          </a:xfrm>
          <a:prstGeom prst="wedgeRectCallout">
            <a:avLst>
              <a:gd name="adj1" fmla="val -21523"/>
              <a:gd name="adj2" fmla="val -1488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type of typical antipsychotic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is anti-cholinergic,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anti-histaminic, &amp; 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n-US" sz="4000"/>
              <a:t>α</a:t>
            </a:r>
            <a:r>
              <a:rPr lang="en-US" altLang="en-US" sz="4000" baseline="-25000"/>
              <a:t>1</a:t>
            </a:r>
            <a:r>
              <a:rPr lang="en-US" altLang="en-US" sz="4000"/>
              <a:t> adrenergic antagonist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305800" cy="8302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low potency antipsychotic?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Chlorpromazine (thorazine)</a:t>
            </a:r>
          </a:p>
        </p:txBody>
      </p:sp>
      <p:pic>
        <p:nvPicPr>
          <p:cNvPr id="81926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APPL289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1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819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2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1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7"/>
                </p:tgtEl>
              </p:cMediaNode>
            </p:audio>
          </p:childTnLst>
        </p:cTn>
      </p:par>
    </p:tnLst>
    <p:bldLst>
      <p:bldP spid="8192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1,7</a:t>
            </a:r>
          </a:p>
        </p:txBody>
      </p:sp>
      <p:sp>
        <p:nvSpPr>
          <p:cNvPr id="18435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04800" y="990600"/>
            <a:ext cx="8610600" cy="4495800"/>
          </a:xfrm>
          <a:prstGeom prst="wedgeRectCallout">
            <a:avLst>
              <a:gd name="adj1" fmla="val -19875"/>
              <a:gd name="adj2" fmla="val 2189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While prochlorperazine (Compazine)</a:t>
            </a:r>
            <a:r>
              <a:rPr lang="en-US" altLang="en-US" sz="4000" b="0"/>
              <a:t> </a:t>
            </a:r>
            <a:r>
              <a:rPr lang="en-US" altLang="en-US" sz="4000"/>
              <a:t>is a D2 blocker it is more commonly used for this than its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antipsychotic properties</a:t>
            </a:r>
            <a:endParaRPr lang="en-US" altLang="en-US" sz="3600">
              <a:latin typeface="Arial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239000" cy="5238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/>
              <a:t>What is </a:t>
            </a:r>
            <a:r>
              <a:rPr lang="en-US" altLang="en-US" sz="2800"/>
              <a:t>antiemetic properties?</a:t>
            </a:r>
            <a:endParaRPr lang="en-US" altLang="en-US" sz="2800" b="0"/>
          </a:p>
        </p:txBody>
      </p:sp>
      <p:pic>
        <p:nvPicPr>
          <p:cNvPr id="82950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2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5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2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0"/>
                  </p:tgtEl>
                </p:cond>
              </p:nextCondLst>
            </p:seq>
          </p:childTnLst>
        </p:cTn>
      </p:par>
    </p:tnLst>
    <p:bldLst>
      <p:bldP spid="8294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1,8</a:t>
            </a:r>
          </a:p>
        </p:txBody>
      </p:sp>
      <p:sp>
        <p:nvSpPr>
          <p:cNvPr id="19459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57200" y="685800"/>
            <a:ext cx="8305800" cy="5029200"/>
          </a:xfrm>
          <a:prstGeom prst="wedgeRectCallout">
            <a:avLst>
              <a:gd name="adj1" fmla="val -19685"/>
              <a:gd name="adj2" fmla="val -997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antipsychotic can also be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used to treat intractable hiccups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14400" y="76200"/>
            <a:ext cx="7239000" cy="461963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chlorpromazine (Thorazine)?</a:t>
            </a:r>
            <a:endParaRPr lang="en-US" altLang="en-US" sz="2400" b="0"/>
          </a:p>
        </p:txBody>
      </p:sp>
      <p:pic>
        <p:nvPicPr>
          <p:cNvPr id="83974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721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APPL289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839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3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39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4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5"/>
                </p:tgtEl>
              </p:cMediaNode>
            </p:audio>
          </p:childTnLst>
        </p:cTn>
      </p:par>
    </p:tnLst>
    <p:bldLst>
      <p:bldP spid="8397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1,9</a:t>
            </a:r>
          </a:p>
        </p:txBody>
      </p:sp>
      <p:sp>
        <p:nvSpPr>
          <p:cNvPr id="20483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09600" y="914400"/>
            <a:ext cx="7696200" cy="4724400"/>
          </a:xfrm>
          <a:prstGeom prst="wedgeRectCallout">
            <a:avLst>
              <a:gd name="adj1" fmla="val -23227"/>
              <a:gd name="adj2" fmla="val 1357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This typical antipsychotic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has the greatest risk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any antipsychotic for dose dependent </a:t>
            </a:r>
            <a:r>
              <a:rPr lang="en-US" altLang="en-US" sz="4000" dirty="0" err="1" smtClean="0"/>
              <a:t>QTc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prolongation, </a:t>
            </a:r>
            <a:r>
              <a:rPr lang="en-US" altLang="en-US" sz="4000" dirty="0" err="1" smtClean="0"/>
              <a:t>torsades</a:t>
            </a:r>
            <a:r>
              <a:rPr lang="en-US" altLang="en-US" sz="4000" dirty="0" smtClean="0"/>
              <a:t> de pointes, and </a:t>
            </a:r>
            <a:r>
              <a:rPr lang="en-US" altLang="en-US" sz="4000" dirty="0" err="1" smtClean="0"/>
              <a:t>cardiotoxicity</a:t>
            </a:r>
            <a:endParaRPr lang="en-US" altLang="en-US" sz="4000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838200" y="266700"/>
            <a:ext cx="7239000" cy="46166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What is </a:t>
            </a:r>
            <a:r>
              <a:rPr lang="en-US" altLang="en-US" sz="2400" dirty="0" err="1" smtClean="0"/>
              <a:t>thioridazine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Mellaril</a:t>
            </a:r>
            <a:r>
              <a:rPr lang="en-US" altLang="en-US" sz="2400" dirty="0" smtClean="0"/>
              <a:t>)</a:t>
            </a:r>
            <a:r>
              <a:rPr lang="en-US" altLang="en-US" sz="2400" b="0" dirty="0" smtClean="0"/>
              <a:t>?</a:t>
            </a:r>
            <a:endParaRPr lang="en-US" altLang="en-US" sz="2400" dirty="0" smtClean="0"/>
          </a:p>
        </p:txBody>
      </p:sp>
      <p:pic>
        <p:nvPicPr>
          <p:cNvPr id="84999" name="APPL289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clock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50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5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50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02" fill="hold"/>
                                        <p:tgtEl>
                                          <p:spTgt spid="84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0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5000"/>
                </p:tgtEl>
              </p:cMediaNode>
            </p:video>
          </p:childTnLst>
        </p:cTn>
      </p:par>
    </p:tnLst>
    <p:bldLst>
      <p:bldP spid="8499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86600" y="5943600"/>
            <a:ext cx="20574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2,1</a:t>
            </a:r>
          </a:p>
        </p:txBody>
      </p:sp>
      <p:sp>
        <p:nvSpPr>
          <p:cNvPr id="21507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615315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1508" name="AutoShape 6"/>
          <p:cNvSpPr>
            <a:spLocks noChangeArrowheads="1"/>
          </p:cNvSpPr>
          <p:nvPr/>
        </p:nvSpPr>
        <p:spPr bwMode="auto">
          <a:xfrm>
            <a:off x="457200" y="804863"/>
            <a:ext cx="8229600" cy="4724400"/>
          </a:xfrm>
          <a:prstGeom prst="wedgeRectCallout">
            <a:avLst>
              <a:gd name="adj1" fmla="val -17556"/>
              <a:gd name="adj2" fmla="val 1841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9144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Even though its the most </a:t>
            </a:r>
            <a:r>
              <a:rPr lang="en-US" altLang="en-US" sz="4000" dirty="0"/>
              <a:t>efficacious </a:t>
            </a:r>
            <a:r>
              <a:rPr lang="en-US" altLang="en-US" sz="4000" dirty="0" smtClean="0"/>
              <a:t>antipsychotic, </a:t>
            </a:r>
            <a:r>
              <a:rPr lang="en-US" altLang="en-US" sz="4000" dirty="0"/>
              <a:t>its side </a:t>
            </a:r>
            <a:r>
              <a:rPr lang="en-US" altLang="en-US" sz="4000" dirty="0" smtClean="0"/>
              <a:t>effect profile prevents this drug from consideration for first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line use</a:t>
            </a:r>
            <a:endParaRPr lang="en-US" altLang="en-US" sz="4000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5800" y="90488"/>
            <a:ext cx="7772400" cy="461962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Clozapine (Clozaril)?</a:t>
            </a:r>
          </a:p>
        </p:txBody>
      </p:sp>
      <p:pic>
        <p:nvPicPr>
          <p:cNvPr id="13322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APPL2910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</p:childTnLst>
        </p:cTn>
      </p:par>
    </p:tnLst>
    <p:bldLst>
      <p:bldP spid="1332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5489575" y="4219575"/>
            <a:ext cx="2816225" cy="119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proud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present</a:t>
            </a:r>
            <a:endParaRPr lang="en-US" sz="3600" b="0" dirty="0"/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 t="24629" r="19870" b="4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jepa280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Arial Black" pitchFamily="34" charset="0"/>
              </a:rPr>
              <a:t>And Now Here </a:t>
            </a:r>
            <a:br>
              <a:rPr lang="en-US" altLang="en-US" sz="5400" b="0">
                <a:latin typeface="Arial Black" pitchFamily="34" charset="0"/>
              </a:rPr>
            </a:br>
            <a:r>
              <a:rPr lang="en-US" altLang="en-US" sz="5400" b="0">
                <a:latin typeface="Arial Black" pitchFamily="34" charset="0"/>
              </a:rPr>
              <a:t>Is The Host . . .</a:t>
            </a:r>
            <a:r>
              <a:rPr lang="en-US" altLang="en-US" sz="8000" b="0"/>
              <a:t>     </a:t>
            </a:r>
            <a:endParaRPr lang="en-US" altLang="en-US" sz="4400" b="0"/>
          </a:p>
        </p:txBody>
      </p:sp>
      <p:pic>
        <p:nvPicPr>
          <p:cNvPr id="119817" name="jepa280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0" y="5486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Comic Sans MS" pitchFamily="66" charset="0"/>
              </a:rPr>
              <a:t>Insert Name Here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198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49" fill="hold"/>
                                        <p:tgtEl>
                                          <p:spTgt spid="1198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198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7"/>
                </p:tgtEl>
              </p:cMediaNode>
            </p:audio>
          </p:childTnLst>
        </p:cTn>
      </p:par>
    </p:tnLst>
    <p:bldLst>
      <p:bldP spid="1198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96200" y="6019800"/>
            <a:ext cx="1447800" cy="838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2,2</a:t>
            </a:r>
          </a:p>
        </p:txBody>
      </p:sp>
      <p:sp>
        <p:nvSpPr>
          <p:cNvPr id="22531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533400" y="838200"/>
            <a:ext cx="8229600" cy="4800600"/>
          </a:xfrm>
          <a:prstGeom prst="wedgeRectCallout">
            <a:avLst>
              <a:gd name="adj1" fmla="val -20333"/>
              <a:gd name="adj2" fmla="val 1415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9144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This atypical is used </a:t>
            </a:r>
            <a:r>
              <a:rPr lang="en-US" altLang="en-US" sz="4000" dirty="0" smtClean="0"/>
              <a:t>to treat psychosis </a:t>
            </a:r>
            <a:r>
              <a:rPr lang="en-US" altLang="en-US" sz="4000" dirty="0"/>
              <a:t>in </a:t>
            </a:r>
            <a:r>
              <a:rPr lang="en-US" altLang="en-US" sz="4000" dirty="0" err="1"/>
              <a:t>Lewy</a:t>
            </a:r>
            <a:r>
              <a:rPr lang="en-US" altLang="en-US" sz="4000" dirty="0"/>
              <a:t> Body Dementia </a:t>
            </a:r>
            <a:r>
              <a:rPr lang="en-US" altLang="en-US" sz="4000" dirty="0" smtClean="0"/>
              <a:t>&amp; Parkinson’s </a:t>
            </a:r>
            <a:r>
              <a:rPr lang="en-US" altLang="en-US" sz="4000" dirty="0"/>
              <a:t>Disease due to its low </a:t>
            </a:r>
            <a:r>
              <a:rPr lang="en-US" altLang="en-US" sz="4000" dirty="0" smtClean="0"/>
              <a:t>likelihood </a:t>
            </a:r>
            <a:r>
              <a:rPr lang="en-US" altLang="en-US" sz="4000" dirty="0"/>
              <a:t>of EPS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90600" y="95250"/>
            <a:ext cx="71628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quetiapine (Seroquel)?</a:t>
            </a:r>
          </a:p>
        </p:txBody>
      </p:sp>
      <p:pic>
        <p:nvPicPr>
          <p:cNvPr id="22536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791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APPL2910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225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7"/>
                </p:tgtEl>
              </p:cMediaNode>
            </p:audio>
          </p:childTnLst>
        </p:cTn>
      </p:par>
    </p:tnLst>
    <p:bldLst>
      <p:bldP spid="1229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10400" y="5791200"/>
            <a:ext cx="21336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2,3</a:t>
            </a:r>
          </a:p>
        </p:txBody>
      </p:sp>
      <p:sp>
        <p:nvSpPr>
          <p:cNvPr id="23555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960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381000" y="990600"/>
            <a:ext cx="8458200" cy="4648200"/>
          </a:xfrm>
          <a:prstGeom prst="wedgeRectCallout">
            <a:avLst>
              <a:gd name="adj1" fmla="val -19333"/>
              <a:gd name="adj2" fmla="val 1461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9144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These 2 </a:t>
            </a:r>
            <a:r>
              <a:rPr lang="en-US" altLang="en-US" sz="4000" dirty="0" err="1" smtClean="0"/>
              <a:t>atypicals</a:t>
            </a:r>
            <a:r>
              <a:rPr lang="en-US" altLang="en-US" sz="4000" dirty="0" smtClean="0"/>
              <a:t> are available </a:t>
            </a:r>
            <a:r>
              <a:rPr lang="en-US" altLang="en-US" sz="4000" dirty="0"/>
              <a:t>in a long acting injectable form &amp; </a:t>
            </a:r>
            <a:r>
              <a:rPr lang="en-US" altLang="en-US" sz="4000" dirty="0" smtClean="0"/>
              <a:t>have the highest risk among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err="1" smtClean="0"/>
              <a:t>atypicals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of causing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prolactin elevation</a:t>
            </a:r>
            <a:endParaRPr lang="en-US" altLang="en-US" sz="2800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458200" cy="461665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What is </a:t>
            </a:r>
            <a:r>
              <a:rPr lang="en-US" altLang="en-US" sz="2400" dirty="0" err="1"/>
              <a:t>risperidone</a:t>
            </a:r>
            <a:r>
              <a:rPr lang="en-US" altLang="en-US" sz="2400" dirty="0"/>
              <a:t> (Risperdal</a:t>
            </a:r>
            <a:r>
              <a:rPr lang="en-US" altLang="en-US" sz="2400" dirty="0" smtClean="0"/>
              <a:t>) &amp; </a:t>
            </a:r>
            <a:r>
              <a:rPr lang="en-US" sz="2400" dirty="0" err="1" smtClean="0"/>
              <a:t>paliperidone</a:t>
            </a:r>
            <a:r>
              <a:rPr lang="en-US" sz="2400" dirty="0" smtClean="0"/>
              <a:t> (</a:t>
            </a:r>
            <a:r>
              <a:rPr lang="en-US" sz="2400" dirty="0" err="1" smtClean="0"/>
              <a:t>Invega</a:t>
            </a:r>
            <a:r>
              <a:rPr lang="en-US" sz="2400" dirty="0" smtClean="0"/>
              <a:t>) </a:t>
            </a:r>
            <a:endParaRPr lang="en-US" altLang="en-US" sz="2400" dirty="0"/>
          </a:p>
        </p:txBody>
      </p:sp>
      <p:pic>
        <p:nvPicPr>
          <p:cNvPr id="15368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APPL2910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</p:childTnLst>
        </p:cTn>
      </p:par>
    </p:tnLst>
    <p:bldLst>
      <p:bldP spid="1536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2,4</a:t>
            </a:r>
          </a:p>
        </p:txBody>
      </p:sp>
      <p:sp>
        <p:nvSpPr>
          <p:cNvPr id="24579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533400" y="990600"/>
            <a:ext cx="8229600" cy="4572000"/>
          </a:xfrm>
          <a:prstGeom prst="wedgeRectCallout">
            <a:avLst>
              <a:gd name="adj1" fmla="val -21259"/>
              <a:gd name="adj2" fmla="val 7361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9144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These two </a:t>
            </a:r>
            <a:r>
              <a:rPr lang="en-US" altLang="en-US" sz="4000" dirty="0" err="1"/>
              <a:t>atypicals</a:t>
            </a:r>
            <a:r>
              <a:rPr lang="en-US" altLang="en-US" sz="4000" dirty="0"/>
              <a:t> are most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likely to cause side effects of significant sedation </a:t>
            </a:r>
            <a:r>
              <a:rPr lang="en-US" altLang="en-US" sz="4000" dirty="0" smtClean="0"/>
              <a:t>and </a:t>
            </a: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the metabolic syndrome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676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What is</a:t>
            </a:r>
            <a:r>
              <a:rPr lang="en-US" altLang="en-US" sz="2400" dirty="0"/>
              <a:t> olanzapine (</a:t>
            </a:r>
            <a:r>
              <a:rPr lang="en-US" altLang="en-US" sz="2400" dirty="0" err="1"/>
              <a:t>Zyprexa</a:t>
            </a:r>
            <a:r>
              <a:rPr lang="en-US" altLang="en-US" sz="2400" dirty="0" smtClean="0"/>
              <a:t>) and clozapine (</a:t>
            </a:r>
            <a:r>
              <a:rPr lang="en-US" altLang="en-US" sz="2400" dirty="0" err="1" smtClean="0"/>
              <a:t>Clozaril</a:t>
            </a:r>
            <a:r>
              <a:rPr lang="en-US" altLang="en-US" sz="2400" dirty="0" smtClean="0"/>
              <a:t>)?</a:t>
            </a:r>
            <a:endParaRPr lang="en-US" altLang="en-US" sz="2400" dirty="0"/>
          </a:p>
        </p:txBody>
      </p:sp>
      <p:pic>
        <p:nvPicPr>
          <p:cNvPr id="16392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2928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APPL292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audio>
          </p:childTnLst>
        </p:cTn>
      </p:par>
    </p:tnLst>
    <p:bldLst>
      <p:bldP spid="1639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2,5</a:t>
            </a:r>
          </a:p>
        </p:txBody>
      </p:sp>
      <p:sp>
        <p:nvSpPr>
          <p:cNvPr id="25603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381000" y="838200"/>
            <a:ext cx="8458200" cy="4724400"/>
          </a:xfrm>
          <a:prstGeom prst="wedgeRectCallout">
            <a:avLst>
              <a:gd name="adj1" fmla="val -20231"/>
              <a:gd name="adj2" fmla="val 873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85800" y="171450"/>
            <a:ext cx="74676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</a:t>
            </a:r>
            <a:r>
              <a:rPr lang="en-US" altLang="en-US" sz="2400"/>
              <a:t> ziprasidone (Geodon)?</a:t>
            </a:r>
          </a:p>
        </p:txBody>
      </p:sp>
      <p:pic>
        <p:nvPicPr>
          <p:cNvPr id="87046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75363"/>
            <a:ext cx="8382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APPL292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AutoShape 4"/>
          <p:cNvSpPr>
            <a:spLocks noChangeArrowheads="1"/>
          </p:cNvSpPr>
          <p:nvPr/>
        </p:nvSpPr>
        <p:spPr bwMode="auto">
          <a:xfrm>
            <a:off x="457200" y="838200"/>
            <a:ext cx="8382000" cy="4724400"/>
          </a:xfrm>
          <a:prstGeom prst="wedgeRectCallout">
            <a:avLst>
              <a:gd name="adj1" fmla="val -20870"/>
              <a:gd name="adj2" fmla="val 7125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Of all the </a:t>
            </a:r>
            <a:r>
              <a:rPr lang="en-US" altLang="en-US" sz="4000" dirty="0" smtClean="0"/>
              <a:t>SGA’s, </a:t>
            </a:r>
            <a:r>
              <a:rPr lang="en-US" altLang="en-US" sz="4000" dirty="0"/>
              <a:t>this medication has the highest risk of causing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err="1"/>
              <a:t>QTc</a:t>
            </a:r>
            <a:r>
              <a:rPr lang="en-US" altLang="en-US" sz="4000" dirty="0"/>
              <a:t> prolongation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00" fill="hold"/>
                                        <p:tgtEl>
                                          <p:spTgt spid="87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02" fill="hold"/>
                                        <p:tgtEl>
                                          <p:spTgt spid="870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704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7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87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6"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7"/>
                </p:tgtEl>
              </p:cMediaNode>
            </p:audio>
          </p:childTnLst>
        </p:cTn>
      </p:par>
    </p:tnLst>
    <p:bldLst>
      <p:bldP spid="8704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2,6</a:t>
            </a:r>
          </a:p>
        </p:txBody>
      </p:sp>
      <p:sp>
        <p:nvSpPr>
          <p:cNvPr id="26627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533400" y="990600"/>
            <a:ext cx="8001000" cy="4724400"/>
          </a:xfrm>
          <a:prstGeom prst="wedgeRectCallout">
            <a:avLst>
              <a:gd name="adj1" fmla="val -20435"/>
              <a:gd name="adj2" fmla="val 389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This </a:t>
            </a:r>
            <a:r>
              <a:rPr lang="en-US" altLang="en-US" sz="4000" dirty="0" smtClean="0"/>
              <a:t>SGA is </a:t>
            </a:r>
            <a:r>
              <a:rPr lang="en-US" altLang="en-US" sz="4000" dirty="0"/>
              <a:t>a partial dopamine agonist &amp; commonly has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side effect </a:t>
            </a:r>
            <a:r>
              <a:rPr lang="en-US" altLang="en-US" sz="4000" dirty="0" err="1"/>
              <a:t>akathisia</a:t>
            </a:r>
            <a:endParaRPr lang="en-US" altLang="en-US" sz="4000" dirty="0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1628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aripiprazole (Abilify)?</a:t>
            </a:r>
            <a:endParaRPr lang="en-US" altLang="en-US" sz="2400" b="0"/>
          </a:p>
        </p:txBody>
      </p:sp>
      <p:pic>
        <p:nvPicPr>
          <p:cNvPr id="88070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APPL292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8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02" fill="hold"/>
                                        <p:tgtEl>
                                          <p:spTgt spid="88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70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8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88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0"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71"/>
                </p:tgtEl>
              </p:cMediaNode>
            </p:audio>
          </p:childTnLst>
        </p:cTn>
      </p:par>
    </p:tnLst>
    <p:bldLst>
      <p:bldP spid="8806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2,7</a:t>
            </a:r>
          </a:p>
        </p:txBody>
      </p:sp>
      <p:sp>
        <p:nvSpPr>
          <p:cNvPr id="27651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457200" y="914400"/>
            <a:ext cx="8229600" cy="4572000"/>
          </a:xfrm>
          <a:prstGeom prst="wedgeRectCallout">
            <a:avLst>
              <a:gd name="adj1" fmla="val -20333"/>
              <a:gd name="adj2" fmla="val 90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atypical is FDA approved for adjunct treatment of major depression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57200" y="266700"/>
            <a:ext cx="81534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aripiprazole (Abilify)?</a:t>
            </a:r>
          </a:p>
        </p:txBody>
      </p:sp>
      <p:pic>
        <p:nvPicPr>
          <p:cNvPr id="89094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APPL294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890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890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09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90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5"/>
                </p:tgtEl>
              </p:cMediaNode>
            </p:audio>
          </p:childTnLst>
        </p:cTn>
      </p:par>
    </p:tnLst>
    <p:bldLst>
      <p:bldP spid="8909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2,8</a:t>
            </a:r>
          </a:p>
        </p:txBody>
      </p:sp>
      <p:sp>
        <p:nvSpPr>
          <p:cNvPr id="28675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81000" y="1143000"/>
            <a:ext cx="8382000" cy="4572000"/>
          </a:xfrm>
          <a:prstGeom prst="wedgeRectCallout">
            <a:avLst>
              <a:gd name="adj1" fmla="val -20870"/>
              <a:gd name="adj2" fmla="val 1069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Due </a:t>
            </a:r>
            <a:r>
              <a:rPr lang="en-US" altLang="en-US" sz="4000" dirty="0"/>
              <a:t>to the risk </a:t>
            </a:r>
            <a:r>
              <a:rPr lang="en-US" altLang="en-US" sz="4000" dirty="0" smtClean="0"/>
              <a:t>of </a:t>
            </a:r>
            <a:r>
              <a:rPr lang="en-US" altLang="en-US" sz="4000" dirty="0"/>
              <a:t>seizure </a:t>
            </a:r>
            <a:r>
              <a:rPr lang="en-US" altLang="en-US" sz="4000" dirty="0" smtClean="0"/>
              <a:t>induction, slow dose titration must be done for this atypical</a:t>
            </a:r>
            <a:endParaRPr lang="en-US" altLang="en-US" sz="4000" dirty="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71628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clozapine (Clozaril?)?</a:t>
            </a:r>
          </a:p>
        </p:txBody>
      </p:sp>
      <p:pic>
        <p:nvPicPr>
          <p:cNvPr id="90118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APPL294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0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90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11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0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0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8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9"/>
                </p:tgtEl>
              </p:cMediaNode>
            </p:audio>
          </p:childTnLst>
        </p:cTn>
      </p:par>
    </p:tnLst>
    <p:bldLst>
      <p:bldP spid="90117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2,9</a:t>
            </a:r>
          </a:p>
        </p:txBody>
      </p:sp>
      <p:sp>
        <p:nvSpPr>
          <p:cNvPr id="29699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71500" y="838200"/>
            <a:ext cx="8458200" cy="4724400"/>
          </a:xfrm>
          <a:prstGeom prst="wedgeRectCallout">
            <a:avLst>
              <a:gd name="adj1" fmla="val -20231"/>
              <a:gd name="adj2" fmla="val 1357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err="1" smtClean="0"/>
              <a:t>Lurasidone</a:t>
            </a:r>
            <a:r>
              <a:rPr lang="en-US" altLang="en-US" sz="4000" dirty="0" smtClean="0"/>
              <a:t> (</a:t>
            </a:r>
            <a:r>
              <a:rPr lang="en-US" altLang="en-US" sz="4000" dirty="0" err="1" smtClean="0"/>
              <a:t>latuda</a:t>
            </a:r>
            <a:r>
              <a:rPr lang="en-US" altLang="en-US" sz="4000" dirty="0" smtClean="0"/>
              <a:t>), </a:t>
            </a:r>
            <a:r>
              <a:rPr lang="en-US" altLang="en-US" sz="4000" dirty="0" err="1" smtClean="0"/>
              <a:t>asenapine</a:t>
            </a:r>
            <a:r>
              <a:rPr lang="en-US" altLang="en-US" sz="4000" dirty="0" smtClean="0"/>
              <a:t> (</a:t>
            </a:r>
            <a:r>
              <a:rPr lang="en-US" altLang="en-US" sz="4000" dirty="0" err="1" smtClean="0"/>
              <a:t>saphris</a:t>
            </a:r>
            <a:r>
              <a:rPr lang="en-US" altLang="en-US" sz="4000" dirty="0" smtClean="0"/>
              <a:t>) &amp; these two SGA’s are the most metabolically “neutral”</a:t>
            </a:r>
            <a:endParaRPr lang="en-US" altLang="en-US" sz="4000" dirty="0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45342" y="171449"/>
            <a:ext cx="8458200" cy="461665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0" dirty="0" smtClean="0"/>
              <a:t>What are </a:t>
            </a:r>
            <a:r>
              <a:rPr lang="en-US" altLang="en-US" sz="2400" dirty="0" err="1" smtClean="0"/>
              <a:t>ziprasidone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geodone</a:t>
            </a:r>
            <a:r>
              <a:rPr lang="en-US" altLang="en-US" sz="2400" dirty="0" smtClean="0"/>
              <a:t>) &amp; </a:t>
            </a:r>
            <a:r>
              <a:rPr lang="en-US" altLang="en-US" sz="2400" dirty="0" err="1" smtClean="0"/>
              <a:t>aripiprazole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abilify</a:t>
            </a:r>
            <a:r>
              <a:rPr lang="en-US" altLang="en-US" sz="2400" dirty="0" smtClean="0"/>
              <a:t>)?</a:t>
            </a:r>
          </a:p>
        </p:txBody>
      </p:sp>
      <p:pic>
        <p:nvPicPr>
          <p:cNvPr id="91142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APPL294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1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91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114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1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2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43"/>
                </p:tgtEl>
              </p:cMediaNode>
            </p:audio>
          </p:childTnLst>
        </p:cTn>
      </p:par>
    </p:tnLst>
    <p:bldLst>
      <p:bldP spid="9114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91400" y="5943600"/>
            <a:ext cx="17526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3,1</a:t>
            </a:r>
          </a:p>
        </p:txBody>
      </p:sp>
      <p:sp>
        <p:nvSpPr>
          <p:cNvPr id="30723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0724" name="AutoShape 6"/>
          <p:cNvSpPr>
            <a:spLocks noChangeArrowheads="1"/>
          </p:cNvSpPr>
          <p:nvPr/>
        </p:nvSpPr>
        <p:spPr bwMode="auto">
          <a:xfrm>
            <a:off x="304800" y="990600"/>
            <a:ext cx="8534400" cy="4572000"/>
          </a:xfrm>
          <a:prstGeom prst="wedgeRectCallout">
            <a:avLst>
              <a:gd name="adj1" fmla="val -17819"/>
              <a:gd name="adj2" fmla="val 236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More common with </a:t>
            </a:r>
            <a:r>
              <a:rPr lang="en-US" altLang="en-US" sz="4000" dirty="0" smtClean="0"/>
              <a:t>typical </a:t>
            </a:r>
            <a:r>
              <a:rPr lang="en-US" altLang="en-US" sz="4000" dirty="0"/>
              <a:t>antipsychotics, this side effect is characterized by repetitive, involuntary, purposeless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movements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84582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</a:t>
            </a:r>
            <a:r>
              <a:rPr lang="en-US" altLang="en-US" sz="2400"/>
              <a:t> Tardive Dyskinesia?</a:t>
            </a:r>
          </a:p>
        </p:txBody>
      </p:sp>
      <p:pic>
        <p:nvPicPr>
          <p:cNvPr id="17416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05488"/>
            <a:ext cx="9953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APPL2942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7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</p:childTnLst>
        </p:cTn>
      </p:par>
    </p:tnLst>
    <p:bldLst>
      <p:bldP spid="1741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43800" y="6172200"/>
            <a:ext cx="16002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3,2</a:t>
            </a:r>
          </a:p>
        </p:txBody>
      </p:sp>
      <p:sp>
        <p:nvSpPr>
          <p:cNvPr id="31747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609600" y="1428750"/>
            <a:ext cx="7924800" cy="4133850"/>
          </a:xfrm>
          <a:prstGeom prst="wedgeRectCallout">
            <a:avLst>
              <a:gd name="adj1" fmla="val -19190"/>
              <a:gd name="adj2" fmla="val 1625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Gradual taper </a:t>
            </a:r>
            <a:r>
              <a:rPr lang="en-US" altLang="en-US" sz="4000" dirty="0" smtClean="0"/>
              <a:t>     </a:t>
            </a:r>
            <a:r>
              <a:rPr lang="en-US" altLang="en-US" sz="4000" dirty="0"/>
              <a:t>Abrupt stop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----------------------------------</a:t>
            </a: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For a patient taking Clozapine (</a:t>
            </a:r>
            <a:r>
              <a:rPr lang="en-US" altLang="en-US" sz="4000" dirty="0" err="1"/>
              <a:t>Clozaril</a:t>
            </a:r>
            <a:r>
              <a:rPr lang="en-US" altLang="en-US" sz="4000" dirty="0"/>
              <a:t>) this is done when the WBC is &lt;2,000 or the absolute neutrophil count is &lt;1,000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9600" y="228600"/>
            <a:ext cx="7924800" cy="1200150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altLang="en-US" sz="2400" b="0" dirty="0"/>
              <a:t>What is</a:t>
            </a:r>
            <a:r>
              <a:rPr lang="en-US" altLang="en-US" sz="2400" dirty="0"/>
              <a:t> abrupt stop?</a:t>
            </a:r>
          </a:p>
          <a:p>
            <a:pPr marL="457200" indent="-457200">
              <a:defRPr/>
            </a:pPr>
            <a:r>
              <a:rPr lang="en-US" altLang="en-US" sz="2400" b="0" dirty="0"/>
              <a:t>(abrupt stop </a:t>
            </a:r>
            <a:r>
              <a:rPr lang="en-US" altLang="en-US" sz="2400" b="0" dirty="0">
                <a:latin typeface="Calibri"/>
              </a:rPr>
              <a:t>→ </a:t>
            </a:r>
            <a:r>
              <a:rPr lang="en-US" altLang="en-US" sz="2400" b="0" dirty="0">
                <a:latin typeface="+mn-lt"/>
              </a:rPr>
              <a:t>rebound psychosis; </a:t>
            </a:r>
          </a:p>
          <a:p>
            <a:pPr marL="457200" indent="-457200">
              <a:defRPr/>
            </a:pPr>
            <a:r>
              <a:rPr lang="en-US" altLang="en-US" sz="2400" b="0" dirty="0">
                <a:latin typeface="+mn-lt"/>
              </a:rPr>
              <a:t>do gradual taper when possible)</a:t>
            </a:r>
          </a:p>
        </p:txBody>
      </p:sp>
      <p:pic>
        <p:nvPicPr>
          <p:cNvPr id="97282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APPL295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7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97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7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7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2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3"/>
                </p:tgtEl>
              </p:cMediaNode>
            </p:audio>
          </p:childTnLst>
        </p:cTn>
      </p:par>
    </p:tnLst>
    <p:bldLst>
      <p:bldP spid="225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4000" b="1" smtClean="0">
                <a:latin typeface="Comic Sans MS" pitchFamily="66" charset="0"/>
              </a:rPr>
              <a:t>	The categories for today’s Jeopardy will be: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867400"/>
            <a:ext cx="19050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3,3</a:t>
            </a:r>
          </a:p>
        </p:txBody>
      </p:sp>
      <p:sp>
        <p:nvSpPr>
          <p:cNvPr id="32771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381000" y="990600"/>
            <a:ext cx="8305800" cy="4495800"/>
          </a:xfrm>
          <a:prstGeom prst="wedgeRectCallout">
            <a:avLst>
              <a:gd name="adj1" fmla="val -18769"/>
              <a:gd name="adj2" fmla="val 8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Due to the risk of metabolic syndrome, patients on atypicals should have their weight, waist circumference and these 2 labs monitored regularly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209550"/>
            <a:ext cx="82296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glucose &amp; lipids?</a:t>
            </a:r>
            <a:endParaRPr lang="en-US" altLang="en-US" sz="2400" b="0"/>
          </a:p>
        </p:txBody>
      </p:sp>
      <p:pic>
        <p:nvPicPr>
          <p:cNvPr id="21512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2928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APPL295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</p:childTnLst>
        </p:cTn>
      </p:par>
    </p:tnLst>
    <p:bldLst>
      <p:bldP spid="2151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3,4</a:t>
            </a:r>
          </a:p>
        </p:txBody>
      </p:sp>
      <p:sp>
        <p:nvSpPr>
          <p:cNvPr id="33795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3796" name="AutoShape 6"/>
          <p:cNvSpPr>
            <a:spLocks noChangeArrowheads="1"/>
          </p:cNvSpPr>
          <p:nvPr/>
        </p:nvSpPr>
        <p:spPr bwMode="auto">
          <a:xfrm>
            <a:off x="133350" y="685800"/>
            <a:ext cx="8915400" cy="5105400"/>
          </a:xfrm>
          <a:prstGeom prst="wedgeRectCallout">
            <a:avLst>
              <a:gd name="adj1" fmla="val -20051"/>
              <a:gd name="adj2" fmla="val 584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The </a:t>
            </a:r>
            <a:r>
              <a:rPr lang="en-US" altLang="en-US" sz="4000" dirty="0"/>
              <a:t>picture shows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/>
              <a:t>a </a:t>
            </a:r>
            <a:r>
              <a:rPr lang="en-US" altLang="en-US" sz="4000" dirty="0" err="1"/>
              <a:t>pt</a:t>
            </a:r>
            <a:r>
              <a:rPr lang="en-US" altLang="en-US" sz="4000" dirty="0"/>
              <a:t> experiencing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/>
              <a:t>t</a:t>
            </a:r>
            <a:r>
              <a:rPr lang="en-US" altLang="en-US" sz="4000" dirty="0" smtClean="0"/>
              <a:t>his EPS 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effect</a:t>
            </a: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28600" y="76200"/>
            <a:ext cx="86106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dystonia?</a:t>
            </a:r>
          </a:p>
        </p:txBody>
      </p:sp>
      <p:pic>
        <p:nvPicPr>
          <p:cNvPr id="25608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93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APPL295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41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25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9"/>
                </p:tgtEl>
              </p:cMediaNode>
            </p:audio>
          </p:childTnLst>
        </p:cTn>
      </p:par>
    </p:tnLst>
    <p:bldLst>
      <p:bldP spid="2048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3,5</a:t>
            </a:r>
          </a:p>
        </p:txBody>
      </p:sp>
      <p:sp>
        <p:nvSpPr>
          <p:cNvPr id="34819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71450" y="1066800"/>
            <a:ext cx="8839200" cy="4648200"/>
          </a:xfrm>
          <a:prstGeom prst="wedgeRectCallout">
            <a:avLst>
              <a:gd name="adj1" fmla="val -21514"/>
              <a:gd name="adj2" fmla="val -2144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Clozapine (</a:t>
            </a:r>
            <a:r>
              <a:rPr lang="en-US" altLang="en-US" dirty="0" err="1"/>
              <a:t>clozaril</a:t>
            </a:r>
            <a:r>
              <a:rPr lang="en-US" altLang="en-US" dirty="0"/>
              <a:t>), Quetiapine (</a:t>
            </a:r>
            <a:r>
              <a:rPr lang="en-US" altLang="en-US" dirty="0" err="1"/>
              <a:t>seroquel</a:t>
            </a:r>
            <a:r>
              <a:rPr lang="en-US" altLang="en-US" dirty="0"/>
              <a:t>), </a:t>
            </a:r>
            <a:r>
              <a:rPr lang="en-US" altLang="en-US" dirty="0" err="1"/>
              <a:t>Iloperidone</a:t>
            </a:r>
            <a:r>
              <a:rPr lang="en-US" altLang="en-US" dirty="0"/>
              <a:t> (</a:t>
            </a:r>
            <a:r>
              <a:rPr lang="en-US" altLang="en-US" dirty="0" err="1"/>
              <a:t>fanapt</a:t>
            </a:r>
            <a:r>
              <a:rPr lang="en-US" altLang="en-US" dirty="0"/>
              <a:t>), </a:t>
            </a:r>
            <a:r>
              <a:rPr lang="en-US" altLang="en-US" dirty="0" err="1"/>
              <a:t>Risperidone</a:t>
            </a:r>
            <a:r>
              <a:rPr lang="en-US" altLang="en-US" dirty="0"/>
              <a:t> (</a:t>
            </a:r>
            <a:r>
              <a:rPr lang="en-US" altLang="en-US" dirty="0" err="1"/>
              <a:t>risperdal</a:t>
            </a:r>
            <a:r>
              <a:rPr lang="en-US" altLang="en-US" dirty="0"/>
              <a:t>) </a:t>
            </a:r>
            <a:r>
              <a:rPr lang="en-US" altLang="en-US" dirty="0" err="1"/>
              <a:t>Paliperidone</a:t>
            </a:r>
            <a:r>
              <a:rPr lang="en-US" altLang="en-US" dirty="0"/>
              <a:t> (</a:t>
            </a:r>
            <a:r>
              <a:rPr lang="en-US" altLang="en-US" dirty="0" err="1"/>
              <a:t>invega</a:t>
            </a:r>
            <a:r>
              <a:rPr lang="en-US" altLang="en-US" dirty="0"/>
              <a:t>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smtClean="0"/>
              <a:t>------------------------------------------------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All may cause dose dependent orthostatic hypotension due to this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38138" y="76200"/>
            <a:ext cx="8534400" cy="8302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b="0" dirty="0" smtClean="0"/>
              <a:t>What is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α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 adrenergic antagonism?</a:t>
            </a:r>
          </a:p>
          <a:p>
            <a:pPr marL="457200" indent="-457200">
              <a:defRPr/>
            </a:pPr>
            <a:r>
              <a:rPr lang="en-US" altLang="en-US" sz="2400" b="0" dirty="0"/>
              <a:t>undesirable in elderly </a:t>
            </a:r>
            <a:r>
              <a:rPr lang="en-US" altLang="en-US" sz="2400" b="0" dirty="0" err="1"/>
              <a:t>pts</a:t>
            </a:r>
            <a:r>
              <a:rPr lang="en-US" altLang="en-US" sz="2400" b="0" dirty="0"/>
              <a:t> &amp; </a:t>
            </a:r>
            <a:r>
              <a:rPr lang="en-US" altLang="en-US" sz="2400" b="0" dirty="0" err="1"/>
              <a:t>pts</a:t>
            </a:r>
            <a:r>
              <a:rPr lang="en-US" altLang="en-US" sz="2400" b="0" dirty="0"/>
              <a:t> at risk for </a:t>
            </a:r>
            <a:r>
              <a:rPr lang="en-US" altLang="en-US" sz="2400" b="0" dirty="0" smtClean="0"/>
              <a:t>falls</a:t>
            </a:r>
            <a:endParaRPr lang="en-US" altLang="en-US" sz="2400" b="0" dirty="0"/>
          </a:p>
        </p:txBody>
      </p:sp>
      <p:pic>
        <p:nvPicPr>
          <p:cNvPr id="92166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531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APPL2973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92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6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7"/>
                </p:tgtEl>
              </p:cMediaNode>
            </p:audio>
          </p:childTnLst>
        </p:cTn>
      </p:par>
    </p:tnLst>
    <p:bldLst>
      <p:bldP spid="9216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3,6</a:t>
            </a:r>
          </a:p>
        </p:txBody>
      </p:sp>
      <p:sp>
        <p:nvSpPr>
          <p:cNvPr id="35843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81000" y="1066800"/>
            <a:ext cx="8458200" cy="4572000"/>
          </a:xfrm>
          <a:prstGeom prst="wedgeRectCallout">
            <a:avLst>
              <a:gd name="adj1" fmla="val -20231"/>
              <a:gd name="adj2" fmla="val 7361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There is a blackbox warning for the use of antipsychotics in elderly dementia patients due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increased risk of this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914400" y="304800"/>
            <a:ext cx="7162800" cy="461665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 dirty="0"/>
              <a:t>What is </a:t>
            </a:r>
            <a:r>
              <a:rPr lang="en-US" altLang="en-US" sz="2400" dirty="0" smtClean="0"/>
              <a:t>sudden death (cardiovascular cause?)?</a:t>
            </a:r>
            <a:endParaRPr lang="en-US" altLang="en-US" sz="2400" b="0" dirty="0"/>
          </a:p>
        </p:txBody>
      </p:sp>
      <p:pic>
        <p:nvPicPr>
          <p:cNvPr id="93190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APPL2973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3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93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90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3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0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1"/>
                </p:tgtEl>
              </p:cMediaNode>
            </p:audio>
          </p:childTnLst>
        </p:cTn>
      </p:par>
    </p:tnLst>
    <p:bldLst>
      <p:bldP spid="9318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3,7</a:t>
            </a:r>
          </a:p>
        </p:txBody>
      </p:sp>
      <p:sp>
        <p:nvSpPr>
          <p:cNvPr id="36867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304800" y="1066800"/>
            <a:ext cx="8610600" cy="4419600"/>
          </a:xfrm>
          <a:prstGeom prst="wedgeRectCallout">
            <a:avLst>
              <a:gd name="adj1" fmla="val -19875"/>
              <a:gd name="adj2" fmla="val -2514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	</a:t>
            </a:r>
            <a:r>
              <a:rPr lang="en-US" altLang="en-US" sz="4000" dirty="0" smtClean="0"/>
              <a:t>		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The antipsychotic side effect seen in this patient is this </a:t>
            </a:r>
            <a:endParaRPr lang="en-US" altLang="en-US" sz="2400" dirty="0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04800" y="95250"/>
            <a:ext cx="85344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 smtClean="0"/>
              <a:t>What is oculogyric crisis?</a:t>
            </a:r>
            <a:endParaRPr lang="en-US" altLang="en-US" sz="2400" dirty="0"/>
          </a:p>
        </p:txBody>
      </p:sp>
      <p:pic>
        <p:nvPicPr>
          <p:cNvPr id="94214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769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APPL2973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https://encrypted-tbn0.gstatic.com/images?q=tbn:ANd9GcR4wedhwZujBGMyrisURhc748ctGvGVhQNYgjoy4siAAcMuC4F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81100"/>
            <a:ext cx="4724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02" fill="hold"/>
                                        <p:tgtEl>
                                          <p:spTgt spid="94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9421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5"/>
                </p:tgtEl>
              </p:cMediaNode>
            </p:audio>
          </p:childTnLst>
        </p:cTn>
      </p:par>
    </p:tnLst>
    <p:bldLst>
      <p:bldP spid="9421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3,8</a:t>
            </a:r>
          </a:p>
        </p:txBody>
      </p:sp>
      <p:sp>
        <p:nvSpPr>
          <p:cNvPr id="37891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166688" y="1219200"/>
            <a:ext cx="8839200" cy="4343400"/>
          </a:xfrm>
          <a:prstGeom prst="wedgeRectCallout">
            <a:avLst>
              <a:gd name="adj1" fmla="val -18931"/>
              <a:gd name="adj2" fmla="val 1003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The picture shows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patient with this D</a:t>
            </a:r>
            <a:r>
              <a:rPr lang="en-US" altLang="en-US" sz="3600" baseline="-25000"/>
              <a:t>2</a:t>
            </a:r>
            <a:r>
              <a:rPr lang="en-US" altLang="en-US" sz="36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blocking medication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side effect</a:t>
            </a:r>
          </a:p>
        </p:txBody>
      </p:sp>
      <p:sp>
        <p:nvSpPr>
          <p:cNvPr id="95237" name="Text Box 5">
            <a:hlinkClick r:id="" action="ppaction://noaction">
              <a:snd r:embed="rId8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304800" y="236538"/>
            <a:ext cx="8534400" cy="83026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gynecomasitia?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(From hyperprolactinemia)</a:t>
            </a:r>
          </a:p>
        </p:txBody>
      </p:sp>
      <p:pic>
        <p:nvPicPr>
          <p:cNvPr id="95241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007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APPL298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76" r="1666" b="15926"/>
          <a:stretch>
            <a:fillRect/>
          </a:stretch>
        </p:blipFill>
        <p:spPr bwMode="auto">
          <a:xfrm>
            <a:off x="4572000" y="1217613"/>
            <a:ext cx="44196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5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9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5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1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2"/>
                </p:tgtEl>
              </p:cMediaNode>
            </p:audio>
          </p:childTnLst>
        </p:cTn>
      </p:par>
    </p:tnLst>
    <p:bldLst>
      <p:bldP spid="95237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3,9</a:t>
            </a:r>
          </a:p>
        </p:txBody>
      </p:sp>
      <p:sp>
        <p:nvSpPr>
          <p:cNvPr id="38915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457200" y="990600"/>
            <a:ext cx="8229600" cy="4419600"/>
          </a:xfrm>
          <a:prstGeom prst="wedgeRectCallout">
            <a:avLst>
              <a:gd name="adj1" fmla="val -24963"/>
              <a:gd name="adj2" fmla="val -3204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atypical may cause dry mouth due to its anticholinergic properties, but ironically it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may also cause excess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salivation 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838200" y="304800"/>
            <a:ext cx="7162800" cy="4619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</a:t>
            </a:r>
            <a:r>
              <a:rPr lang="en-US" altLang="en-US" sz="2400"/>
              <a:t> clozapine (Clozaril)?</a:t>
            </a:r>
          </a:p>
        </p:txBody>
      </p:sp>
      <p:pic>
        <p:nvPicPr>
          <p:cNvPr id="98311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APPL298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8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98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11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8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2"/>
                </p:tgtEl>
              </p:cMediaNode>
            </p:audio>
          </p:childTnLst>
        </p:cTn>
      </p:par>
    </p:tnLst>
    <p:bldLst>
      <p:bldP spid="9830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0" y="5867400"/>
            <a:ext cx="15240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4,1</a:t>
            </a:r>
          </a:p>
        </p:txBody>
      </p:sp>
      <p:sp>
        <p:nvSpPr>
          <p:cNvPr id="39939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9940" name="AutoShape 6"/>
          <p:cNvSpPr>
            <a:spLocks noChangeArrowheads="1"/>
          </p:cNvSpPr>
          <p:nvPr/>
        </p:nvSpPr>
        <p:spPr bwMode="auto">
          <a:xfrm>
            <a:off x="342900" y="1317625"/>
            <a:ext cx="8610600" cy="4419600"/>
          </a:xfrm>
          <a:prstGeom prst="wedgeRectCallout">
            <a:avLst>
              <a:gd name="adj1" fmla="val -18991"/>
              <a:gd name="adj2" fmla="val 1278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SGA’s work </a:t>
            </a:r>
            <a:r>
              <a:rPr lang="en-US" altLang="en-US" sz="4000" dirty="0"/>
              <a:t>primary by blocking these 2 receptors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4582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are </a:t>
            </a:r>
            <a:r>
              <a:rPr lang="en-US" altLang="en-US" sz="2400"/>
              <a:t>the D</a:t>
            </a:r>
            <a:r>
              <a:rPr lang="en-US" altLang="en-US" sz="2400" baseline="-25000"/>
              <a:t>2</a:t>
            </a:r>
            <a:r>
              <a:rPr lang="en-US" altLang="en-US" sz="2400"/>
              <a:t> &amp; 5HT</a:t>
            </a:r>
            <a:r>
              <a:rPr lang="en-US" altLang="en-US" sz="2400" baseline="-25000"/>
              <a:t>2A </a:t>
            </a:r>
            <a:r>
              <a:rPr lang="en-US" altLang="en-US" sz="2400"/>
              <a:t>receptor?</a:t>
            </a:r>
            <a:endParaRPr lang="en-US" altLang="en-US" sz="2400" b="0"/>
          </a:p>
        </p:txBody>
      </p:sp>
      <p:pic>
        <p:nvPicPr>
          <p:cNvPr id="23560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APPL298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23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1"/>
                </p:tgtEl>
              </p:cMediaNode>
            </p:audio>
          </p:childTnLst>
        </p:cTn>
      </p:par>
    </p:tnLst>
    <p:bldLst>
      <p:bldP spid="23559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467600" y="6019800"/>
            <a:ext cx="1676400" cy="838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4,2</a:t>
            </a:r>
          </a:p>
        </p:txBody>
      </p:sp>
      <p:sp>
        <p:nvSpPr>
          <p:cNvPr id="40963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304800" y="1066800"/>
            <a:ext cx="8610600" cy="4114800"/>
          </a:xfrm>
          <a:prstGeom prst="wedgeRectCallout">
            <a:avLst>
              <a:gd name="adj1" fmla="val -18991"/>
              <a:gd name="adj2" fmla="val 2114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The positive symptoms of schizophrenia are due to hyperactivity of what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dopamine tract?</a:t>
            </a:r>
            <a:endParaRPr lang="el-GR" altLang="en-US" sz="40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86106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the Mesolimbic Pathway?</a:t>
            </a:r>
            <a:endParaRPr lang="en-US" altLang="en-US" sz="2400" b="0"/>
          </a:p>
        </p:txBody>
      </p:sp>
      <p:pic>
        <p:nvPicPr>
          <p:cNvPr id="19464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3088"/>
            <a:ext cx="11477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APPL300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audio>
          </p:childTnLst>
        </p:cTn>
      </p:par>
    </p:tnLst>
    <p:bldLst>
      <p:bldP spid="1946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0" y="5867400"/>
            <a:ext cx="15240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4,3</a:t>
            </a:r>
          </a:p>
        </p:txBody>
      </p:sp>
      <p:sp>
        <p:nvSpPr>
          <p:cNvPr id="41987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304800" y="781050"/>
            <a:ext cx="8610600" cy="5010150"/>
          </a:xfrm>
          <a:prstGeom prst="wedgeRectCallout">
            <a:avLst>
              <a:gd name="adj1" fmla="val -18106"/>
              <a:gd name="adj2" fmla="val -69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Excess blockade of this dopamine tract may cause infertility, galactorrhea, &amp; osteopenia.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14400" y="133350"/>
            <a:ext cx="71628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the Tubuloinfundibular Pathway?</a:t>
            </a:r>
          </a:p>
        </p:txBody>
      </p:sp>
      <p:pic>
        <p:nvPicPr>
          <p:cNvPr id="18440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626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APPL300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02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  <p:bldLst>
      <p:bldP spid="1843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altLang="en-US" sz="6000" b="1" smtClean="0">
                <a:latin typeface="Comic Sans MS" pitchFamily="66" charset="0"/>
              </a:rPr>
              <a:t>Typical Antipsychotics</a:t>
            </a:r>
            <a:endParaRPr lang="en-US" altLang="en-US" sz="7200" b="1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6324600"/>
            <a:ext cx="2209800" cy="533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mtClean="0"/>
              <a:t>4,4</a:t>
            </a:r>
          </a:p>
        </p:txBody>
      </p:sp>
      <p:sp>
        <p:nvSpPr>
          <p:cNvPr id="43011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607695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3012" name="AutoShape 6"/>
          <p:cNvSpPr>
            <a:spLocks noChangeArrowheads="1"/>
          </p:cNvSpPr>
          <p:nvPr/>
        </p:nvSpPr>
        <p:spPr bwMode="auto">
          <a:xfrm>
            <a:off x="133350" y="1295400"/>
            <a:ext cx="8915400" cy="4648200"/>
          </a:xfrm>
          <a:prstGeom prst="wedgeRectCallout">
            <a:avLst>
              <a:gd name="adj1" fmla="val -19194"/>
              <a:gd name="adj2" fmla="val -1809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When switching to </a:t>
            </a:r>
            <a:r>
              <a:rPr lang="en-US" altLang="en-US" sz="4000" dirty="0" err="1"/>
              <a:t>aripiprazole</a:t>
            </a:r>
            <a:r>
              <a:rPr lang="en-US" altLang="en-US" sz="4000" dirty="0"/>
              <a:t> (</a:t>
            </a:r>
            <a:r>
              <a:rPr lang="en-US" altLang="en-US" sz="4000" dirty="0" err="1"/>
              <a:t>abilify</a:t>
            </a:r>
            <a:r>
              <a:rPr lang="en-US" altLang="en-US" sz="4000" dirty="0"/>
              <a:t>) from a different antipsychotic, </a:t>
            </a:r>
            <a:r>
              <a:rPr lang="en-US" altLang="en-US" sz="4000" dirty="0" smtClean="0"/>
              <a:t>before the other antipsychotic has washed out, the </a:t>
            </a:r>
            <a:r>
              <a:rPr lang="en-US" altLang="en-US" sz="4000" dirty="0" err="1" smtClean="0"/>
              <a:t>aripiprazole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(</a:t>
            </a:r>
            <a:r>
              <a:rPr lang="en-US" altLang="en-US" sz="4000" dirty="0" err="1"/>
              <a:t>abilify</a:t>
            </a:r>
            <a:r>
              <a:rPr lang="en-US" altLang="en-US" sz="4000" dirty="0" smtClean="0"/>
              <a:t>)—at least in theory— </a:t>
            </a:r>
            <a:r>
              <a:rPr lang="en-US" altLang="en-US" sz="4000" dirty="0"/>
              <a:t>initially does this </a:t>
            </a: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at </a:t>
            </a:r>
            <a:r>
              <a:rPr lang="en-US" altLang="en-US" sz="4000" dirty="0"/>
              <a:t>the D</a:t>
            </a:r>
            <a:r>
              <a:rPr lang="en-US" altLang="en-US" sz="4000" baseline="-25000" dirty="0"/>
              <a:t>2</a:t>
            </a:r>
            <a:r>
              <a:rPr lang="en-US" altLang="en-US" sz="4000" dirty="0"/>
              <a:t> receptors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8600" y="95250"/>
            <a:ext cx="8686800" cy="1200329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What is </a:t>
            </a:r>
            <a:r>
              <a:rPr lang="en-US" altLang="en-US" sz="2400" dirty="0"/>
              <a:t>act as a dopamine agonist</a:t>
            </a:r>
            <a:r>
              <a:rPr lang="en-US" altLang="en-US" sz="2400" b="0" dirty="0" smtClean="0"/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When </a:t>
            </a:r>
            <a:r>
              <a:rPr lang="en-US" altLang="en-US" sz="2400" b="0" u="sng" dirty="0"/>
              <a:t>switching</a:t>
            </a:r>
            <a:r>
              <a:rPr lang="en-US" altLang="en-US" sz="2400" b="0" dirty="0"/>
              <a:t> to </a:t>
            </a:r>
            <a:r>
              <a:rPr lang="en-US" altLang="en-US" sz="2400" b="0" dirty="0" err="1" smtClean="0"/>
              <a:t>abilify</a:t>
            </a:r>
            <a:r>
              <a:rPr lang="en-US" altLang="en-US" sz="2400" b="0" dirty="0"/>
              <a:t>, need to switch slowly 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have a </a:t>
            </a:r>
            <a:r>
              <a:rPr lang="en-US" altLang="en-US" sz="2400" b="0"/>
              <a:t>washout </a:t>
            </a:r>
            <a:r>
              <a:rPr lang="en-US" altLang="en-US" sz="2400" b="0" smtClean="0"/>
              <a:t>period</a:t>
            </a:r>
            <a:endParaRPr lang="en-US" altLang="en-US" sz="2400" dirty="0"/>
          </a:p>
        </p:txBody>
      </p:sp>
      <p:pic>
        <p:nvPicPr>
          <p:cNvPr id="24584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APPL300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24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</p:childTnLst>
        </p:cTn>
      </p:par>
    </p:tnLst>
    <p:bldLst>
      <p:bldP spid="2458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4,5</a:t>
            </a:r>
          </a:p>
        </p:txBody>
      </p:sp>
      <p:sp>
        <p:nvSpPr>
          <p:cNvPr id="44035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228600" y="1047750"/>
            <a:ext cx="8610600" cy="4572000"/>
          </a:xfrm>
          <a:prstGeom prst="wedgeRectCallout">
            <a:avLst>
              <a:gd name="adj1" fmla="val -21644"/>
              <a:gd name="adj2" fmla="val -2097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percentage of D</a:t>
            </a:r>
            <a:r>
              <a:rPr lang="en-US" altLang="en-US" sz="3600" baseline="-25000"/>
              <a:t>2</a:t>
            </a:r>
            <a:r>
              <a:rPr lang="en-US" altLang="en-US" sz="3600"/>
              <a:t> occupancy necessary for the antipsychotic effect is this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28600" y="95250"/>
            <a:ext cx="86868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60%?</a:t>
            </a:r>
          </a:p>
        </p:txBody>
      </p:sp>
      <p:pic>
        <p:nvPicPr>
          <p:cNvPr id="99334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APPL300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00" fill="hold"/>
                                        <p:tgtEl>
                                          <p:spTgt spid="99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02" fill="hold"/>
                                        <p:tgtEl>
                                          <p:spTgt spid="99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3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99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4"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5"/>
                </p:tgtEl>
              </p:cMediaNode>
            </p:audio>
          </p:childTnLst>
        </p:cTn>
      </p:par>
    </p:tnLst>
    <p:bldLst>
      <p:bldP spid="9933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4,6</a:t>
            </a:r>
          </a:p>
        </p:txBody>
      </p:sp>
      <p:sp>
        <p:nvSpPr>
          <p:cNvPr id="45059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3400" y="1085850"/>
            <a:ext cx="8153400" cy="4648200"/>
          </a:xfrm>
          <a:prstGeom prst="wedgeRectCallout">
            <a:avLst>
              <a:gd name="adj1" fmla="val -20056"/>
              <a:gd name="adj2" fmla="val 969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percentage of occupancy at D</a:t>
            </a:r>
            <a:r>
              <a:rPr lang="en-US" altLang="en-US" sz="4000" baseline="-25000"/>
              <a:t>2</a:t>
            </a:r>
            <a:r>
              <a:rPr lang="en-US" altLang="en-US" sz="4000"/>
              <a:t> is believed to be associated with elevated prolactin and/or EPS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990600" y="381000"/>
            <a:ext cx="71628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~</a:t>
            </a:r>
            <a:r>
              <a:rPr lang="en-US" altLang="en-US" sz="2400"/>
              <a:t>80%?</a:t>
            </a:r>
            <a:endParaRPr lang="en-US" altLang="en-US" sz="2400" b="0"/>
          </a:p>
        </p:txBody>
      </p:sp>
      <p:pic>
        <p:nvPicPr>
          <p:cNvPr id="100358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626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APPL3020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00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0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9"/>
                </p:tgtEl>
              </p:cMediaNode>
            </p:audio>
          </p:childTnLst>
        </p:cTn>
      </p:par>
    </p:tnLst>
    <p:bldLst>
      <p:bldP spid="100357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4,7</a:t>
            </a:r>
          </a:p>
        </p:txBody>
      </p:sp>
      <p:sp>
        <p:nvSpPr>
          <p:cNvPr id="46083" name="AutoShape 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381000" y="1066800"/>
            <a:ext cx="8534400" cy="4648200"/>
          </a:xfrm>
          <a:prstGeom prst="wedgeRectCallout">
            <a:avLst>
              <a:gd name="adj1" fmla="val -19606"/>
              <a:gd name="adj2" fmla="val 969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While NMS is uncommon to rare (incident rate 0.02-3%), its </a:t>
            </a: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cause is this</a:t>
            </a:r>
            <a:endParaRPr lang="en-US" altLang="en-US" sz="4000" dirty="0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990600" y="381000"/>
            <a:ext cx="71628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 dirty="0"/>
              <a:t>What is </a:t>
            </a:r>
            <a:r>
              <a:rPr lang="en-US" altLang="en-US" sz="2400" dirty="0" smtClean="0"/>
              <a:t>dopamine antagonism? </a:t>
            </a:r>
            <a:endParaRPr lang="en-US" altLang="en-US" sz="2400" b="0" dirty="0"/>
          </a:p>
        </p:txBody>
      </p:sp>
      <p:pic>
        <p:nvPicPr>
          <p:cNvPr id="102406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05488"/>
            <a:ext cx="9953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APPL3020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2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024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2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6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7"/>
                </p:tgtEl>
              </p:cMediaNode>
            </p:audio>
          </p:childTnLst>
        </p:cTn>
      </p:par>
    </p:tnLst>
    <p:bldLst>
      <p:bldP spid="10240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4,8</a:t>
            </a:r>
          </a:p>
        </p:txBody>
      </p:sp>
      <p:sp>
        <p:nvSpPr>
          <p:cNvPr id="47107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133350" y="1143000"/>
            <a:ext cx="8915400" cy="4495800"/>
          </a:xfrm>
          <a:prstGeom prst="wedgeRectCallout">
            <a:avLst>
              <a:gd name="adj1" fmla="val -19194"/>
              <a:gd name="adj2" fmla="val 2019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err="1"/>
              <a:t>Hypoactivity</a:t>
            </a:r>
            <a:r>
              <a:rPr lang="en-US" altLang="en-US" sz="4000" dirty="0"/>
              <a:t> of this dopamine tract is </a:t>
            </a:r>
            <a:r>
              <a:rPr lang="en-US" altLang="en-US" sz="4000" dirty="0" smtClean="0"/>
              <a:t>believed to be associated </a:t>
            </a:r>
            <a:r>
              <a:rPr lang="en-US" altLang="en-US" sz="4000" dirty="0"/>
              <a:t>with the development of negative symptoms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04800" y="114300"/>
            <a:ext cx="85344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the mesocortical pathway?</a:t>
            </a:r>
            <a:endParaRPr lang="en-US" altLang="en-US" sz="2400" b="0"/>
          </a:p>
        </p:txBody>
      </p:sp>
      <p:pic>
        <p:nvPicPr>
          <p:cNvPr id="103430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2928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APPL3020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3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03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30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3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0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1"/>
                </p:tgtEl>
              </p:cMediaNode>
            </p:audio>
          </p:childTnLst>
        </p:cTn>
      </p:par>
    </p:tnLst>
    <p:bldLst>
      <p:bldP spid="103429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4,9</a:t>
            </a:r>
          </a:p>
        </p:txBody>
      </p:sp>
      <p:sp>
        <p:nvSpPr>
          <p:cNvPr id="48131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457200" y="1143000"/>
            <a:ext cx="8001000" cy="4191000"/>
          </a:xfrm>
          <a:prstGeom prst="wedgeRectCallout">
            <a:avLst>
              <a:gd name="adj1" fmla="val -19486"/>
              <a:gd name="adj2" fmla="val -1288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The </a:t>
            </a:r>
            <a:r>
              <a:rPr lang="en-US" altLang="en-US" sz="4000" dirty="0" smtClean="0"/>
              <a:t>SGA with </a:t>
            </a:r>
            <a:endParaRPr lang="en-US" altLang="en-US" sz="4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the unique mechanism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action of partial dopamine </a:t>
            </a: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err="1" smtClean="0"/>
              <a:t>agonism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is this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001000" cy="4619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</a:t>
            </a:r>
            <a:r>
              <a:rPr lang="en-US" altLang="en-US" sz="2400"/>
              <a:t> aripiprazole (Abilify)?</a:t>
            </a:r>
          </a:p>
        </p:txBody>
      </p:sp>
      <p:pic>
        <p:nvPicPr>
          <p:cNvPr id="104454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3088"/>
            <a:ext cx="11477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APPL303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044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4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5"/>
                </p:tgtEl>
              </p:cMediaNode>
            </p:audio>
          </p:childTnLst>
        </p:cTn>
      </p:par>
    </p:tnLst>
    <p:bldLst>
      <p:bldP spid="104453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91400" y="6096000"/>
            <a:ext cx="17526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5,1</a:t>
            </a:r>
          </a:p>
        </p:txBody>
      </p:sp>
      <p:sp>
        <p:nvSpPr>
          <p:cNvPr id="49155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49156" name="AutoShape 6"/>
          <p:cNvSpPr>
            <a:spLocks noChangeArrowheads="1"/>
          </p:cNvSpPr>
          <p:nvPr/>
        </p:nvSpPr>
        <p:spPr bwMode="auto">
          <a:xfrm>
            <a:off x="533400" y="1371600"/>
            <a:ext cx="8153400" cy="4114800"/>
          </a:xfrm>
          <a:prstGeom prst="wedgeRectCallout">
            <a:avLst>
              <a:gd name="adj1" fmla="val -18185"/>
              <a:gd name="adj2" fmla="val 200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6858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Prochlorperazine (Compazine)  Metoclopramide (Reglan)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Droperidol (Inapsine)                  Promethazine (Phenergan)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This antiemetic medication(s) is/are a D</a:t>
            </a:r>
            <a:r>
              <a:rPr lang="en-US" altLang="en-US" baseline="-25000"/>
              <a:t>2 </a:t>
            </a:r>
            <a:r>
              <a:rPr lang="en-US" altLang="en-US"/>
              <a:t>blocker(s) and may cause EPS or TD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66800" y="533400"/>
            <a:ext cx="70866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all 4 of them?</a:t>
            </a:r>
            <a:endParaRPr lang="en-US" altLang="en-US" sz="2800" b="0">
              <a:latin typeface="Arial" charset="0"/>
            </a:endParaRPr>
          </a:p>
        </p:txBody>
      </p:sp>
      <p:pic>
        <p:nvPicPr>
          <p:cNvPr id="96258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3088"/>
            <a:ext cx="11477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APPL303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96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96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5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6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6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58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59"/>
                </p:tgtEl>
              </p:cMediaNode>
            </p:audio>
          </p:childTnLst>
        </p:cTn>
      </p:par>
    </p:tnLst>
    <p:bldLst>
      <p:bldP spid="25607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467600" y="6324600"/>
            <a:ext cx="1676400" cy="533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mtClean="0"/>
              <a:t>5,2</a:t>
            </a:r>
          </a:p>
        </p:txBody>
      </p:sp>
      <p:sp>
        <p:nvSpPr>
          <p:cNvPr id="50179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6265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80" name="AutoShape 6"/>
          <p:cNvSpPr>
            <a:spLocks noChangeArrowheads="1"/>
          </p:cNvSpPr>
          <p:nvPr/>
        </p:nvSpPr>
        <p:spPr bwMode="auto">
          <a:xfrm>
            <a:off x="114300" y="838200"/>
            <a:ext cx="8839200" cy="4800600"/>
          </a:xfrm>
          <a:prstGeom prst="wedgeRectCallout">
            <a:avLst>
              <a:gd name="adj1" fmla="val -15481"/>
              <a:gd name="adj2" fmla="val 205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9144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About 75% of pts with schizophrenia do this unhealthy activity which also induces an </a:t>
            </a:r>
            <a:r>
              <a:rPr lang="en-US" altLang="en-US" sz="4000">
                <a:sym typeface="Wingdings" pitchFamily="2" charset="2"/>
              </a:rPr>
              <a:t> metabolic </a:t>
            </a:r>
            <a:r>
              <a:rPr lang="en-US" altLang="en-US" sz="4000"/>
              <a:t>rate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of antipsychotic medications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5250" y="114300"/>
            <a:ext cx="882015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cigarette smoking?</a:t>
            </a:r>
            <a:endParaRPr lang="en-US" altLang="en-US" sz="2800"/>
          </a:p>
        </p:txBody>
      </p:sp>
      <p:pic>
        <p:nvPicPr>
          <p:cNvPr id="26632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APPL303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266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3"/>
                </p:tgtEl>
              </p:cMediaNode>
            </p:audio>
          </p:childTnLst>
        </p:cTn>
      </p:par>
    </p:tnLst>
    <p:bldLst>
      <p:bldP spid="2663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867400"/>
            <a:ext cx="1828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5,3</a:t>
            </a:r>
          </a:p>
        </p:txBody>
      </p:sp>
      <p:sp>
        <p:nvSpPr>
          <p:cNvPr id="51203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1204" name="AutoShape 6"/>
          <p:cNvSpPr>
            <a:spLocks noChangeArrowheads="1"/>
          </p:cNvSpPr>
          <p:nvPr/>
        </p:nvSpPr>
        <p:spPr bwMode="auto">
          <a:xfrm>
            <a:off x="533400" y="1066800"/>
            <a:ext cx="8077200" cy="4419600"/>
          </a:xfrm>
          <a:prstGeom prst="wedgeRectCallout">
            <a:avLst>
              <a:gd name="adj1" fmla="val -20481"/>
              <a:gd name="adj2" fmla="val 7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While not diagnostic for NMS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(it may be normal if there is not clearly well developed rigidity),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this lab’s degree of abnormality correlates with the disease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severity </a:t>
            </a:r>
            <a:r>
              <a:rPr lang="en-US" altLang="en-US" sz="3600" dirty="0" smtClean="0"/>
              <a:t>&amp; prognosis </a:t>
            </a:r>
            <a:endParaRPr lang="en-US" altLang="en-US" sz="3600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66800" y="228600"/>
            <a:ext cx="70866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creatine kinase?</a:t>
            </a:r>
            <a:endParaRPr lang="en-US" altLang="en-US" sz="2800"/>
          </a:p>
        </p:txBody>
      </p:sp>
      <p:pic>
        <p:nvPicPr>
          <p:cNvPr id="27656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APPL305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1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  <p:bldLst>
      <p:bldP spid="27655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772400" y="5867400"/>
            <a:ext cx="13716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5,4</a:t>
            </a:r>
          </a:p>
        </p:txBody>
      </p:sp>
      <p:sp>
        <p:nvSpPr>
          <p:cNvPr id="52227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2228" name="AutoShape 6"/>
          <p:cNvSpPr>
            <a:spLocks noChangeArrowheads="1"/>
          </p:cNvSpPr>
          <p:nvPr/>
        </p:nvSpPr>
        <p:spPr bwMode="auto">
          <a:xfrm>
            <a:off x="152400" y="857250"/>
            <a:ext cx="8763000" cy="4495800"/>
          </a:xfrm>
          <a:prstGeom prst="wedgeRectCallout">
            <a:avLst>
              <a:gd name="adj1" fmla="val -15181"/>
              <a:gd name="adj2" fmla="val 218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Antipsychotics approved for the treatment of bipolar depression are olanzapine/fluoxetine (symbyax), lurasidone (latuda), and this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71450" y="133350"/>
            <a:ext cx="86106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quetiapine (Seroquel)?</a:t>
            </a:r>
          </a:p>
        </p:txBody>
      </p:sp>
      <p:pic>
        <p:nvPicPr>
          <p:cNvPr id="28680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APPL305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1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</p:childTnLst>
        </p:cTn>
      </p:par>
    </p:tnLst>
    <p:bldLst>
      <p:bldP spid="2867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7200" b="1" smtClean="0">
                <a:latin typeface="Comic Sans MS" pitchFamily="66" charset="0"/>
              </a:rPr>
              <a:t>Atypical Antipsychotics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6324600"/>
            <a:ext cx="2209800" cy="533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mtClean="0"/>
              <a:t>5,5</a:t>
            </a:r>
          </a:p>
        </p:txBody>
      </p:sp>
      <p:sp>
        <p:nvSpPr>
          <p:cNvPr id="53251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60579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304800" y="1085850"/>
            <a:ext cx="8534400" cy="4876800"/>
          </a:xfrm>
          <a:prstGeom prst="wedgeRectCallout">
            <a:avLst>
              <a:gd name="adj1" fmla="val -18713"/>
              <a:gd name="adj2" fmla="val 1158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This atypical has a significant risk of causing hyperprolactinemia</a:t>
            </a:r>
            <a:r>
              <a:rPr lang="en-US" altLang="en-US" sz="3600" dirty="0"/>
              <a:t>, </a:t>
            </a:r>
            <a:r>
              <a:rPr lang="en-US" altLang="en-US" sz="3600"/>
              <a:t>a </a:t>
            </a:r>
            <a:r>
              <a:rPr lang="en-US" altLang="en-US" sz="3600" smtClean="0"/>
              <a:t>significant risk </a:t>
            </a:r>
            <a:r>
              <a:rPr lang="en-US" altLang="en-US" sz="3600" dirty="0"/>
              <a:t>of sexual side </a:t>
            </a:r>
            <a:r>
              <a:rPr lang="en-US" altLang="en-US" sz="3600" dirty="0" smtClean="0"/>
              <a:t>effects, </a:t>
            </a:r>
            <a:r>
              <a:rPr lang="en-US" altLang="en-US" sz="3600" smtClean="0"/>
              <a:t>and </a:t>
            </a:r>
            <a:r>
              <a:rPr lang="en-US" altLang="en-US" sz="3600" smtClean="0"/>
              <a:t>is </a:t>
            </a:r>
            <a:r>
              <a:rPr lang="en-US" altLang="en-US" sz="3600" dirty="0"/>
              <a:t>the active metabolite of risperidone (Risperdal</a:t>
            </a:r>
            <a:r>
              <a:rPr lang="en-US" altLang="en-US" sz="3600" dirty="0" smtClean="0"/>
              <a:t>)</a:t>
            </a:r>
            <a:endParaRPr lang="en-US" altLang="en-US" sz="36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04800" y="95250"/>
            <a:ext cx="84582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paliperidone (Invega)?</a:t>
            </a:r>
          </a:p>
        </p:txBody>
      </p:sp>
      <p:pic>
        <p:nvPicPr>
          <p:cNvPr id="101382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388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APPL305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1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013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82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1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2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3"/>
                </p:tgtEl>
              </p:cMediaNode>
            </p:audio>
          </p:childTnLst>
        </p:cTn>
      </p:par>
    </p:tnLst>
    <p:bldLst>
      <p:bldP spid="101381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5,6</a:t>
            </a:r>
          </a:p>
        </p:txBody>
      </p:sp>
      <p:sp>
        <p:nvSpPr>
          <p:cNvPr id="54275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1722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95250" y="906463"/>
            <a:ext cx="8915400" cy="4884737"/>
          </a:xfrm>
          <a:prstGeom prst="wedgeRectCallout">
            <a:avLst>
              <a:gd name="adj1" fmla="val -16630"/>
              <a:gd name="adj2" fmla="val 1480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The 4 </a:t>
            </a:r>
            <a:r>
              <a:rPr lang="en-US" altLang="en-US" sz="4000" dirty="0" smtClean="0"/>
              <a:t>SGA’s that are </a:t>
            </a:r>
            <a:r>
              <a:rPr lang="en-US" altLang="en-US" sz="4000" dirty="0"/>
              <a:t>available in </a:t>
            </a:r>
            <a:endParaRPr lang="en-US" altLang="en-US" sz="40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l</a:t>
            </a:r>
            <a:r>
              <a:rPr lang="en-US" altLang="en-US" sz="4000" dirty="0" smtClean="0"/>
              <a:t>ong acting injectable preparations </a:t>
            </a:r>
            <a:r>
              <a:rPr lang="en-US" altLang="en-US" sz="4000" dirty="0"/>
              <a:t>are: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 </a:t>
            </a:r>
            <a:r>
              <a:rPr lang="en-US" altLang="en-US" sz="4000" dirty="0" err="1"/>
              <a:t>risperidone</a:t>
            </a:r>
            <a:r>
              <a:rPr lang="en-US" altLang="en-US" sz="4000" dirty="0"/>
              <a:t> (</a:t>
            </a:r>
            <a:r>
              <a:rPr lang="en-US" altLang="en-US" sz="4000" dirty="0" err="1"/>
              <a:t>Risperidal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Consta</a:t>
            </a:r>
            <a:r>
              <a:rPr lang="en-US" altLang="en-US" sz="4000" dirty="0"/>
              <a:t>), olanzapine (Zyprexa </a:t>
            </a:r>
            <a:r>
              <a:rPr lang="en-US" altLang="en-US" sz="4000" dirty="0" err="1"/>
              <a:t>Relprevv</a:t>
            </a:r>
            <a:r>
              <a:rPr lang="en-US" altLang="en-US" sz="4000" dirty="0"/>
              <a:t>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&amp; these two medications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7162800" cy="8302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0"/>
              <a:t>What are </a:t>
            </a:r>
            <a:r>
              <a:rPr lang="en-US" altLang="en-US" sz="2400"/>
              <a:t>paliperidone (Invega Sustenna) &amp; 	aripiprazole, (Abilify Maintena)</a:t>
            </a:r>
          </a:p>
        </p:txBody>
      </p:sp>
      <p:pic>
        <p:nvPicPr>
          <p:cNvPr id="107526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86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APPL306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7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075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7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7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6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27"/>
                </p:tgtEl>
              </p:cMediaNode>
            </p:audio>
          </p:childTnLst>
        </p:cTn>
      </p:par>
    </p:tnLst>
    <p:bldLst>
      <p:bldP spid="107525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5,7</a:t>
            </a:r>
          </a:p>
        </p:txBody>
      </p:sp>
      <p:sp>
        <p:nvSpPr>
          <p:cNvPr id="55299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14300" y="1162050"/>
            <a:ext cx="8915400" cy="4495800"/>
          </a:xfrm>
          <a:prstGeom prst="wedgeRectCallout">
            <a:avLst>
              <a:gd name="adj1" fmla="val -19194"/>
              <a:gd name="adj2" fmla="val 11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Antipsychotic side effects of sedation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&amp; weight gain are likely due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to antagonist activity at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receptor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990600" y="133350"/>
            <a:ext cx="7162800" cy="495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histamine (H1)?</a:t>
            </a:r>
            <a:endParaRPr lang="en-US" altLang="en-US" sz="2400" b="0"/>
          </a:p>
        </p:txBody>
      </p:sp>
      <p:pic>
        <p:nvPicPr>
          <p:cNvPr id="108550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34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APPL306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8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08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50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8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0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1"/>
                </p:tgtEl>
              </p:cMediaNode>
            </p:audio>
          </p:childTnLst>
        </p:cTn>
      </p:par>
    </p:tnLst>
    <p:bldLst>
      <p:bldP spid="108549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5,8</a:t>
            </a:r>
          </a:p>
        </p:txBody>
      </p:sp>
      <p:sp>
        <p:nvSpPr>
          <p:cNvPr id="56323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457200" y="1143000"/>
            <a:ext cx="8305800" cy="4191000"/>
          </a:xfrm>
          <a:prstGeom prst="wedgeRectCallout">
            <a:avLst>
              <a:gd name="adj1" fmla="val -19685"/>
              <a:gd name="adj2" fmla="val 1803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Young or Elderly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Males or Females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/>
              <a:t>This demographic is at the greatest risk for dystonia from antipsychotics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911225" y="322263"/>
            <a:ext cx="7162800" cy="4619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What is </a:t>
            </a:r>
            <a:r>
              <a:rPr lang="en-US" altLang="en-US" sz="2400"/>
              <a:t>young males?</a:t>
            </a:r>
          </a:p>
        </p:txBody>
      </p:sp>
      <p:pic>
        <p:nvPicPr>
          <p:cNvPr id="109574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102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APPL306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09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095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7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9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4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5"/>
                </p:tgtEl>
              </p:cMediaNode>
            </p:audio>
          </p:childTnLst>
        </p:cTn>
      </p:par>
    </p:tnLst>
    <p:bldLst>
      <p:bldP spid="109573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5,9</a:t>
            </a:r>
          </a:p>
        </p:txBody>
      </p:sp>
      <p:sp>
        <p:nvSpPr>
          <p:cNvPr id="57347" name="AutoShape 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381000" y="1524000"/>
            <a:ext cx="8382000" cy="3886200"/>
          </a:xfrm>
          <a:prstGeom prst="wedgeRectCallout">
            <a:avLst>
              <a:gd name="adj1" fmla="val -19051"/>
              <a:gd name="adj2" fmla="val 1356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/>
              <a:t>While muscular rigidity, hyperthermia, &amp; autonomic stability are all common symptoms of NMS, </a:t>
            </a:r>
            <a:r>
              <a:rPr lang="en-US" altLang="en-US" sz="4000" dirty="0" smtClean="0"/>
              <a:t>most often this </a:t>
            </a:r>
            <a:r>
              <a:rPr lang="en-US" altLang="en-US" sz="4000" dirty="0"/>
              <a:t>symptom </a:t>
            </a:r>
            <a:r>
              <a:rPr lang="en-US" altLang="en-US" sz="4000" dirty="0" smtClean="0"/>
              <a:t>presents first</a:t>
            </a:r>
            <a:endParaRPr lang="en-US" altLang="en-US" sz="4000" dirty="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62000" y="533400"/>
            <a:ext cx="7391400" cy="4619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 b="0"/>
              <a:t>What is </a:t>
            </a:r>
            <a:r>
              <a:rPr lang="en-US" altLang="en-US" sz="2400"/>
              <a:t>mental status changes?</a:t>
            </a:r>
          </a:p>
        </p:txBody>
      </p:sp>
      <p:pic>
        <p:nvPicPr>
          <p:cNvPr id="110598" name="clock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62650"/>
            <a:ext cx="920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APPL306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0" fill="hold"/>
                                        <p:tgtEl>
                                          <p:spTgt spid="1105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02" fill="hold"/>
                                        <p:tgtEl>
                                          <p:spTgt spid="1105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59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105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8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9"/>
                </p:tgtEl>
              </p:cMediaNode>
            </p:audio>
          </p:childTnLst>
        </p:cTn>
      </p:par>
    </p:tnLst>
    <p:bldLst>
      <p:bldP spid="11059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2362200"/>
          </a:xfrm>
        </p:spPr>
        <p:txBody>
          <a:bodyPr/>
          <a:lstStyle/>
          <a:p>
            <a:r>
              <a:rPr lang="en-US" altLang="en-US" sz="7200" b="1" smtClean="0">
                <a:latin typeface="Comic Sans MS" pitchFamily="66" charset="0"/>
              </a:rPr>
              <a:t>Side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7200" b="1" smtClean="0">
                <a:latin typeface="Comic Sans MS" pitchFamily="66" charset="0"/>
              </a:rPr>
              <a:t>Mechanism of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US" altLang="en-US" sz="7200" b="1" smtClean="0">
                <a:latin typeface="Comic Sans MS" pitchFamily="66" charset="0"/>
              </a:rPr>
              <a:t>Miscellaneous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FF"/>
            </a:gs>
            <a:gs pos="100000">
              <a:srgbClr val="175E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10668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5" action="ppaction://hlinksldjump"/>
              </a:rPr>
              <a:t>100</a:t>
            </a:r>
            <a:endParaRPr lang="en-US" sz="2000" u="sng" dirty="0">
              <a:latin typeface="Subway" pitchFamily="2" charset="0"/>
            </a:endParaRPr>
          </a:p>
        </p:txBody>
      </p:sp>
      <p:sp>
        <p:nvSpPr>
          <p:cNvPr id="20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10668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6" action="ppaction://hlinksldjump"/>
              </a:rPr>
              <a:t>100</a:t>
            </a:r>
            <a:endParaRPr lang="en-US" sz="2000" u="sng" dirty="0">
              <a:latin typeface="Subway" pitchFamily="2" charset="0"/>
              <a:hlinkClick r:id="rId7" action="ppaction://hlinksldjump"/>
            </a:endParaRPr>
          </a:p>
        </p:txBody>
      </p:sp>
      <p:sp>
        <p:nvSpPr>
          <p:cNvPr id="20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17526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8" action="ppaction://hlinksldjump"/>
              </a:rPr>
              <a:t>200</a:t>
            </a:r>
            <a:endParaRPr lang="en-US" sz="2000" u="sng" dirty="0">
              <a:latin typeface="Subway" pitchFamily="2" charset="0"/>
            </a:endParaRPr>
          </a:p>
        </p:txBody>
      </p:sp>
      <p:sp>
        <p:nvSpPr>
          <p:cNvPr id="20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23622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9" action="ppaction://hlinksldjump"/>
              </a:rPr>
              <a:t>300</a:t>
            </a:r>
            <a:endParaRPr lang="en-US" sz="2000" dirty="0">
              <a:latin typeface="Subway" pitchFamily="2" charset="0"/>
            </a:endParaRPr>
          </a:p>
        </p:txBody>
      </p:sp>
      <p:sp>
        <p:nvSpPr>
          <p:cNvPr id="206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54864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0" action="ppaction://hlinksldjump"/>
              </a:rPr>
              <a:t>800</a:t>
            </a:r>
            <a:endParaRPr lang="en-US" sz="2000" u="sng" dirty="0">
              <a:latin typeface="Subway" pitchFamily="2" charset="0"/>
            </a:endParaRPr>
          </a:p>
        </p:txBody>
      </p:sp>
      <p:sp>
        <p:nvSpPr>
          <p:cNvPr id="206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48768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1" action="ppaction://hlinksldjump"/>
              </a:rPr>
              <a:t>700</a:t>
            </a:r>
            <a:endParaRPr lang="en-US" sz="2000" u="sng" dirty="0">
              <a:latin typeface="Subway" pitchFamily="2" charset="0"/>
            </a:endParaRPr>
          </a:p>
        </p:txBody>
      </p:sp>
      <p:sp>
        <p:nvSpPr>
          <p:cNvPr id="206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36576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2" action="ppaction://hlinksldjump"/>
              </a:rPr>
              <a:t>500</a:t>
            </a:r>
            <a:endParaRPr lang="en-US" sz="2000" dirty="0">
              <a:latin typeface="Subway" pitchFamily="2" charset="0"/>
            </a:endParaRPr>
          </a:p>
        </p:txBody>
      </p:sp>
      <p:sp>
        <p:nvSpPr>
          <p:cNvPr id="206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54864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3" action="ppaction://hlinksldjump"/>
              </a:rPr>
              <a:t>800</a:t>
            </a:r>
            <a:endParaRPr lang="en-US" sz="2000" dirty="0">
              <a:latin typeface="Subway" pitchFamily="2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0" y="36513"/>
            <a:ext cx="1828800" cy="523875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/>
              <a:t>Typicals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886200" y="76200"/>
            <a:ext cx="1676400" cy="8302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Side Effects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467600" y="57150"/>
            <a:ext cx="1676400" cy="3698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1800"/>
              <a:t>Miscellaneous</a:t>
            </a:r>
          </a:p>
        </p:txBody>
      </p:sp>
      <p:sp>
        <p:nvSpPr>
          <p:cNvPr id="207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10668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4" action="ppaction://hlinksldjump"/>
              </a:rPr>
              <a:t>100</a:t>
            </a:r>
            <a:endParaRPr lang="en-US" sz="2000" u="sng" dirty="0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76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8768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5" action="ppaction://hlinksldjump"/>
              </a:rPr>
              <a:t>700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7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36576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6" action="ppaction://hlinksldjump"/>
              </a:rPr>
              <a:t>500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7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48768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7" action="ppaction://hlinksldjump"/>
              </a:rPr>
              <a:t>700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0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29718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8" action="ppaction://hlinksldjump"/>
              </a:rPr>
              <a:t>400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8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54864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19" action="ppaction://hlinksldjump"/>
              </a:rPr>
              <a:t>800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20" action="ppaction://hlinksldjump"/>
            </a:endParaRPr>
          </a:p>
        </p:txBody>
      </p:sp>
      <p:sp>
        <p:nvSpPr>
          <p:cNvPr id="208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42672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1" action="ppaction://hlinksldjump"/>
              </a:rPr>
              <a:t>600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08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0668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2" action="ppaction://hlinksldjump"/>
              </a:rPr>
              <a:t>100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23" action="ppaction://hlinksldjump"/>
            </a:endParaRPr>
          </a:p>
        </p:txBody>
      </p:sp>
      <p:sp>
        <p:nvSpPr>
          <p:cNvPr id="2085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60960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4" action="ppaction://hlinksldjump"/>
              </a:rPr>
              <a:t>900</a:t>
            </a:r>
            <a:endParaRPr lang="en-US" sz="2000" u="sng">
              <a:solidFill>
                <a:schemeClr val="bg1"/>
              </a:solidFill>
              <a:latin typeface="Subway" pitchFamily="2" charset="0"/>
            </a:endParaRPr>
          </a:p>
        </p:txBody>
      </p:sp>
      <p:sp>
        <p:nvSpPr>
          <p:cNvPr id="2086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60960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5" action="ppaction://hlinksldjump"/>
              </a:rPr>
              <a:t>900</a:t>
            </a:r>
            <a:endParaRPr lang="en-US" sz="2000" u="sng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  <a:latin typeface="Subway" pitchFamily="2" charset="0"/>
            </a:endParaRPr>
          </a:p>
        </p:txBody>
      </p:sp>
      <p:sp>
        <p:nvSpPr>
          <p:cNvPr id="2087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60960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6" action="ppaction://hlinksldjump"/>
              </a:rPr>
              <a:t>900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08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60960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7" action="ppaction://hlinksldjump"/>
              </a:rPr>
              <a:t>900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95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23622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0" action="ppaction://hlinksldjump"/>
              </a:rPr>
              <a:t>300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96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36576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8" action="ppaction://hlinksldjump"/>
              </a:rPr>
              <a:t>500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97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54864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9" action="ppaction://hlinksldjump"/>
              </a:rPr>
              <a:t>800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638800" y="76200"/>
            <a:ext cx="1752600" cy="830263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Mechanism of action</a:t>
            </a:r>
          </a:p>
        </p:txBody>
      </p:sp>
      <p:sp>
        <p:nvSpPr>
          <p:cNvPr id="2099" name="AutoShape 51">
            <a:hlinkClick r:id="" action="ppaction://noaction" highlightClick="1">
              <a:snd r:embed="rId30" name="WHOOSH.WAV"/>
            </a:hlinkClick>
          </p:cNvPr>
          <p:cNvSpPr>
            <a:spLocks noChangeArrowheads="1"/>
          </p:cNvSpPr>
          <p:nvPr/>
        </p:nvSpPr>
        <p:spPr bwMode="auto">
          <a:xfrm>
            <a:off x="5791200" y="10668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1" action="ppaction://hlinksldjump"/>
              </a:rPr>
              <a:t>100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23" action="ppaction://hlinksldjump"/>
            </a:endParaRPr>
          </a:p>
        </p:txBody>
      </p:sp>
      <p:sp>
        <p:nvSpPr>
          <p:cNvPr id="2100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60960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2" action="ppaction://hlinksldjump"/>
              </a:rPr>
              <a:t>900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07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36576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3" action="ppaction://hlinksldjump"/>
              </a:rPr>
              <a:t>500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108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29718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23" action="ppaction://hlinksldjump"/>
              </a:rPr>
              <a:t>400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109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23622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7" action="ppaction://hlinksldjump"/>
              </a:rPr>
              <a:t>300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110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" y="1752600"/>
            <a:ext cx="1143000" cy="4572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4" action="ppaction://hlinksldjump"/>
              </a:rPr>
              <a:t>200</a:t>
            </a:r>
            <a:endParaRPr lang="en-US" sz="2000" u="sng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</a:endParaRPr>
          </a:p>
        </p:txBody>
      </p:sp>
      <p:sp>
        <p:nvSpPr>
          <p:cNvPr id="2113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23622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5" action="ppaction://hlinksldjump"/>
              </a:rPr>
              <a:t>300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14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29718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6" action="ppaction://hlinksldjump"/>
              </a:rPr>
              <a:t>400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15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42672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7" action="ppaction://hlinksldjump"/>
              </a:rPr>
              <a:t>600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16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5486400"/>
            <a:ext cx="1371600" cy="457200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8" action="ppaction://hlinksldjump"/>
              </a:rPr>
              <a:t>800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17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17526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39" action="ppaction://hlinksldjump"/>
              </a:rPr>
              <a:t>200</a:t>
            </a:r>
            <a:endParaRPr lang="en-US" sz="2000" u="sng">
              <a:latin typeface="Subway" pitchFamily="2" charset="0"/>
              <a:hlinkClick r:id="rId7" action="ppaction://hlinksldjump"/>
            </a:endParaRPr>
          </a:p>
        </p:txBody>
      </p:sp>
      <p:sp>
        <p:nvSpPr>
          <p:cNvPr id="2118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23622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0" action="ppaction://hlinksldjump"/>
              </a:rPr>
              <a:t>300</a:t>
            </a:r>
            <a:endParaRPr lang="en-US" sz="2000" u="sng">
              <a:latin typeface="Subway" pitchFamily="2" charset="0"/>
              <a:hlinkClick r:id="rId7" action="ppaction://hlinksldjump"/>
            </a:endParaRPr>
          </a:p>
        </p:txBody>
      </p:sp>
      <p:sp>
        <p:nvSpPr>
          <p:cNvPr id="2119" name="AutoShape 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42672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1" action="ppaction://hlinksldjump"/>
              </a:rPr>
              <a:t>600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21" name="AutoShape 73">
            <a:hlinkClick r:id="" action="ppaction://noaction" highlightClick="1">
              <a:snd r:embed="rId30" name="WHOOSH.WAV"/>
            </a:hlinkClick>
          </p:cNvPr>
          <p:cNvSpPr>
            <a:spLocks noChangeArrowheads="1"/>
          </p:cNvSpPr>
          <p:nvPr/>
        </p:nvSpPr>
        <p:spPr bwMode="auto">
          <a:xfrm>
            <a:off x="5791200" y="16764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2" action="ppaction://hlinksldjump"/>
              </a:rPr>
              <a:t>200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23" action="ppaction://hlinksldjump"/>
            </a:endParaRPr>
          </a:p>
        </p:txBody>
      </p:sp>
      <p:sp>
        <p:nvSpPr>
          <p:cNvPr id="2120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62400" y="3657600"/>
            <a:ext cx="1371600" cy="457200"/>
          </a:xfrm>
          <a:prstGeom prst="actionButtonBlank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 u="sng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3" action="ppaction://hlinksldjump"/>
              </a:rPr>
              <a:t>500</a:t>
            </a:r>
            <a:endParaRPr lang="en-US" sz="2000" u="sng">
              <a:latin typeface="Subway" pitchFamily="2" charset="0"/>
            </a:endParaRPr>
          </a:p>
        </p:txBody>
      </p:sp>
      <p:sp>
        <p:nvSpPr>
          <p:cNvPr id="2122" name="AutoShape 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29718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4" action="ppaction://hlinksldjump"/>
              </a:rPr>
              <a:t>400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3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8768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5" action="ppaction://hlinksldjump"/>
              </a:rPr>
              <a:t>700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4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267200"/>
            <a:ext cx="1371600" cy="457200"/>
          </a:xfrm>
          <a:prstGeom prst="actionButtonBlank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6" action="ppaction://hlinksldjump"/>
              </a:rPr>
              <a:t>600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5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6764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7" action="ppaction://hlinksldjump"/>
              </a:rPr>
              <a:t>200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Subway" pitchFamily="2" charset="0"/>
              <a:hlinkClick r:id="rId23" action="ppaction://hlinksldjump"/>
            </a:endParaRPr>
          </a:p>
        </p:txBody>
      </p:sp>
      <p:sp>
        <p:nvSpPr>
          <p:cNvPr id="2126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29718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8" action="ppaction://hlinksldjump"/>
              </a:rPr>
              <a:t>400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7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48768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49" action="ppaction://hlinksldjump"/>
              </a:rPr>
              <a:t>700</a:t>
            </a:r>
            <a:endParaRPr lang="en-US" sz="2000">
              <a:latin typeface="Subway" pitchFamily="2" charset="0"/>
            </a:endParaRPr>
          </a:p>
        </p:txBody>
      </p:sp>
      <p:sp>
        <p:nvSpPr>
          <p:cNvPr id="2128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4267200"/>
            <a:ext cx="1371600" cy="4572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Subway" pitchFamily="2" charset="0"/>
                <a:hlinkClick r:id="rId50" action="ppaction://hlinksldjump"/>
              </a:rPr>
              <a:t>600</a:t>
            </a:r>
            <a:endParaRPr lang="en-US" sz="2000">
              <a:latin typeface="Subway" pitchFamily="2" charset="0"/>
            </a:endParaRPr>
          </a:p>
        </p:txBody>
      </p:sp>
      <p:pic>
        <p:nvPicPr>
          <p:cNvPr id="2140" name="wmpaud6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2" name="Text Box 94"/>
          <p:cNvSpPr txBox="1">
            <a:spLocks noChangeArrowheads="1"/>
          </p:cNvSpPr>
          <p:nvPr/>
        </p:nvSpPr>
        <p:spPr bwMode="auto">
          <a:xfrm>
            <a:off x="1981200" y="69850"/>
            <a:ext cx="1752600" cy="5238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/>
              <a:t>Atypicals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0"/>
                </p:tgtEl>
              </p:cMediaNode>
            </p:audio>
          </p:childTnLst>
        </p:cTn>
      </p:par>
    </p:tnLst>
    <p:bldLst>
      <p:bldP spid="2071" grpId="0" animBg="1" autoUpdateAnimBg="0"/>
      <p:bldP spid="2072" grpId="0" animBg="1" autoUpdateAnimBg="0"/>
      <p:bldP spid="2074" grpId="0" animBg="1" autoUpdateAnimBg="0"/>
      <p:bldP spid="2098" grpId="0" animBg="1" autoUpdateAnimBg="0"/>
      <p:bldP spid="2142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E2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00"/>
      </a:hlink>
      <a:folHlink>
        <a:srgbClr val="FFFF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E2"/>
    </a:accent3>
    <a:accent4>
      <a:srgbClr val="000000"/>
    </a:accent4>
    <a:accent5>
      <a:srgbClr val="AAE2CA"/>
    </a:accent5>
    <a:accent6>
      <a:srgbClr val="2D2DB9"/>
    </a:accent6>
    <a:hlink>
      <a:srgbClr val="003300"/>
    </a:hlink>
    <a:folHlink>
      <a:srgbClr val="FF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9429</TotalTime>
  <Words>1364</Words>
  <Application>Microsoft Office PowerPoint</Application>
  <PresentationFormat>On-screen Show (4:3)</PresentationFormat>
  <Paragraphs>270</Paragraphs>
  <Slides>54</Slides>
  <Notes>1</Notes>
  <HiddenSlides>0</HiddenSlides>
  <MMClips>92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  <vt:variant>
        <vt:lpstr>Custom Shows</vt:lpstr>
      </vt:variant>
      <vt:variant>
        <vt:i4>1</vt:i4>
      </vt:variant>
    </vt:vector>
  </HeadingPairs>
  <TitlesOfParts>
    <vt:vector size="65" baseType="lpstr">
      <vt:lpstr>Arial</vt:lpstr>
      <vt:lpstr>Arial Black</vt:lpstr>
      <vt:lpstr>Calibri</vt:lpstr>
      <vt:lpstr>Comic Sans MS</vt:lpstr>
      <vt:lpstr>Impact</vt:lpstr>
      <vt:lpstr>Subway</vt:lpstr>
      <vt:lpstr>Times New Roman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Typical Antipsychotics</vt:lpstr>
      <vt:lpstr>Atypical Antipsychotics</vt:lpstr>
      <vt:lpstr>Side Effects</vt:lpstr>
      <vt:lpstr>Mechanism of Action</vt:lpstr>
      <vt:lpstr>Miscellaneous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(1.1)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Jerry Myers</dc:creator>
  <dc:description>Created by Jerry Myers is 1998 for a class.</dc:description>
  <cp:lastModifiedBy>DAVID C. SCHILLING</cp:lastModifiedBy>
  <cp:revision>275</cp:revision>
  <cp:lastPrinted>2014-01-19T22:39:49Z</cp:lastPrinted>
  <dcterms:created xsi:type="dcterms:W3CDTF">1998-08-03T22:24:04Z</dcterms:created>
  <dcterms:modified xsi:type="dcterms:W3CDTF">2020-03-25T20:00:58Z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1998</vt:lpwstr>
  </property>
</Properties>
</file>