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</p:sldMasterIdLst>
  <p:notesMasterIdLst>
    <p:notesMasterId r:id="rId77"/>
  </p:notesMasterIdLst>
  <p:sldIdLst>
    <p:sldId id="256" r:id="rId2"/>
    <p:sldId id="417" r:id="rId3"/>
    <p:sldId id="326" r:id="rId4"/>
    <p:sldId id="329" r:id="rId5"/>
    <p:sldId id="327" r:id="rId6"/>
    <p:sldId id="333" r:id="rId7"/>
    <p:sldId id="331" r:id="rId8"/>
    <p:sldId id="330" r:id="rId9"/>
    <p:sldId id="334" r:id="rId10"/>
    <p:sldId id="418" r:id="rId11"/>
    <p:sldId id="397" r:id="rId12"/>
    <p:sldId id="332" r:id="rId13"/>
    <p:sldId id="339" r:id="rId14"/>
    <p:sldId id="335" r:id="rId15"/>
    <p:sldId id="337" r:id="rId16"/>
    <p:sldId id="336" r:id="rId17"/>
    <p:sldId id="384" r:id="rId18"/>
    <p:sldId id="398" r:id="rId19"/>
    <p:sldId id="338" r:id="rId20"/>
    <p:sldId id="342" r:id="rId21"/>
    <p:sldId id="340" r:id="rId22"/>
    <p:sldId id="341" r:id="rId23"/>
    <p:sldId id="343" r:id="rId24"/>
    <p:sldId id="399" r:id="rId25"/>
    <p:sldId id="419" r:id="rId26"/>
    <p:sldId id="420" r:id="rId27"/>
    <p:sldId id="344" r:id="rId28"/>
    <p:sldId id="368" r:id="rId29"/>
    <p:sldId id="351" r:id="rId30"/>
    <p:sldId id="352" r:id="rId31"/>
    <p:sldId id="345" r:id="rId32"/>
    <p:sldId id="400" r:id="rId33"/>
    <p:sldId id="346" r:id="rId34"/>
    <p:sldId id="353" r:id="rId35"/>
    <p:sldId id="421" r:id="rId36"/>
    <p:sldId id="355" r:id="rId37"/>
    <p:sldId id="354" r:id="rId38"/>
    <p:sldId id="356" r:id="rId39"/>
    <p:sldId id="358" r:id="rId40"/>
    <p:sldId id="357" r:id="rId41"/>
    <p:sldId id="347" r:id="rId42"/>
    <p:sldId id="359" r:id="rId43"/>
    <p:sldId id="369" r:id="rId44"/>
    <p:sldId id="360" r:id="rId45"/>
    <p:sldId id="361" r:id="rId46"/>
    <p:sldId id="348" r:id="rId47"/>
    <p:sldId id="362" r:id="rId48"/>
    <p:sldId id="350" r:id="rId49"/>
    <p:sldId id="363" r:id="rId50"/>
    <p:sldId id="364" r:id="rId51"/>
    <p:sldId id="365" r:id="rId52"/>
    <p:sldId id="366" r:id="rId53"/>
    <p:sldId id="370" r:id="rId54"/>
    <p:sldId id="367" r:id="rId55"/>
    <p:sldId id="372" r:id="rId56"/>
    <p:sldId id="373" r:id="rId57"/>
    <p:sldId id="401" r:id="rId58"/>
    <p:sldId id="374" r:id="rId59"/>
    <p:sldId id="403" r:id="rId60"/>
    <p:sldId id="404" r:id="rId61"/>
    <p:sldId id="376" r:id="rId62"/>
    <p:sldId id="377" r:id="rId63"/>
    <p:sldId id="405" r:id="rId64"/>
    <p:sldId id="378" r:id="rId65"/>
    <p:sldId id="375" r:id="rId66"/>
    <p:sldId id="379" r:id="rId67"/>
    <p:sldId id="371" r:id="rId68"/>
    <p:sldId id="406" r:id="rId69"/>
    <p:sldId id="407" r:id="rId70"/>
    <p:sldId id="381" r:id="rId71"/>
    <p:sldId id="422" r:id="rId72"/>
    <p:sldId id="423" r:id="rId73"/>
    <p:sldId id="424" r:id="rId74"/>
    <p:sldId id="425" r:id="rId75"/>
    <p:sldId id="426" r:id="rId76"/>
  </p:sldIdLst>
  <p:sldSz cx="10080625" cy="567055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73" autoAdjust="0"/>
  </p:normalViewPr>
  <p:slideViewPr>
    <p:cSldViewPr snapToGrid="0">
      <p:cViewPr varScale="1">
        <p:scale>
          <a:sx n="126" d="100"/>
          <a:sy n="126" d="100"/>
        </p:scale>
        <p:origin x="82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654E63-E612-4847-9F21-9D3FB4BB425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49F50B-F88D-466D-9BEF-26AF27C82F99}">
      <dgm:prSet/>
      <dgm:spPr/>
      <dgm:t>
        <a:bodyPr/>
        <a:lstStyle/>
        <a:p>
          <a:r>
            <a:rPr lang="en-US" dirty="0"/>
            <a:t>Hereditary Spherocytosis</a:t>
          </a:r>
        </a:p>
      </dgm:t>
    </dgm:pt>
    <dgm:pt modelId="{E7F63305-0ABD-4500-BCC6-C9325AD23957}" type="parTrans" cxnId="{EB5A4DF9-7FEC-4A78-8332-5FCBC39C6375}">
      <dgm:prSet/>
      <dgm:spPr/>
      <dgm:t>
        <a:bodyPr/>
        <a:lstStyle/>
        <a:p>
          <a:endParaRPr lang="en-US"/>
        </a:p>
      </dgm:t>
    </dgm:pt>
    <dgm:pt modelId="{49D9968B-8479-4765-8FD9-2DE21EADDA9F}" type="sibTrans" cxnId="{EB5A4DF9-7FEC-4A78-8332-5FCBC39C6375}">
      <dgm:prSet/>
      <dgm:spPr/>
      <dgm:t>
        <a:bodyPr/>
        <a:lstStyle/>
        <a:p>
          <a:endParaRPr lang="en-US"/>
        </a:p>
      </dgm:t>
    </dgm:pt>
    <dgm:pt modelId="{A3438261-FAC0-4BD2-91B7-B0E761A31484}">
      <dgm:prSet/>
      <dgm:spPr/>
      <dgm:t>
        <a:bodyPr/>
        <a:lstStyle/>
        <a:p>
          <a:r>
            <a:rPr lang="en-US" dirty="0"/>
            <a:t>WAHA</a:t>
          </a:r>
        </a:p>
      </dgm:t>
    </dgm:pt>
    <dgm:pt modelId="{98A991D3-CB25-4DCE-8CDC-C7F6F5DB1735}" type="parTrans" cxnId="{5198C376-D552-4E1D-BEB7-7E23A85203B2}">
      <dgm:prSet/>
      <dgm:spPr/>
      <dgm:t>
        <a:bodyPr/>
        <a:lstStyle/>
        <a:p>
          <a:endParaRPr lang="en-US"/>
        </a:p>
      </dgm:t>
    </dgm:pt>
    <dgm:pt modelId="{1FBD9E3E-7708-4875-A7DE-77815D198EB1}" type="sibTrans" cxnId="{5198C376-D552-4E1D-BEB7-7E23A85203B2}">
      <dgm:prSet/>
      <dgm:spPr/>
      <dgm:t>
        <a:bodyPr/>
        <a:lstStyle/>
        <a:p>
          <a:endParaRPr lang="en-US"/>
        </a:p>
      </dgm:t>
    </dgm:pt>
    <dgm:pt modelId="{4C08416A-BF51-4734-AB60-6F0320428DDE}">
      <dgm:prSet/>
      <dgm:spPr/>
      <dgm:t>
        <a:bodyPr/>
        <a:lstStyle/>
        <a:p>
          <a:r>
            <a:rPr lang="en-US"/>
            <a:t>Cold agglutinin disease</a:t>
          </a:r>
        </a:p>
      </dgm:t>
    </dgm:pt>
    <dgm:pt modelId="{48DB8456-BFCF-480D-A48A-5E57C82CB3ED}" type="parTrans" cxnId="{ABA6A063-337A-42AC-9405-ADE14C9572F8}">
      <dgm:prSet/>
      <dgm:spPr/>
      <dgm:t>
        <a:bodyPr/>
        <a:lstStyle/>
        <a:p>
          <a:endParaRPr lang="en-US"/>
        </a:p>
      </dgm:t>
    </dgm:pt>
    <dgm:pt modelId="{BFCC021F-FD7F-4776-9C6C-A39D8FDB8AC8}" type="sibTrans" cxnId="{ABA6A063-337A-42AC-9405-ADE14C9572F8}">
      <dgm:prSet/>
      <dgm:spPr/>
      <dgm:t>
        <a:bodyPr/>
        <a:lstStyle/>
        <a:p>
          <a:endParaRPr lang="en-US"/>
        </a:p>
      </dgm:t>
    </dgm:pt>
    <dgm:pt modelId="{03CDCE9D-65E5-43EF-A016-D596DFD50D72}">
      <dgm:prSet/>
      <dgm:spPr/>
      <dgm:t>
        <a:bodyPr/>
        <a:lstStyle/>
        <a:p>
          <a:r>
            <a:rPr lang="en-US"/>
            <a:t>Extensive thermal burns</a:t>
          </a:r>
        </a:p>
      </dgm:t>
    </dgm:pt>
    <dgm:pt modelId="{F762C395-D5A7-4831-8B69-2D3105D0EC7B}" type="parTrans" cxnId="{8BD42ED4-BEC1-42C2-922B-D81AECE41433}">
      <dgm:prSet/>
      <dgm:spPr/>
      <dgm:t>
        <a:bodyPr/>
        <a:lstStyle/>
        <a:p>
          <a:endParaRPr lang="en-US"/>
        </a:p>
      </dgm:t>
    </dgm:pt>
    <dgm:pt modelId="{BA75B353-3720-4ADA-8632-E9C016CB0CC2}" type="sibTrans" cxnId="{8BD42ED4-BEC1-42C2-922B-D81AECE41433}">
      <dgm:prSet/>
      <dgm:spPr/>
      <dgm:t>
        <a:bodyPr/>
        <a:lstStyle/>
        <a:p>
          <a:endParaRPr lang="en-US"/>
        </a:p>
      </dgm:t>
    </dgm:pt>
    <dgm:pt modelId="{8F1C11AE-9669-49B0-B2A4-915C311E79A2}">
      <dgm:prSet/>
      <dgm:spPr/>
      <dgm:t>
        <a:bodyPr/>
        <a:lstStyle/>
        <a:p>
          <a:r>
            <a:rPr lang="en-US" dirty="0"/>
            <a:t>Scorpion Venom</a:t>
          </a:r>
        </a:p>
      </dgm:t>
    </dgm:pt>
    <dgm:pt modelId="{A52476F9-7793-4269-852C-3E5D208AE28E}" type="parTrans" cxnId="{D66CFFA9-6F63-4BE2-9FD7-7C9AB3437A45}">
      <dgm:prSet/>
      <dgm:spPr/>
      <dgm:t>
        <a:bodyPr/>
        <a:lstStyle/>
        <a:p>
          <a:endParaRPr lang="en-US"/>
        </a:p>
      </dgm:t>
    </dgm:pt>
    <dgm:pt modelId="{5EB2ABB4-0646-4507-AFEC-7F1BAB63FCEB}" type="sibTrans" cxnId="{D66CFFA9-6F63-4BE2-9FD7-7C9AB3437A45}">
      <dgm:prSet/>
      <dgm:spPr/>
      <dgm:t>
        <a:bodyPr/>
        <a:lstStyle/>
        <a:p>
          <a:endParaRPr lang="en-US"/>
        </a:p>
      </dgm:t>
    </dgm:pt>
    <dgm:pt modelId="{FD507720-EBD3-4E64-9EB4-5F4ABC3AEF4E}" type="pres">
      <dgm:prSet presAssocID="{73654E63-E612-4847-9F21-9D3FB4BB425C}" presName="compositeShape" presStyleCnt="0">
        <dgm:presLayoutVars>
          <dgm:chMax val="7"/>
          <dgm:dir/>
          <dgm:resizeHandles val="exact"/>
        </dgm:presLayoutVars>
      </dgm:prSet>
      <dgm:spPr/>
    </dgm:pt>
    <dgm:pt modelId="{DF35B01D-2FDE-47EA-8E05-486A4C54BF8F}" type="pres">
      <dgm:prSet presAssocID="{0B49F50B-F88D-466D-9BEF-26AF27C82F99}" presName="circ1" presStyleLbl="vennNode1" presStyleIdx="0" presStyleCnt="5"/>
      <dgm:spPr/>
    </dgm:pt>
    <dgm:pt modelId="{135D631E-5235-40BF-8506-36167E98B9BB}" type="pres">
      <dgm:prSet presAssocID="{0B49F50B-F88D-466D-9BEF-26AF27C82F99}" presName="circ1Tx" presStyleLbl="revTx" presStyleIdx="0" presStyleCnt="0" custScaleX="1043659" custScaleY="476190">
        <dgm:presLayoutVars>
          <dgm:chMax val="0"/>
          <dgm:chPref val="0"/>
          <dgm:bulletEnabled val="1"/>
        </dgm:presLayoutVars>
      </dgm:prSet>
      <dgm:spPr/>
    </dgm:pt>
    <dgm:pt modelId="{6F6B8822-6176-4FFE-A134-CB2CF3F2D665}" type="pres">
      <dgm:prSet presAssocID="{A3438261-FAC0-4BD2-91B7-B0E761A31484}" presName="circ2" presStyleLbl="vennNode1" presStyleIdx="1" presStyleCnt="5"/>
      <dgm:spPr/>
    </dgm:pt>
    <dgm:pt modelId="{6AA3BD63-58A1-42BC-865F-533B9C706692}" type="pres">
      <dgm:prSet presAssocID="{A3438261-FAC0-4BD2-91B7-B0E761A3148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F548824-2AD9-4BC2-82CA-41431CDD9CB7}" type="pres">
      <dgm:prSet presAssocID="{4C08416A-BF51-4734-AB60-6F0320428DDE}" presName="circ3" presStyleLbl="vennNode1" presStyleIdx="2" presStyleCnt="5"/>
      <dgm:spPr/>
    </dgm:pt>
    <dgm:pt modelId="{3720E38C-76BE-48BC-BC35-19150319D232}" type="pres">
      <dgm:prSet presAssocID="{4C08416A-BF51-4734-AB60-6F0320428DD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B75632A-4451-4254-ABEC-54FB42BFC865}" type="pres">
      <dgm:prSet presAssocID="{03CDCE9D-65E5-43EF-A016-D596DFD50D72}" presName="circ4" presStyleLbl="vennNode1" presStyleIdx="3" presStyleCnt="5"/>
      <dgm:spPr/>
    </dgm:pt>
    <dgm:pt modelId="{C42FCE53-E0EA-4E56-8167-8054BB007FE8}" type="pres">
      <dgm:prSet presAssocID="{03CDCE9D-65E5-43EF-A016-D596DFD50D72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45BB23E-5F4B-45FC-A7E4-F3E7BEF45E4D}" type="pres">
      <dgm:prSet presAssocID="{8F1C11AE-9669-49B0-B2A4-915C311E79A2}" presName="circ5" presStyleLbl="vennNode1" presStyleIdx="4" presStyleCnt="5"/>
      <dgm:spPr/>
    </dgm:pt>
    <dgm:pt modelId="{D601B76A-8A6E-48BA-8B32-4A0EA36B46BD}" type="pres">
      <dgm:prSet presAssocID="{8F1C11AE-9669-49B0-B2A4-915C311E79A2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BA6A063-337A-42AC-9405-ADE14C9572F8}" srcId="{73654E63-E612-4847-9F21-9D3FB4BB425C}" destId="{4C08416A-BF51-4734-AB60-6F0320428DDE}" srcOrd="2" destOrd="0" parTransId="{48DB8456-BFCF-480D-A48A-5E57C82CB3ED}" sibTransId="{BFCC021F-FD7F-4776-9C6C-A39D8FDB8AC8}"/>
    <dgm:cxn modelId="{7D7B8F53-AFA4-4DB1-AA7F-E9316EA58FB6}" type="presOf" srcId="{A3438261-FAC0-4BD2-91B7-B0E761A31484}" destId="{6AA3BD63-58A1-42BC-865F-533B9C706692}" srcOrd="0" destOrd="0" presId="urn:microsoft.com/office/officeart/2005/8/layout/venn1"/>
    <dgm:cxn modelId="{5198C376-D552-4E1D-BEB7-7E23A85203B2}" srcId="{73654E63-E612-4847-9F21-9D3FB4BB425C}" destId="{A3438261-FAC0-4BD2-91B7-B0E761A31484}" srcOrd="1" destOrd="0" parTransId="{98A991D3-CB25-4DCE-8CDC-C7F6F5DB1735}" sibTransId="{1FBD9E3E-7708-4875-A7DE-77815D198EB1}"/>
    <dgm:cxn modelId="{F75B3597-DC97-40D4-BD58-F23E51A411AC}" type="presOf" srcId="{73654E63-E612-4847-9F21-9D3FB4BB425C}" destId="{FD507720-EBD3-4E64-9EB4-5F4ABC3AEF4E}" srcOrd="0" destOrd="0" presId="urn:microsoft.com/office/officeart/2005/8/layout/venn1"/>
    <dgm:cxn modelId="{D66CFFA9-6F63-4BE2-9FD7-7C9AB3437A45}" srcId="{73654E63-E612-4847-9F21-9D3FB4BB425C}" destId="{8F1C11AE-9669-49B0-B2A4-915C311E79A2}" srcOrd="4" destOrd="0" parTransId="{A52476F9-7793-4269-852C-3E5D208AE28E}" sibTransId="{5EB2ABB4-0646-4507-AFEC-7F1BAB63FCEB}"/>
    <dgm:cxn modelId="{A996B0AC-D3FA-4152-BF88-096A21CF9671}" type="presOf" srcId="{4C08416A-BF51-4734-AB60-6F0320428DDE}" destId="{3720E38C-76BE-48BC-BC35-19150319D232}" srcOrd="0" destOrd="0" presId="urn:microsoft.com/office/officeart/2005/8/layout/venn1"/>
    <dgm:cxn modelId="{44446ED3-3307-45FF-A2A0-F01D1037ADD2}" type="presOf" srcId="{03CDCE9D-65E5-43EF-A016-D596DFD50D72}" destId="{C42FCE53-E0EA-4E56-8167-8054BB007FE8}" srcOrd="0" destOrd="0" presId="urn:microsoft.com/office/officeart/2005/8/layout/venn1"/>
    <dgm:cxn modelId="{8BD42ED4-BEC1-42C2-922B-D81AECE41433}" srcId="{73654E63-E612-4847-9F21-9D3FB4BB425C}" destId="{03CDCE9D-65E5-43EF-A016-D596DFD50D72}" srcOrd="3" destOrd="0" parTransId="{F762C395-D5A7-4831-8B69-2D3105D0EC7B}" sibTransId="{BA75B353-3720-4ADA-8632-E9C016CB0CC2}"/>
    <dgm:cxn modelId="{84F600ED-D1DF-452B-87DA-FA0AA8E73794}" type="presOf" srcId="{8F1C11AE-9669-49B0-B2A4-915C311E79A2}" destId="{D601B76A-8A6E-48BA-8B32-4A0EA36B46BD}" srcOrd="0" destOrd="0" presId="urn:microsoft.com/office/officeart/2005/8/layout/venn1"/>
    <dgm:cxn modelId="{EB5A4DF9-7FEC-4A78-8332-5FCBC39C6375}" srcId="{73654E63-E612-4847-9F21-9D3FB4BB425C}" destId="{0B49F50B-F88D-466D-9BEF-26AF27C82F99}" srcOrd="0" destOrd="0" parTransId="{E7F63305-0ABD-4500-BCC6-C9325AD23957}" sibTransId="{49D9968B-8479-4765-8FD9-2DE21EADDA9F}"/>
    <dgm:cxn modelId="{47322EFD-29EE-424B-BB4F-3B48F5DA60EB}" type="presOf" srcId="{0B49F50B-F88D-466D-9BEF-26AF27C82F99}" destId="{135D631E-5235-40BF-8506-36167E98B9BB}" srcOrd="0" destOrd="0" presId="urn:microsoft.com/office/officeart/2005/8/layout/venn1"/>
    <dgm:cxn modelId="{E9659CB2-37EC-4B6D-85B1-2A3ABF21B62F}" type="presParOf" srcId="{FD507720-EBD3-4E64-9EB4-5F4ABC3AEF4E}" destId="{DF35B01D-2FDE-47EA-8E05-486A4C54BF8F}" srcOrd="0" destOrd="0" presId="urn:microsoft.com/office/officeart/2005/8/layout/venn1"/>
    <dgm:cxn modelId="{29CC1D5C-00A9-4CD9-8B82-A3D354EAF46F}" type="presParOf" srcId="{FD507720-EBD3-4E64-9EB4-5F4ABC3AEF4E}" destId="{135D631E-5235-40BF-8506-36167E98B9BB}" srcOrd="1" destOrd="0" presId="urn:microsoft.com/office/officeart/2005/8/layout/venn1"/>
    <dgm:cxn modelId="{FF96B9CA-9043-46E9-9BFF-3B04313F35B7}" type="presParOf" srcId="{FD507720-EBD3-4E64-9EB4-5F4ABC3AEF4E}" destId="{6F6B8822-6176-4FFE-A134-CB2CF3F2D665}" srcOrd="2" destOrd="0" presId="urn:microsoft.com/office/officeart/2005/8/layout/venn1"/>
    <dgm:cxn modelId="{3F864FFA-F0A6-49EC-B7C0-4C3235EF82A9}" type="presParOf" srcId="{FD507720-EBD3-4E64-9EB4-5F4ABC3AEF4E}" destId="{6AA3BD63-58A1-42BC-865F-533B9C706692}" srcOrd="3" destOrd="0" presId="urn:microsoft.com/office/officeart/2005/8/layout/venn1"/>
    <dgm:cxn modelId="{75EA5A8A-23F0-4DE9-A7D2-F7D30BF6048A}" type="presParOf" srcId="{FD507720-EBD3-4E64-9EB4-5F4ABC3AEF4E}" destId="{0F548824-2AD9-4BC2-82CA-41431CDD9CB7}" srcOrd="4" destOrd="0" presId="urn:microsoft.com/office/officeart/2005/8/layout/venn1"/>
    <dgm:cxn modelId="{A5CC06A2-849A-4F07-B348-25163454E6B4}" type="presParOf" srcId="{FD507720-EBD3-4E64-9EB4-5F4ABC3AEF4E}" destId="{3720E38C-76BE-48BC-BC35-19150319D232}" srcOrd="5" destOrd="0" presId="urn:microsoft.com/office/officeart/2005/8/layout/venn1"/>
    <dgm:cxn modelId="{2A085A6D-A1D8-4195-9187-1AFB2E2C1379}" type="presParOf" srcId="{FD507720-EBD3-4E64-9EB4-5F4ABC3AEF4E}" destId="{7B75632A-4451-4254-ABEC-54FB42BFC865}" srcOrd="6" destOrd="0" presId="urn:microsoft.com/office/officeart/2005/8/layout/venn1"/>
    <dgm:cxn modelId="{D19B7874-E630-4BDD-9284-2ECDBD8ACDB0}" type="presParOf" srcId="{FD507720-EBD3-4E64-9EB4-5F4ABC3AEF4E}" destId="{C42FCE53-E0EA-4E56-8167-8054BB007FE8}" srcOrd="7" destOrd="0" presId="urn:microsoft.com/office/officeart/2005/8/layout/venn1"/>
    <dgm:cxn modelId="{60DE63EE-CCE1-4939-B264-415DCE53DE7D}" type="presParOf" srcId="{FD507720-EBD3-4E64-9EB4-5F4ABC3AEF4E}" destId="{C45BB23E-5F4B-45FC-A7E4-F3E7BEF45E4D}" srcOrd="8" destOrd="0" presId="urn:microsoft.com/office/officeart/2005/8/layout/venn1"/>
    <dgm:cxn modelId="{694F51C5-9C3A-4D57-816B-47C219ABB83D}" type="presParOf" srcId="{FD507720-EBD3-4E64-9EB4-5F4ABC3AEF4E}" destId="{D601B76A-8A6E-48BA-8B32-4A0EA36B46BD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0D5567-41EB-494A-9BEF-160DE7BBAC1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D794B51-2A31-4228-9455-73C0FD612437}">
      <dgm:prSet/>
      <dgm:spPr/>
      <dgm:t>
        <a:bodyPr/>
        <a:lstStyle/>
        <a:p>
          <a:r>
            <a:rPr lang="en-US"/>
            <a:t>Cholelithiasis</a:t>
          </a:r>
        </a:p>
      </dgm:t>
    </dgm:pt>
    <dgm:pt modelId="{AB982598-0A46-4432-8931-6EE9D1F9DD52}" type="parTrans" cxnId="{2F1BFE7A-E3FD-4142-8A12-F2B4556E8A73}">
      <dgm:prSet/>
      <dgm:spPr/>
      <dgm:t>
        <a:bodyPr/>
        <a:lstStyle/>
        <a:p>
          <a:endParaRPr lang="en-US"/>
        </a:p>
      </dgm:t>
    </dgm:pt>
    <dgm:pt modelId="{2D3D8C79-FB3B-4348-8CA6-A82E063FFB80}" type="sibTrans" cxnId="{2F1BFE7A-E3FD-4142-8A12-F2B4556E8A73}">
      <dgm:prSet/>
      <dgm:spPr/>
      <dgm:t>
        <a:bodyPr/>
        <a:lstStyle/>
        <a:p>
          <a:endParaRPr lang="en-US"/>
        </a:p>
      </dgm:t>
    </dgm:pt>
    <dgm:pt modelId="{EB15C611-F7C3-4E2B-B938-BFA83D8810B7}">
      <dgm:prSet/>
      <dgm:spPr/>
      <dgm:t>
        <a:bodyPr/>
        <a:lstStyle/>
        <a:p>
          <a:r>
            <a:rPr lang="en-US"/>
            <a:t>Leg ulcers/chronic dermatitis</a:t>
          </a:r>
        </a:p>
      </dgm:t>
    </dgm:pt>
    <dgm:pt modelId="{0459C0D2-B53B-4234-95BB-88ADE644281D}" type="parTrans" cxnId="{09BA293B-A4EC-4267-B05E-BC10C3521647}">
      <dgm:prSet/>
      <dgm:spPr/>
      <dgm:t>
        <a:bodyPr/>
        <a:lstStyle/>
        <a:p>
          <a:endParaRPr lang="en-US"/>
        </a:p>
      </dgm:t>
    </dgm:pt>
    <dgm:pt modelId="{CC84820F-6BAC-49E1-B4F5-42E98DBC5B1B}" type="sibTrans" cxnId="{09BA293B-A4EC-4267-B05E-BC10C3521647}">
      <dgm:prSet/>
      <dgm:spPr/>
      <dgm:t>
        <a:bodyPr/>
        <a:lstStyle/>
        <a:p>
          <a:endParaRPr lang="en-US"/>
        </a:p>
      </dgm:t>
    </dgm:pt>
    <dgm:pt modelId="{4F2D4B04-417B-49E7-AE72-6944660CF080}">
      <dgm:prSet/>
      <dgm:spPr/>
      <dgm:t>
        <a:bodyPr/>
        <a:lstStyle/>
        <a:p>
          <a:r>
            <a:rPr lang="en-US"/>
            <a:t>Aplastic crisis/Parvo B19</a:t>
          </a:r>
        </a:p>
      </dgm:t>
    </dgm:pt>
    <dgm:pt modelId="{594150C2-BB85-495F-AD23-167B38FB3266}" type="parTrans" cxnId="{24ED839A-8DE4-4526-A552-F91AA3160CD7}">
      <dgm:prSet/>
      <dgm:spPr/>
      <dgm:t>
        <a:bodyPr/>
        <a:lstStyle/>
        <a:p>
          <a:endParaRPr lang="en-US"/>
        </a:p>
      </dgm:t>
    </dgm:pt>
    <dgm:pt modelId="{EABA20A0-9C12-4E68-8B1D-1A1AAB04ED1D}" type="sibTrans" cxnId="{24ED839A-8DE4-4526-A552-F91AA3160CD7}">
      <dgm:prSet/>
      <dgm:spPr/>
      <dgm:t>
        <a:bodyPr/>
        <a:lstStyle/>
        <a:p>
          <a:endParaRPr lang="en-US"/>
        </a:p>
      </dgm:t>
    </dgm:pt>
    <dgm:pt modelId="{31B12ACC-FA3E-445E-A04F-4106014FDC2E}">
      <dgm:prSet/>
      <dgm:spPr/>
      <dgm:t>
        <a:bodyPr/>
        <a:lstStyle/>
        <a:p>
          <a:r>
            <a:rPr lang="en-US"/>
            <a:t>Megaloblastic Crisis/Folate demand</a:t>
          </a:r>
        </a:p>
      </dgm:t>
    </dgm:pt>
    <dgm:pt modelId="{AA8EB429-5190-4FE6-82FD-1AC346AF9773}" type="parTrans" cxnId="{3E8B440C-CBB0-4131-A0A3-B746CEE37322}">
      <dgm:prSet/>
      <dgm:spPr/>
      <dgm:t>
        <a:bodyPr/>
        <a:lstStyle/>
        <a:p>
          <a:endParaRPr lang="en-US"/>
        </a:p>
      </dgm:t>
    </dgm:pt>
    <dgm:pt modelId="{C44A82EA-575F-4BFD-81DC-AE702F023575}" type="sibTrans" cxnId="{3E8B440C-CBB0-4131-A0A3-B746CEE37322}">
      <dgm:prSet/>
      <dgm:spPr/>
      <dgm:t>
        <a:bodyPr/>
        <a:lstStyle/>
        <a:p>
          <a:endParaRPr lang="en-US"/>
        </a:p>
      </dgm:t>
    </dgm:pt>
    <dgm:pt modelId="{6CF1101D-EB59-49D2-B487-D0ADF9AE2D01}">
      <dgm:prSet/>
      <dgm:spPr/>
      <dgm:t>
        <a:bodyPr/>
        <a:lstStyle/>
        <a:p>
          <a:r>
            <a:rPr lang="en-US" dirty="0"/>
            <a:t>Thrombosis – s/p splenectomy</a:t>
          </a:r>
        </a:p>
      </dgm:t>
    </dgm:pt>
    <dgm:pt modelId="{A0E726F1-C422-4F7E-847C-9ACA8B15AE9E}" type="parTrans" cxnId="{7FC93AD9-9771-46CA-9F29-00601D4ABA99}">
      <dgm:prSet/>
      <dgm:spPr/>
      <dgm:t>
        <a:bodyPr/>
        <a:lstStyle/>
        <a:p>
          <a:endParaRPr lang="en-US"/>
        </a:p>
      </dgm:t>
    </dgm:pt>
    <dgm:pt modelId="{1F453542-F0D7-4D1F-9656-95659062921E}" type="sibTrans" cxnId="{7FC93AD9-9771-46CA-9F29-00601D4ABA99}">
      <dgm:prSet/>
      <dgm:spPr/>
      <dgm:t>
        <a:bodyPr/>
        <a:lstStyle/>
        <a:p>
          <a:endParaRPr lang="en-US"/>
        </a:p>
      </dgm:t>
    </dgm:pt>
    <dgm:pt modelId="{ECA5D352-6AEC-4F84-944E-A8AF8B0A0092}" type="pres">
      <dgm:prSet presAssocID="{AF0D5567-41EB-494A-9BEF-160DE7BBAC1F}" presName="compositeShape" presStyleCnt="0">
        <dgm:presLayoutVars>
          <dgm:chMax val="7"/>
          <dgm:dir/>
          <dgm:resizeHandles val="exact"/>
        </dgm:presLayoutVars>
      </dgm:prSet>
      <dgm:spPr/>
    </dgm:pt>
    <dgm:pt modelId="{A1FF3108-DB79-4B13-890B-CEE27D16FDCB}" type="pres">
      <dgm:prSet presAssocID="{AD794B51-2A31-4228-9455-73C0FD612437}" presName="circ1" presStyleLbl="vennNode1" presStyleIdx="0" presStyleCnt="5"/>
      <dgm:spPr/>
    </dgm:pt>
    <dgm:pt modelId="{631751A3-28FA-4FAA-BD9D-999A2901CF20}" type="pres">
      <dgm:prSet presAssocID="{AD794B51-2A31-4228-9455-73C0FD61243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4193970-0548-4217-AE2B-6917AA22F830}" type="pres">
      <dgm:prSet presAssocID="{EB15C611-F7C3-4E2B-B938-BFA83D8810B7}" presName="circ2" presStyleLbl="vennNode1" presStyleIdx="1" presStyleCnt="5"/>
      <dgm:spPr/>
    </dgm:pt>
    <dgm:pt modelId="{BE8E93BD-BF4F-4684-8545-1D37108622A8}" type="pres">
      <dgm:prSet presAssocID="{EB15C611-F7C3-4E2B-B938-BFA83D8810B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0107171-0C6B-410B-8453-B1153D7423B9}" type="pres">
      <dgm:prSet presAssocID="{4F2D4B04-417B-49E7-AE72-6944660CF080}" presName="circ3" presStyleLbl="vennNode1" presStyleIdx="2" presStyleCnt="5"/>
      <dgm:spPr/>
    </dgm:pt>
    <dgm:pt modelId="{8897C96B-D714-4E74-BA9A-B55FC431A782}" type="pres">
      <dgm:prSet presAssocID="{4F2D4B04-417B-49E7-AE72-6944660CF08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18BAB27-488E-40D9-B80A-F4E46B033A2D}" type="pres">
      <dgm:prSet presAssocID="{31B12ACC-FA3E-445E-A04F-4106014FDC2E}" presName="circ4" presStyleLbl="vennNode1" presStyleIdx="3" presStyleCnt="5"/>
      <dgm:spPr/>
    </dgm:pt>
    <dgm:pt modelId="{81AA76AA-7FF7-4881-9B52-4BCBFCD79B35}" type="pres">
      <dgm:prSet presAssocID="{31B12ACC-FA3E-445E-A04F-4106014FDC2E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B013409-27A4-4CD3-B588-AE388D4F81F8}" type="pres">
      <dgm:prSet presAssocID="{6CF1101D-EB59-49D2-B487-D0ADF9AE2D01}" presName="circ5" presStyleLbl="vennNode1" presStyleIdx="4" presStyleCnt="5"/>
      <dgm:spPr/>
    </dgm:pt>
    <dgm:pt modelId="{B8092B47-5916-4810-9865-2E90EF7F7A09}" type="pres">
      <dgm:prSet presAssocID="{6CF1101D-EB59-49D2-B487-D0ADF9AE2D01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E8B440C-CBB0-4131-A0A3-B746CEE37322}" srcId="{AF0D5567-41EB-494A-9BEF-160DE7BBAC1F}" destId="{31B12ACC-FA3E-445E-A04F-4106014FDC2E}" srcOrd="3" destOrd="0" parTransId="{AA8EB429-5190-4FE6-82FD-1AC346AF9773}" sibTransId="{C44A82EA-575F-4BFD-81DC-AE702F023575}"/>
    <dgm:cxn modelId="{BFB6B21F-6893-495F-B480-E1A290FDBE78}" type="presOf" srcId="{31B12ACC-FA3E-445E-A04F-4106014FDC2E}" destId="{81AA76AA-7FF7-4881-9B52-4BCBFCD79B35}" srcOrd="0" destOrd="0" presId="urn:microsoft.com/office/officeart/2005/8/layout/venn1"/>
    <dgm:cxn modelId="{09BA293B-A4EC-4267-B05E-BC10C3521647}" srcId="{AF0D5567-41EB-494A-9BEF-160DE7BBAC1F}" destId="{EB15C611-F7C3-4E2B-B938-BFA83D8810B7}" srcOrd="1" destOrd="0" parTransId="{0459C0D2-B53B-4234-95BB-88ADE644281D}" sibTransId="{CC84820F-6BAC-49E1-B4F5-42E98DBC5B1B}"/>
    <dgm:cxn modelId="{F3DAF466-476A-4631-88C4-C21F123F0DB3}" type="presOf" srcId="{AD794B51-2A31-4228-9455-73C0FD612437}" destId="{631751A3-28FA-4FAA-BD9D-999A2901CF20}" srcOrd="0" destOrd="0" presId="urn:microsoft.com/office/officeart/2005/8/layout/venn1"/>
    <dgm:cxn modelId="{7E489957-C46D-4D53-B62A-A48A38276FF1}" type="presOf" srcId="{AF0D5567-41EB-494A-9BEF-160DE7BBAC1F}" destId="{ECA5D352-6AEC-4F84-944E-A8AF8B0A0092}" srcOrd="0" destOrd="0" presId="urn:microsoft.com/office/officeart/2005/8/layout/venn1"/>
    <dgm:cxn modelId="{78CB0F78-C575-4550-816C-E627217C2306}" type="presOf" srcId="{6CF1101D-EB59-49D2-B487-D0ADF9AE2D01}" destId="{B8092B47-5916-4810-9865-2E90EF7F7A09}" srcOrd="0" destOrd="0" presId="urn:microsoft.com/office/officeart/2005/8/layout/venn1"/>
    <dgm:cxn modelId="{2F1BFE7A-E3FD-4142-8A12-F2B4556E8A73}" srcId="{AF0D5567-41EB-494A-9BEF-160DE7BBAC1F}" destId="{AD794B51-2A31-4228-9455-73C0FD612437}" srcOrd="0" destOrd="0" parTransId="{AB982598-0A46-4432-8931-6EE9D1F9DD52}" sibTransId="{2D3D8C79-FB3B-4348-8CA6-A82E063FFB80}"/>
    <dgm:cxn modelId="{892F667C-9381-4D62-B3EE-9C0C2AE89026}" type="presOf" srcId="{EB15C611-F7C3-4E2B-B938-BFA83D8810B7}" destId="{BE8E93BD-BF4F-4684-8545-1D37108622A8}" srcOrd="0" destOrd="0" presId="urn:microsoft.com/office/officeart/2005/8/layout/venn1"/>
    <dgm:cxn modelId="{185E838C-CECE-4339-8F80-98709160F814}" type="presOf" srcId="{4F2D4B04-417B-49E7-AE72-6944660CF080}" destId="{8897C96B-D714-4E74-BA9A-B55FC431A782}" srcOrd="0" destOrd="0" presId="urn:microsoft.com/office/officeart/2005/8/layout/venn1"/>
    <dgm:cxn modelId="{24ED839A-8DE4-4526-A552-F91AA3160CD7}" srcId="{AF0D5567-41EB-494A-9BEF-160DE7BBAC1F}" destId="{4F2D4B04-417B-49E7-AE72-6944660CF080}" srcOrd="2" destOrd="0" parTransId="{594150C2-BB85-495F-AD23-167B38FB3266}" sibTransId="{EABA20A0-9C12-4E68-8B1D-1A1AAB04ED1D}"/>
    <dgm:cxn modelId="{7FC93AD9-9771-46CA-9F29-00601D4ABA99}" srcId="{AF0D5567-41EB-494A-9BEF-160DE7BBAC1F}" destId="{6CF1101D-EB59-49D2-B487-D0ADF9AE2D01}" srcOrd="4" destOrd="0" parTransId="{A0E726F1-C422-4F7E-847C-9ACA8B15AE9E}" sibTransId="{1F453542-F0D7-4D1F-9656-95659062921E}"/>
    <dgm:cxn modelId="{30EB1F2C-2D81-4DDE-A351-164DB656A264}" type="presParOf" srcId="{ECA5D352-6AEC-4F84-944E-A8AF8B0A0092}" destId="{A1FF3108-DB79-4B13-890B-CEE27D16FDCB}" srcOrd="0" destOrd="0" presId="urn:microsoft.com/office/officeart/2005/8/layout/venn1"/>
    <dgm:cxn modelId="{2CF6B5FB-32BF-42BC-B489-03D63385B245}" type="presParOf" srcId="{ECA5D352-6AEC-4F84-944E-A8AF8B0A0092}" destId="{631751A3-28FA-4FAA-BD9D-999A2901CF20}" srcOrd="1" destOrd="0" presId="urn:microsoft.com/office/officeart/2005/8/layout/venn1"/>
    <dgm:cxn modelId="{D150C78A-D699-4B6C-9832-9E884C690118}" type="presParOf" srcId="{ECA5D352-6AEC-4F84-944E-A8AF8B0A0092}" destId="{24193970-0548-4217-AE2B-6917AA22F830}" srcOrd="2" destOrd="0" presId="urn:microsoft.com/office/officeart/2005/8/layout/venn1"/>
    <dgm:cxn modelId="{261F100C-D8C4-4470-B847-03342FF8DB13}" type="presParOf" srcId="{ECA5D352-6AEC-4F84-944E-A8AF8B0A0092}" destId="{BE8E93BD-BF4F-4684-8545-1D37108622A8}" srcOrd="3" destOrd="0" presId="urn:microsoft.com/office/officeart/2005/8/layout/venn1"/>
    <dgm:cxn modelId="{A2FB83DF-F29D-454F-8168-CDB265D1BD49}" type="presParOf" srcId="{ECA5D352-6AEC-4F84-944E-A8AF8B0A0092}" destId="{A0107171-0C6B-410B-8453-B1153D7423B9}" srcOrd="4" destOrd="0" presId="urn:microsoft.com/office/officeart/2005/8/layout/venn1"/>
    <dgm:cxn modelId="{F2D99A60-2452-4469-A516-03E03F6B15CE}" type="presParOf" srcId="{ECA5D352-6AEC-4F84-944E-A8AF8B0A0092}" destId="{8897C96B-D714-4E74-BA9A-B55FC431A782}" srcOrd="5" destOrd="0" presId="urn:microsoft.com/office/officeart/2005/8/layout/venn1"/>
    <dgm:cxn modelId="{08F3CB94-3BBD-4AA9-88B7-1A2D67C63CF1}" type="presParOf" srcId="{ECA5D352-6AEC-4F84-944E-A8AF8B0A0092}" destId="{D18BAB27-488E-40D9-B80A-F4E46B033A2D}" srcOrd="6" destOrd="0" presId="urn:microsoft.com/office/officeart/2005/8/layout/venn1"/>
    <dgm:cxn modelId="{E1C1A36E-5F52-4AFE-8357-5758A959C326}" type="presParOf" srcId="{ECA5D352-6AEC-4F84-944E-A8AF8B0A0092}" destId="{81AA76AA-7FF7-4881-9B52-4BCBFCD79B35}" srcOrd="7" destOrd="0" presId="urn:microsoft.com/office/officeart/2005/8/layout/venn1"/>
    <dgm:cxn modelId="{4B503C53-C052-488E-B3B0-F51A83E1BD55}" type="presParOf" srcId="{ECA5D352-6AEC-4F84-944E-A8AF8B0A0092}" destId="{8B013409-27A4-4CD3-B588-AE388D4F81F8}" srcOrd="8" destOrd="0" presId="urn:microsoft.com/office/officeart/2005/8/layout/venn1"/>
    <dgm:cxn modelId="{912CEE96-955D-4CAD-BB4E-D666576B22DD}" type="presParOf" srcId="{ECA5D352-6AEC-4F84-944E-A8AF8B0A0092}" destId="{B8092B47-5916-4810-9865-2E90EF7F7A09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3A4112-0B6F-4AE2-8B26-65F03C0D293B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9F2DD0-26CC-44C3-8132-4C057A7C12F4}">
      <dgm:prSet/>
      <dgm:spPr/>
      <dgm:t>
        <a:bodyPr/>
        <a:lstStyle/>
        <a:p>
          <a:endParaRPr lang="en-US"/>
        </a:p>
      </dgm:t>
    </dgm:pt>
    <dgm:pt modelId="{D7A8343D-6445-49EF-AD86-4DE9A88BD598}" type="parTrans" cxnId="{E2A22FD7-0F89-46D6-9D24-F1B9042394CB}">
      <dgm:prSet/>
      <dgm:spPr/>
      <dgm:t>
        <a:bodyPr/>
        <a:lstStyle/>
        <a:p>
          <a:endParaRPr lang="en-US"/>
        </a:p>
      </dgm:t>
    </dgm:pt>
    <dgm:pt modelId="{B2009612-F621-4188-99E3-1FD0E6CFE6CC}" type="sibTrans" cxnId="{E2A22FD7-0F89-46D6-9D24-F1B9042394CB}">
      <dgm:prSet/>
      <dgm:spPr/>
      <dgm:t>
        <a:bodyPr/>
        <a:lstStyle/>
        <a:p>
          <a:endParaRPr lang="en-US"/>
        </a:p>
      </dgm:t>
    </dgm:pt>
    <dgm:pt modelId="{C062A365-89E8-4319-BFD1-6EFDC2AC6DED}">
      <dgm:prSet/>
      <dgm:spPr/>
      <dgm:t>
        <a:bodyPr/>
        <a:lstStyle/>
        <a:p>
          <a:r>
            <a:rPr lang="en-US" dirty="0"/>
            <a:t>Class I (&lt; 10% activity); chronic hemolytic anemia</a:t>
          </a:r>
        </a:p>
      </dgm:t>
    </dgm:pt>
    <dgm:pt modelId="{B9F21A64-ECC2-47AA-9E62-59487C871973}" type="parTrans" cxnId="{ACE5038A-2DF2-4FCA-8F6F-07D703A97949}">
      <dgm:prSet/>
      <dgm:spPr/>
      <dgm:t>
        <a:bodyPr/>
        <a:lstStyle/>
        <a:p>
          <a:endParaRPr lang="en-US"/>
        </a:p>
      </dgm:t>
    </dgm:pt>
    <dgm:pt modelId="{6DEC7D96-FAC3-4BA6-A831-B397A13683AD}" type="sibTrans" cxnId="{ACE5038A-2DF2-4FCA-8F6F-07D703A97949}">
      <dgm:prSet/>
      <dgm:spPr/>
      <dgm:t>
        <a:bodyPr/>
        <a:lstStyle/>
        <a:p>
          <a:endParaRPr lang="en-US"/>
        </a:p>
      </dgm:t>
    </dgm:pt>
    <dgm:pt modelId="{E15C0D13-2810-4814-BA31-72DA33DEFDA7}">
      <dgm:prSet/>
      <dgm:spPr/>
      <dgm:t>
        <a:bodyPr/>
        <a:lstStyle/>
        <a:p>
          <a:r>
            <a:rPr lang="en-US"/>
            <a:t>Class II (Mediterranean; &lt; 10% activity); episodic/severe hemolysis w/ triggers</a:t>
          </a:r>
        </a:p>
      </dgm:t>
    </dgm:pt>
    <dgm:pt modelId="{27A83195-28D1-4A73-B177-A7D7E64782AD}" type="parTrans" cxnId="{19AC0213-81BF-4891-9E68-09D5564B9373}">
      <dgm:prSet/>
      <dgm:spPr/>
      <dgm:t>
        <a:bodyPr/>
        <a:lstStyle/>
        <a:p>
          <a:endParaRPr lang="en-US"/>
        </a:p>
      </dgm:t>
    </dgm:pt>
    <dgm:pt modelId="{F01A218C-8C19-44F6-BFAF-23E60F3E209E}" type="sibTrans" cxnId="{19AC0213-81BF-4891-9E68-09D5564B9373}">
      <dgm:prSet/>
      <dgm:spPr/>
      <dgm:t>
        <a:bodyPr/>
        <a:lstStyle/>
        <a:p>
          <a:endParaRPr lang="en-US"/>
        </a:p>
      </dgm:t>
    </dgm:pt>
    <dgm:pt modelId="{CDFEA30C-6DCE-4921-A241-04DA46D68F05}">
      <dgm:prSet/>
      <dgm:spPr/>
      <dgm:t>
        <a:bodyPr/>
        <a:lstStyle/>
        <a:p>
          <a:r>
            <a:rPr lang="en-US" dirty="0"/>
            <a:t>Class III (African; A- variant); Only older RBCs effected; milder form</a:t>
          </a:r>
        </a:p>
      </dgm:t>
    </dgm:pt>
    <dgm:pt modelId="{AFD83DC8-3564-4292-9C89-943EBE82B0AE}" type="parTrans" cxnId="{F1FDCCBF-703A-411C-BAFB-F1AD1482C8E3}">
      <dgm:prSet/>
      <dgm:spPr/>
      <dgm:t>
        <a:bodyPr/>
        <a:lstStyle/>
        <a:p>
          <a:endParaRPr lang="en-US"/>
        </a:p>
      </dgm:t>
    </dgm:pt>
    <dgm:pt modelId="{C6EC2C90-41BD-4120-BA5C-EA2401A8DCB8}" type="sibTrans" cxnId="{F1FDCCBF-703A-411C-BAFB-F1AD1482C8E3}">
      <dgm:prSet/>
      <dgm:spPr/>
      <dgm:t>
        <a:bodyPr/>
        <a:lstStyle/>
        <a:p>
          <a:endParaRPr lang="en-US"/>
        </a:p>
      </dgm:t>
    </dgm:pt>
    <dgm:pt modelId="{A1CA353E-FB63-4B6F-BFB3-279B3C52FBF3}">
      <dgm:prSet/>
      <dgm:spPr/>
      <dgm:t>
        <a:bodyPr/>
        <a:lstStyle/>
        <a:p>
          <a:endParaRPr lang="en-US"/>
        </a:p>
      </dgm:t>
    </dgm:pt>
    <dgm:pt modelId="{682F916B-1156-434B-9F7F-C9FF9A4D25B0}" type="parTrans" cxnId="{75718E00-4529-49B2-9CCD-8DD0D76287EC}">
      <dgm:prSet/>
      <dgm:spPr/>
      <dgm:t>
        <a:bodyPr/>
        <a:lstStyle/>
        <a:p>
          <a:endParaRPr lang="en-US"/>
        </a:p>
      </dgm:t>
    </dgm:pt>
    <dgm:pt modelId="{F21864CC-4D16-49B4-AC1D-55853204DE51}" type="sibTrans" cxnId="{75718E00-4529-49B2-9CCD-8DD0D76287EC}">
      <dgm:prSet/>
      <dgm:spPr/>
      <dgm:t>
        <a:bodyPr/>
        <a:lstStyle/>
        <a:p>
          <a:endParaRPr lang="en-US"/>
        </a:p>
      </dgm:t>
    </dgm:pt>
    <dgm:pt modelId="{CE6C0122-D8E6-4E7B-BE0F-7AD25D2D4DAA}">
      <dgm:prSet custLinFactX="-8516" custLinFactNeighborX="-100000" custLinFactNeighborY="2425"/>
      <dgm:spPr/>
      <dgm:t>
        <a:bodyPr/>
        <a:lstStyle/>
        <a:p>
          <a:endParaRPr lang="en-US"/>
        </a:p>
      </dgm:t>
    </dgm:pt>
    <dgm:pt modelId="{242DCEEB-41EB-4B87-8519-CB2C46605029}" type="parTrans" cxnId="{27914DAD-7853-4FED-9C8D-994489FEFCB2}">
      <dgm:prSet/>
      <dgm:spPr/>
      <dgm:t>
        <a:bodyPr/>
        <a:lstStyle/>
        <a:p>
          <a:endParaRPr lang="en-US"/>
        </a:p>
      </dgm:t>
    </dgm:pt>
    <dgm:pt modelId="{0DF4CFEE-E58A-405B-8F5A-AE617F8A4360}" type="sibTrans" cxnId="{27914DAD-7853-4FED-9C8D-994489FEFCB2}">
      <dgm:prSet/>
      <dgm:spPr/>
      <dgm:t>
        <a:bodyPr/>
        <a:lstStyle/>
        <a:p>
          <a:endParaRPr lang="en-US"/>
        </a:p>
      </dgm:t>
    </dgm:pt>
    <dgm:pt modelId="{6B1B01C7-7AA3-4F8D-B867-9A683752A17D}">
      <dgm:prSet custLinFactX="-8516" custLinFactNeighborX="-100000" custLinFactNeighborY="2425"/>
      <dgm:spPr/>
      <dgm:t>
        <a:bodyPr/>
        <a:lstStyle/>
        <a:p>
          <a:endParaRPr lang="en-US"/>
        </a:p>
      </dgm:t>
    </dgm:pt>
    <dgm:pt modelId="{D5546F95-087D-46AF-88AF-B15142C1D564}" type="parTrans" cxnId="{065BD91E-49AA-486C-8DEF-0465E786C182}">
      <dgm:prSet/>
      <dgm:spPr/>
      <dgm:t>
        <a:bodyPr/>
        <a:lstStyle/>
        <a:p>
          <a:endParaRPr lang="en-US"/>
        </a:p>
      </dgm:t>
    </dgm:pt>
    <dgm:pt modelId="{2E29FF86-8D44-469E-96BC-3896FD548232}" type="sibTrans" cxnId="{065BD91E-49AA-486C-8DEF-0465E786C182}">
      <dgm:prSet/>
      <dgm:spPr/>
      <dgm:t>
        <a:bodyPr/>
        <a:lstStyle/>
        <a:p>
          <a:endParaRPr lang="en-US"/>
        </a:p>
      </dgm:t>
    </dgm:pt>
    <dgm:pt modelId="{2CB4C1D9-8A17-44D9-AE90-14B30660C6A4}" type="pres">
      <dgm:prSet presAssocID="{273A4112-0B6F-4AE2-8B26-65F03C0D293B}" presName="matrix" presStyleCnt="0">
        <dgm:presLayoutVars>
          <dgm:chMax val="1"/>
          <dgm:dir/>
          <dgm:resizeHandles val="exact"/>
        </dgm:presLayoutVars>
      </dgm:prSet>
      <dgm:spPr/>
    </dgm:pt>
    <dgm:pt modelId="{CEEA13E6-39E5-47F9-8CAA-5B653F95EE00}" type="pres">
      <dgm:prSet presAssocID="{273A4112-0B6F-4AE2-8B26-65F03C0D293B}" presName="diamond" presStyleLbl="bgShp" presStyleIdx="0" presStyleCnt="1"/>
      <dgm:spPr/>
    </dgm:pt>
    <dgm:pt modelId="{805901C5-3D97-4C85-A9B8-99EF85CE53C4}" type="pres">
      <dgm:prSet presAssocID="{273A4112-0B6F-4AE2-8B26-65F03C0D293B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4ADA109-9B68-4BDB-A48A-9F95F45DFD71}" type="pres">
      <dgm:prSet presAssocID="{273A4112-0B6F-4AE2-8B26-65F03C0D293B}" presName="quad2" presStyleLbl="node1" presStyleIdx="1" presStyleCnt="4" custLinFactX="-9122" custLinFactNeighborX="-100000" custLinFactNeighborY="-1212">
        <dgm:presLayoutVars>
          <dgm:chMax val="0"/>
          <dgm:chPref val="0"/>
          <dgm:bulletEnabled val="1"/>
        </dgm:presLayoutVars>
      </dgm:prSet>
      <dgm:spPr/>
    </dgm:pt>
    <dgm:pt modelId="{CE3AE5BB-B016-400E-9C6D-9CA5A06683F9}" type="pres">
      <dgm:prSet presAssocID="{273A4112-0B6F-4AE2-8B26-65F03C0D293B}" presName="quad3" presStyleLbl="node1" presStyleIdx="2" presStyleCnt="4" custLinFactX="8516" custLinFactY="-8516" custLinFactNeighborX="100000" custLinFactNeighborY="-100000">
        <dgm:presLayoutVars>
          <dgm:chMax val="0"/>
          <dgm:chPref val="0"/>
          <dgm:bulletEnabled val="1"/>
        </dgm:presLayoutVars>
      </dgm:prSet>
      <dgm:spPr/>
    </dgm:pt>
    <dgm:pt modelId="{6FF0423D-2F9F-4EE1-A538-4CB315E22E47}" type="pres">
      <dgm:prSet presAssocID="{273A4112-0B6F-4AE2-8B26-65F03C0D293B}" presName="quad4" presStyleLbl="node1" presStyleIdx="3" presStyleCnt="4" custLinFactX="-8516" custLinFactNeighborX="-100000" custLinFactNeighborY="2425">
        <dgm:presLayoutVars>
          <dgm:chMax val="0"/>
          <dgm:chPref val="0"/>
          <dgm:bulletEnabled val="1"/>
        </dgm:presLayoutVars>
      </dgm:prSet>
      <dgm:spPr/>
    </dgm:pt>
  </dgm:ptLst>
  <dgm:cxnLst>
    <dgm:cxn modelId="{75718E00-4529-49B2-9CCD-8DD0D76287EC}" srcId="{273A4112-0B6F-4AE2-8B26-65F03C0D293B}" destId="{A1CA353E-FB63-4B6F-BFB3-279B3C52FBF3}" srcOrd="4" destOrd="0" parTransId="{682F916B-1156-434B-9F7F-C9FF9A4D25B0}" sibTransId="{F21864CC-4D16-49B4-AC1D-55853204DE51}"/>
    <dgm:cxn modelId="{19AC0213-81BF-4891-9E68-09D5564B9373}" srcId="{273A4112-0B6F-4AE2-8B26-65F03C0D293B}" destId="{E15C0D13-2810-4814-BA31-72DA33DEFDA7}" srcOrd="2" destOrd="0" parTransId="{27A83195-28D1-4A73-B177-A7D7E64782AD}" sibTransId="{F01A218C-8C19-44F6-BFAF-23E60F3E209E}"/>
    <dgm:cxn modelId="{065BD91E-49AA-486C-8DEF-0465E786C182}" srcId="{273A4112-0B6F-4AE2-8B26-65F03C0D293B}" destId="{6B1B01C7-7AA3-4F8D-B867-9A683752A17D}" srcOrd="6" destOrd="0" parTransId="{D5546F95-087D-46AF-88AF-B15142C1D564}" sibTransId="{2E29FF86-8D44-469E-96BC-3896FD548232}"/>
    <dgm:cxn modelId="{ACE5038A-2DF2-4FCA-8F6F-07D703A97949}" srcId="{273A4112-0B6F-4AE2-8B26-65F03C0D293B}" destId="{C062A365-89E8-4319-BFD1-6EFDC2AC6DED}" srcOrd="1" destOrd="0" parTransId="{B9F21A64-ECC2-47AA-9E62-59487C871973}" sibTransId="{6DEC7D96-FAC3-4BA6-A831-B397A13683AD}"/>
    <dgm:cxn modelId="{27914DAD-7853-4FED-9C8D-994489FEFCB2}" srcId="{273A4112-0B6F-4AE2-8B26-65F03C0D293B}" destId="{CE6C0122-D8E6-4E7B-BE0F-7AD25D2D4DAA}" srcOrd="5" destOrd="0" parTransId="{242DCEEB-41EB-4B87-8519-CB2C46605029}" sibTransId="{0DF4CFEE-E58A-405B-8F5A-AE617F8A4360}"/>
    <dgm:cxn modelId="{9B0F17AF-3D89-4A18-94C9-F224AF9FAE4B}" type="presOf" srcId="{273A4112-0B6F-4AE2-8B26-65F03C0D293B}" destId="{2CB4C1D9-8A17-44D9-AE90-14B30660C6A4}" srcOrd="0" destOrd="0" presId="urn:microsoft.com/office/officeart/2005/8/layout/matrix3"/>
    <dgm:cxn modelId="{15CBCBB8-95F3-49CC-BCF1-58EBDB0794C7}" type="presOf" srcId="{C062A365-89E8-4319-BFD1-6EFDC2AC6DED}" destId="{D4ADA109-9B68-4BDB-A48A-9F95F45DFD71}" srcOrd="0" destOrd="0" presId="urn:microsoft.com/office/officeart/2005/8/layout/matrix3"/>
    <dgm:cxn modelId="{F1FDCCBF-703A-411C-BAFB-F1AD1482C8E3}" srcId="{273A4112-0B6F-4AE2-8B26-65F03C0D293B}" destId="{CDFEA30C-6DCE-4921-A241-04DA46D68F05}" srcOrd="3" destOrd="0" parTransId="{AFD83DC8-3564-4292-9C89-943EBE82B0AE}" sibTransId="{C6EC2C90-41BD-4120-BA5C-EA2401A8DCB8}"/>
    <dgm:cxn modelId="{9B96D3C4-5983-4134-89B6-06EF26B10126}" type="presOf" srcId="{CDFEA30C-6DCE-4921-A241-04DA46D68F05}" destId="{6FF0423D-2F9F-4EE1-A538-4CB315E22E47}" srcOrd="0" destOrd="0" presId="urn:microsoft.com/office/officeart/2005/8/layout/matrix3"/>
    <dgm:cxn modelId="{1D5947C8-1F41-4FF2-BD7B-8F0CBE5840A9}" type="presOf" srcId="{D29F2DD0-26CC-44C3-8132-4C057A7C12F4}" destId="{805901C5-3D97-4C85-A9B8-99EF85CE53C4}" srcOrd="0" destOrd="0" presId="urn:microsoft.com/office/officeart/2005/8/layout/matrix3"/>
    <dgm:cxn modelId="{E2A22FD7-0F89-46D6-9D24-F1B9042394CB}" srcId="{273A4112-0B6F-4AE2-8B26-65F03C0D293B}" destId="{D29F2DD0-26CC-44C3-8132-4C057A7C12F4}" srcOrd="0" destOrd="0" parTransId="{D7A8343D-6445-49EF-AD86-4DE9A88BD598}" sibTransId="{B2009612-F621-4188-99E3-1FD0E6CFE6CC}"/>
    <dgm:cxn modelId="{E64358F7-59AC-42FA-A8F2-529A2C4366D2}" type="presOf" srcId="{E15C0D13-2810-4814-BA31-72DA33DEFDA7}" destId="{CE3AE5BB-B016-400E-9C6D-9CA5A06683F9}" srcOrd="0" destOrd="0" presId="urn:microsoft.com/office/officeart/2005/8/layout/matrix3"/>
    <dgm:cxn modelId="{20F70DEC-9B5F-4729-95F9-B08F055BFCBD}" type="presParOf" srcId="{2CB4C1D9-8A17-44D9-AE90-14B30660C6A4}" destId="{CEEA13E6-39E5-47F9-8CAA-5B653F95EE00}" srcOrd="0" destOrd="0" presId="urn:microsoft.com/office/officeart/2005/8/layout/matrix3"/>
    <dgm:cxn modelId="{DA6E882C-B8B7-4AAD-B0B3-9623E6A90411}" type="presParOf" srcId="{2CB4C1D9-8A17-44D9-AE90-14B30660C6A4}" destId="{805901C5-3D97-4C85-A9B8-99EF85CE53C4}" srcOrd="1" destOrd="0" presId="urn:microsoft.com/office/officeart/2005/8/layout/matrix3"/>
    <dgm:cxn modelId="{8C1ED96C-2063-48C7-8B48-0D6160804F83}" type="presParOf" srcId="{2CB4C1D9-8A17-44D9-AE90-14B30660C6A4}" destId="{D4ADA109-9B68-4BDB-A48A-9F95F45DFD71}" srcOrd="2" destOrd="0" presId="urn:microsoft.com/office/officeart/2005/8/layout/matrix3"/>
    <dgm:cxn modelId="{1EEB014B-8556-4790-8E80-59C1A174CF11}" type="presParOf" srcId="{2CB4C1D9-8A17-44D9-AE90-14B30660C6A4}" destId="{CE3AE5BB-B016-400E-9C6D-9CA5A06683F9}" srcOrd="3" destOrd="0" presId="urn:microsoft.com/office/officeart/2005/8/layout/matrix3"/>
    <dgm:cxn modelId="{0B52C040-9E26-4A07-8B67-C40E58A3BF7F}" type="presParOf" srcId="{2CB4C1D9-8A17-44D9-AE90-14B30660C6A4}" destId="{6FF0423D-2F9F-4EE1-A538-4CB315E22E4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70A4CB-2A0F-4428-9151-D189AAB81120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B2567D-22E4-46A2-ADE9-89EE3A65512E}">
      <dgm:prSet custT="1"/>
      <dgm:spPr/>
      <dgm:t>
        <a:bodyPr/>
        <a:lstStyle/>
        <a:p>
          <a:r>
            <a:rPr lang="en-US" sz="1600" dirty="0"/>
            <a:t>CAUSES</a:t>
          </a:r>
        </a:p>
      </dgm:t>
    </dgm:pt>
    <dgm:pt modelId="{8AE5287C-2CE6-49E1-AF68-D07B1FD3614F}" type="parTrans" cxnId="{5BA9677D-8F33-4F2B-ABA5-75D9F1CB275A}">
      <dgm:prSet/>
      <dgm:spPr/>
      <dgm:t>
        <a:bodyPr/>
        <a:lstStyle/>
        <a:p>
          <a:endParaRPr lang="en-US"/>
        </a:p>
      </dgm:t>
    </dgm:pt>
    <dgm:pt modelId="{7798CE58-3632-4A75-8432-30BE0BAB1AF2}" type="sibTrans" cxnId="{5BA9677D-8F33-4F2B-ABA5-75D9F1CB275A}">
      <dgm:prSet/>
      <dgm:spPr/>
      <dgm:t>
        <a:bodyPr/>
        <a:lstStyle/>
        <a:p>
          <a:endParaRPr lang="en-US"/>
        </a:p>
      </dgm:t>
    </dgm:pt>
    <dgm:pt modelId="{3DCFFBB8-E0DE-48B8-AA8D-1F2A9662AF6D}">
      <dgm:prSet custT="1"/>
      <dgm:spPr/>
      <dgm:t>
        <a:bodyPr/>
        <a:lstStyle/>
        <a:p>
          <a:r>
            <a:rPr lang="en-US" sz="1400" dirty="0"/>
            <a:t>Low Iron Diet: young children, vegetarian/vegan</a:t>
          </a:r>
        </a:p>
      </dgm:t>
    </dgm:pt>
    <dgm:pt modelId="{C8D38441-F421-4551-A7C9-775CD40E64BB}" type="parTrans" cxnId="{F45657F7-6852-4B84-A97D-B09422BF0837}">
      <dgm:prSet/>
      <dgm:spPr/>
      <dgm:t>
        <a:bodyPr/>
        <a:lstStyle/>
        <a:p>
          <a:endParaRPr lang="en-US"/>
        </a:p>
      </dgm:t>
    </dgm:pt>
    <dgm:pt modelId="{785AA7CC-78DE-4507-AD26-E1C6EC38BA05}" type="sibTrans" cxnId="{F45657F7-6852-4B84-A97D-B09422BF0837}">
      <dgm:prSet/>
      <dgm:spPr/>
      <dgm:t>
        <a:bodyPr/>
        <a:lstStyle/>
        <a:p>
          <a:endParaRPr lang="en-US"/>
        </a:p>
      </dgm:t>
    </dgm:pt>
    <dgm:pt modelId="{4BC9A76F-EFFA-4683-AACE-9470CB3DEB77}">
      <dgm:prSet custT="1"/>
      <dgm:spPr/>
      <dgm:t>
        <a:bodyPr/>
        <a:lstStyle/>
        <a:p>
          <a:r>
            <a:rPr lang="en-US" sz="1400" dirty="0"/>
            <a:t>External Blood Loss</a:t>
          </a:r>
        </a:p>
      </dgm:t>
    </dgm:pt>
    <dgm:pt modelId="{FFBE9A46-7536-4475-891D-2ABF234D3F76}" type="parTrans" cxnId="{84472E6D-66C7-4F3D-8EB4-5A955DA6E1C3}">
      <dgm:prSet/>
      <dgm:spPr/>
      <dgm:t>
        <a:bodyPr/>
        <a:lstStyle/>
        <a:p>
          <a:endParaRPr lang="en-US"/>
        </a:p>
      </dgm:t>
    </dgm:pt>
    <dgm:pt modelId="{8EE45D26-ED2A-4DA1-9636-72514D56F5BD}" type="sibTrans" cxnId="{84472E6D-66C7-4F3D-8EB4-5A955DA6E1C3}">
      <dgm:prSet/>
      <dgm:spPr/>
      <dgm:t>
        <a:bodyPr/>
        <a:lstStyle/>
        <a:p>
          <a:endParaRPr lang="en-US"/>
        </a:p>
      </dgm:t>
    </dgm:pt>
    <dgm:pt modelId="{B885732C-7A17-4AE7-9050-5BA616875A15}">
      <dgm:prSet/>
      <dgm:spPr/>
      <dgm:t>
        <a:bodyPr/>
        <a:lstStyle/>
        <a:p>
          <a:r>
            <a:rPr lang="en-US" dirty="0"/>
            <a:t>Menstrual bleeding</a:t>
          </a:r>
        </a:p>
      </dgm:t>
    </dgm:pt>
    <dgm:pt modelId="{3411E86E-D56E-45D3-9406-9747E0635B20}" type="parTrans" cxnId="{1626342C-B765-48EF-9F83-D139A4AC66A4}">
      <dgm:prSet/>
      <dgm:spPr/>
      <dgm:t>
        <a:bodyPr/>
        <a:lstStyle/>
        <a:p>
          <a:endParaRPr lang="en-US"/>
        </a:p>
      </dgm:t>
    </dgm:pt>
    <dgm:pt modelId="{7A99852F-8547-43E1-A896-2564FCFF3E76}" type="sibTrans" cxnId="{1626342C-B765-48EF-9F83-D139A4AC66A4}">
      <dgm:prSet/>
      <dgm:spPr/>
      <dgm:t>
        <a:bodyPr/>
        <a:lstStyle/>
        <a:p>
          <a:endParaRPr lang="en-US"/>
        </a:p>
      </dgm:t>
    </dgm:pt>
    <dgm:pt modelId="{E38C3DF2-E9F5-4A2E-84B5-99F640468EDE}">
      <dgm:prSet/>
      <dgm:spPr/>
      <dgm:t>
        <a:bodyPr/>
        <a:lstStyle/>
        <a:p>
          <a:r>
            <a:rPr lang="en-US" dirty="0"/>
            <a:t>GI bleeding</a:t>
          </a:r>
        </a:p>
      </dgm:t>
    </dgm:pt>
    <dgm:pt modelId="{6660938A-C306-4367-A2B8-887C34ABC149}" type="parTrans" cxnId="{47FC3E7B-7DB4-4884-815F-E88B1EF2345C}">
      <dgm:prSet/>
      <dgm:spPr/>
      <dgm:t>
        <a:bodyPr/>
        <a:lstStyle/>
        <a:p>
          <a:endParaRPr lang="en-US"/>
        </a:p>
      </dgm:t>
    </dgm:pt>
    <dgm:pt modelId="{3A012207-83EF-4958-B138-CA1120C1C453}" type="sibTrans" cxnId="{47FC3E7B-7DB4-4884-815F-E88B1EF2345C}">
      <dgm:prSet/>
      <dgm:spPr/>
      <dgm:t>
        <a:bodyPr/>
        <a:lstStyle/>
        <a:p>
          <a:endParaRPr lang="en-US"/>
        </a:p>
      </dgm:t>
    </dgm:pt>
    <dgm:pt modelId="{8356E9B7-9F7D-4FDE-816F-76A227B8DEC8}">
      <dgm:prSet/>
      <dgm:spPr/>
      <dgm:t>
        <a:bodyPr/>
        <a:lstStyle/>
        <a:p>
          <a:r>
            <a:rPr lang="en-US"/>
            <a:t>Blood donation</a:t>
          </a:r>
        </a:p>
      </dgm:t>
    </dgm:pt>
    <dgm:pt modelId="{E29D4752-C311-4078-8402-951FDE7955D9}" type="parTrans" cxnId="{0F5BF712-55C0-4226-BC1F-79ACE768D2FB}">
      <dgm:prSet/>
      <dgm:spPr/>
      <dgm:t>
        <a:bodyPr/>
        <a:lstStyle/>
        <a:p>
          <a:endParaRPr lang="en-US"/>
        </a:p>
      </dgm:t>
    </dgm:pt>
    <dgm:pt modelId="{A99588F1-57D1-40FF-972F-C1BB448A0405}" type="sibTrans" cxnId="{0F5BF712-55C0-4226-BC1F-79ACE768D2FB}">
      <dgm:prSet/>
      <dgm:spPr/>
      <dgm:t>
        <a:bodyPr/>
        <a:lstStyle/>
        <a:p>
          <a:endParaRPr lang="en-US"/>
        </a:p>
      </dgm:t>
    </dgm:pt>
    <dgm:pt modelId="{D16A15AF-A88D-43FB-89F6-C1F12B35CD1B}">
      <dgm:prSet custT="1"/>
      <dgm:spPr/>
      <dgm:t>
        <a:bodyPr/>
        <a:lstStyle/>
        <a:p>
          <a:r>
            <a:rPr lang="en-US" sz="1400" dirty="0"/>
            <a:t>Malabsorption</a:t>
          </a:r>
        </a:p>
      </dgm:t>
    </dgm:pt>
    <dgm:pt modelId="{6895AA82-0348-46E9-A11E-09498D6AEF55}" type="parTrans" cxnId="{397255D5-1C88-425D-88ED-A2D273C69DBB}">
      <dgm:prSet/>
      <dgm:spPr/>
      <dgm:t>
        <a:bodyPr/>
        <a:lstStyle/>
        <a:p>
          <a:endParaRPr lang="en-US"/>
        </a:p>
      </dgm:t>
    </dgm:pt>
    <dgm:pt modelId="{9CFEC8B7-AF28-4D95-B933-1CE5B0E60196}" type="sibTrans" cxnId="{397255D5-1C88-425D-88ED-A2D273C69DBB}">
      <dgm:prSet/>
      <dgm:spPr/>
      <dgm:t>
        <a:bodyPr/>
        <a:lstStyle/>
        <a:p>
          <a:endParaRPr lang="en-US"/>
        </a:p>
      </dgm:t>
    </dgm:pt>
    <dgm:pt modelId="{9FAED951-99CD-4E82-A36C-A9D55EF57209}">
      <dgm:prSet/>
      <dgm:spPr/>
      <dgm:t>
        <a:bodyPr/>
        <a:lstStyle/>
        <a:p>
          <a:r>
            <a:rPr lang="en-US" dirty="0"/>
            <a:t>GI conditions (Celiac) (H. Pylori)</a:t>
          </a:r>
        </a:p>
      </dgm:t>
    </dgm:pt>
    <dgm:pt modelId="{83A71102-C8F8-4CD0-9AA3-41D3B4192419}" type="parTrans" cxnId="{AC8852C7-636A-446E-88EC-15FBB5D25BCC}">
      <dgm:prSet/>
      <dgm:spPr/>
      <dgm:t>
        <a:bodyPr/>
        <a:lstStyle/>
        <a:p>
          <a:endParaRPr lang="en-US"/>
        </a:p>
      </dgm:t>
    </dgm:pt>
    <dgm:pt modelId="{8BDFA93C-157B-4B5F-B31B-F03E322B3281}" type="sibTrans" cxnId="{AC8852C7-636A-446E-88EC-15FBB5D25BCC}">
      <dgm:prSet/>
      <dgm:spPr/>
      <dgm:t>
        <a:bodyPr/>
        <a:lstStyle/>
        <a:p>
          <a:endParaRPr lang="en-US"/>
        </a:p>
      </dgm:t>
    </dgm:pt>
    <dgm:pt modelId="{C8F289E4-596A-4D56-9CFF-CB7B2E125DB3}">
      <dgm:prSet/>
      <dgm:spPr/>
      <dgm:t>
        <a:bodyPr/>
        <a:lstStyle/>
        <a:p>
          <a:r>
            <a:rPr lang="en-US" dirty="0"/>
            <a:t>IRIDIA</a:t>
          </a:r>
        </a:p>
      </dgm:t>
    </dgm:pt>
    <dgm:pt modelId="{99B206EF-EC79-4593-9F41-44848C2E6CE8}" type="parTrans" cxnId="{741DC2B4-FED7-4206-88C2-A5669919F8C5}">
      <dgm:prSet/>
      <dgm:spPr/>
      <dgm:t>
        <a:bodyPr/>
        <a:lstStyle/>
        <a:p>
          <a:endParaRPr lang="en-US"/>
        </a:p>
      </dgm:t>
    </dgm:pt>
    <dgm:pt modelId="{9406E2F0-70CD-4FD7-AD7C-18CD3D6B833D}" type="sibTrans" cxnId="{741DC2B4-FED7-4206-88C2-A5669919F8C5}">
      <dgm:prSet/>
      <dgm:spPr/>
      <dgm:t>
        <a:bodyPr/>
        <a:lstStyle/>
        <a:p>
          <a:endParaRPr lang="en-US"/>
        </a:p>
      </dgm:t>
    </dgm:pt>
    <dgm:pt modelId="{CFEDD9A7-A189-449F-8D09-920286BB91B9}" type="pres">
      <dgm:prSet presAssocID="{6770A4CB-2A0F-4428-9151-D189AAB81120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DA81A7EF-733C-421E-8716-69E300C49037}" type="pres">
      <dgm:prSet presAssocID="{6770A4CB-2A0F-4428-9151-D189AAB81120}" presName="cycle" presStyleCnt="0"/>
      <dgm:spPr/>
    </dgm:pt>
    <dgm:pt modelId="{D3407DAE-11A4-4EEE-9D4F-2A05990528E8}" type="pres">
      <dgm:prSet presAssocID="{6770A4CB-2A0F-4428-9151-D189AAB81120}" presName="centerShape" presStyleCnt="0"/>
      <dgm:spPr/>
    </dgm:pt>
    <dgm:pt modelId="{5BBFEBAC-94FF-46CC-981E-E080F7AC0D92}" type="pres">
      <dgm:prSet presAssocID="{6770A4CB-2A0F-4428-9151-D189AAB81120}" presName="connSite" presStyleLbl="node1" presStyleIdx="0" presStyleCnt="5"/>
      <dgm:spPr/>
    </dgm:pt>
    <dgm:pt modelId="{7D25DD1C-E0F1-4540-8DB2-6C37C1FE1C87}" type="pres">
      <dgm:prSet presAssocID="{6770A4CB-2A0F-4428-9151-D189AAB81120}" presName="visible" presStyleLbl="node1" presStyleIdx="0" presStyleCnt="5" custLinFactNeighborX="-1732"/>
      <dgm:spPr/>
    </dgm:pt>
    <dgm:pt modelId="{6ACFE249-5D21-4970-AAB3-5B2CF464037F}" type="pres">
      <dgm:prSet presAssocID="{8AE5287C-2CE6-49E1-AF68-D07B1FD3614F}" presName="Name25" presStyleLbl="parChTrans1D1" presStyleIdx="0" presStyleCnt="4"/>
      <dgm:spPr/>
    </dgm:pt>
    <dgm:pt modelId="{567D2BE7-7B9E-4F01-B07C-510608958A9A}" type="pres">
      <dgm:prSet presAssocID="{C5B2567D-22E4-46A2-ADE9-89EE3A65512E}" presName="node" presStyleCnt="0"/>
      <dgm:spPr/>
    </dgm:pt>
    <dgm:pt modelId="{2C642E35-B5EA-4E5C-B8BC-A0812EE5796A}" type="pres">
      <dgm:prSet presAssocID="{C5B2567D-22E4-46A2-ADE9-89EE3A65512E}" presName="parentNode" presStyleLbl="node1" presStyleIdx="1" presStyleCnt="5" custLinFactY="79942" custLinFactNeighborX="-95822" custLinFactNeighborY="100000">
        <dgm:presLayoutVars>
          <dgm:chMax val="1"/>
          <dgm:bulletEnabled val="1"/>
        </dgm:presLayoutVars>
      </dgm:prSet>
      <dgm:spPr/>
    </dgm:pt>
    <dgm:pt modelId="{45ADB6D2-D33E-434C-BDC1-88395566A349}" type="pres">
      <dgm:prSet presAssocID="{C5B2567D-22E4-46A2-ADE9-89EE3A65512E}" presName="childNode" presStyleLbl="revTx" presStyleIdx="0" presStyleCnt="2">
        <dgm:presLayoutVars>
          <dgm:bulletEnabled val="1"/>
        </dgm:presLayoutVars>
      </dgm:prSet>
      <dgm:spPr/>
    </dgm:pt>
    <dgm:pt modelId="{E585DB86-8DA1-43E5-B9AD-BB7B16E8429A}" type="pres">
      <dgm:prSet presAssocID="{C8D38441-F421-4551-A7C9-775CD40E64BB}" presName="Name25" presStyleLbl="parChTrans1D1" presStyleIdx="1" presStyleCnt="4"/>
      <dgm:spPr/>
    </dgm:pt>
    <dgm:pt modelId="{99A08AEE-A85D-41AE-B81E-E8FB4ADA2301}" type="pres">
      <dgm:prSet presAssocID="{3DCFFBB8-E0DE-48B8-AA8D-1F2A9662AF6D}" presName="node" presStyleCnt="0"/>
      <dgm:spPr/>
    </dgm:pt>
    <dgm:pt modelId="{554D6D83-5FF1-4DCA-9340-99C8B24ECB26}" type="pres">
      <dgm:prSet presAssocID="{3DCFFBB8-E0DE-48B8-AA8D-1F2A9662AF6D}" presName="parentNode" presStyleLbl="node1" presStyleIdx="2" presStyleCnt="5" custScaleX="200625" custScaleY="127552" custLinFactNeighborX="51955" custLinFactNeighborY="-5392">
        <dgm:presLayoutVars>
          <dgm:chMax val="1"/>
          <dgm:bulletEnabled val="1"/>
        </dgm:presLayoutVars>
      </dgm:prSet>
      <dgm:spPr/>
    </dgm:pt>
    <dgm:pt modelId="{61C8074E-8CC6-4D8F-BB9C-2EB0E11BB194}" type="pres">
      <dgm:prSet presAssocID="{3DCFFBB8-E0DE-48B8-AA8D-1F2A9662AF6D}" presName="childNode" presStyleLbl="revTx" presStyleIdx="0" presStyleCnt="2">
        <dgm:presLayoutVars>
          <dgm:bulletEnabled val="1"/>
        </dgm:presLayoutVars>
      </dgm:prSet>
      <dgm:spPr/>
    </dgm:pt>
    <dgm:pt modelId="{9D254A61-743A-4A9A-A4FA-DD6E134C5A4D}" type="pres">
      <dgm:prSet presAssocID="{FFBE9A46-7536-4475-891D-2ABF234D3F76}" presName="Name25" presStyleLbl="parChTrans1D1" presStyleIdx="2" presStyleCnt="4"/>
      <dgm:spPr/>
    </dgm:pt>
    <dgm:pt modelId="{6EFB573C-C201-4338-8C8D-3C06485189E5}" type="pres">
      <dgm:prSet presAssocID="{4BC9A76F-EFFA-4683-AACE-9470CB3DEB77}" presName="node" presStyleCnt="0"/>
      <dgm:spPr/>
    </dgm:pt>
    <dgm:pt modelId="{DC552788-08FB-46EC-B4C3-26B76F735CCA}" type="pres">
      <dgm:prSet presAssocID="{4BC9A76F-EFFA-4683-AACE-9470CB3DEB77}" presName="parentNode" presStyleLbl="node1" presStyleIdx="3" presStyleCnt="5" custScaleX="107609" custScaleY="100688" custLinFactNeighborX="61654" custLinFactNeighborY="-4015">
        <dgm:presLayoutVars>
          <dgm:chMax val="1"/>
          <dgm:bulletEnabled val="1"/>
        </dgm:presLayoutVars>
      </dgm:prSet>
      <dgm:spPr/>
    </dgm:pt>
    <dgm:pt modelId="{549E36C0-825F-4875-A5D7-C72F68BB7A46}" type="pres">
      <dgm:prSet presAssocID="{4BC9A76F-EFFA-4683-AACE-9470CB3DEB77}" presName="childNode" presStyleLbl="revTx" presStyleIdx="0" presStyleCnt="2">
        <dgm:presLayoutVars>
          <dgm:bulletEnabled val="1"/>
        </dgm:presLayoutVars>
      </dgm:prSet>
      <dgm:spPr/>
    </dgm:pt>
    <dgm:pt modelId="{1F61E840-1200-41D1-BD13-569E294A699E}" type="pres">
      <dgm:prSet presAssocID="{6895AA82-0348-46E9-A11E-09498D6AEF55}" presName="Name25" presStyleLbl="parChTrans1D1" presStyleIdx="3" presStyleCnt="4"/>
      <dgm:spPr/>
    </dgm:pt>
    <dgm:pt modelId="{49E600F9-8D24-408D-A4BB-966D3D35A7C2}" type="pres">
      <dgm:prSet presAssocID="{D16A15AF-A88D-43FB-89F6-C1F12B35CD1B}" presName="node" presStyleCnt="0"/>
      <dgm:spPr/>
    </dgm:pt>
    <dgm:pt modelId="{B3A9787F-0DA2-40A3-A530-511A25FAAF08}" type="pres">
      <dgm:prSet presAssocID="{D16A15AF-A88D-43FB-89F6-C1F12B35CD1B}" presName="parentNode" presStyleLbl="node1" presStyleIdx="4" presStyleCnt="5" custScaleX="97084" custScaleY="82803" custLinFactNeighborY="2316">
        <dgm:presLayoutVars>
          <dgm:chMax val="1"/>
          <dgm:bulletEnabled val="1"/>
        </dgm:presLayoutVars>
      </dgm:prSet>
      <dgm:spPr/>
    </dgm:pt>
    <dgm:pt modelId="{8E02E7DF-F13B-4809-B167-90AFD19953FD}" type="pres">
      <dgm:prSet presAssocID="{D16A15AF-A88D-43FB-89F6-C1F12B35CD1B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F30B8804-ACCE-4AD9-BEBC-AD4F0772474E}" type="presOf" srcId="{6895AA82-0348-46E9-A11E-09498D6AEF55}" destId="{1F61E840-1200-41D1-BD13-569E294A699E}" srcOrd="0" destOrd="0" presId="urn:microsoft.com/office/officeart/2005/8/layout/radial2"/>
    <dgm:cxn modelId="{0F5BF712-55C0-4226-BC1F-79ACE768D2FB}" srcId="{4BC9A76F-EFFA-4683-AACE-9470CB3DEB77}" destId="{8356E9B7-9F7D-4FDE-816F-76A227B8DEC8}" srcOrd="2" destOrd="0" parTransId="{E29D4752-C311-4078-8402-951FDE7955D9}" sibTransId="{A99588F1-57D1-40FF-972F-C1BB448A0405}"/>
    <dgm:cxn modelId="{3A6E4927-77C4-4BDC-AFA0-76CC851A45E6}" type="presOf" srcId="{FFBE9A46-7536-4475-891D-2ABF234D3F76}" destId="{9D254A61-743A-4A9A-A4FA-DD6E134C5A4D}" srcOrd="0" destOrd="0" presId="urn:microsoft.com/office/officeart/2005/8/layout/radial2"/>
    <dgm:cxn modelId="{1626342C-B765-48EF-9F83-D139A4AC66A4}" srcId="{4BC9A76F-EFFA-4683-AACE-9470CB3DEB77}" destId="{B885732C-7A17-4AE7-9050-5BA616875A15}" srcOrd="0" destOrd="0" parTransId="{3411E86E-D56E-45D3-9406-9747E0635B20}" sibTransId="{7A99852F-8547-43E1-A896-2564FCFF3E76}"/>
    <dgm:cxn modelId="{DF465439-FF93-4180-A8FE-08DD659C2D71}" type="presOf" srcId="{4BC9A76F-EFFA-4683-AACE-9470CB3DEB77}" destId="{DC552788-08FB-46EC-B4C3-26B76F735CCA}" srcOrd="0" destOrd="0" presId="urn:microsoft.com/office/officeart/2005/8/layout/radial2"/>
    <dgm:cxn modelId="{5B5C7E5E-859D-439E-B91C-FBBFEA207C0A}" type="presOf" srcId="{D16A15AF-A88D-43FB-89F6-C1F12B35CD1B}" destId="{B3A9787F-0DA2-40A3-A530-511A25FAAF08}" srcOrd="0" destOrd="0" presId="urn:microsoft.com/office/officeart/2005/8/layout/radial2"/>
    <dgm:cxn modelId="{5E477E62-4AAB-4327-ABB4-2AF3121C8393}" type="presOf" srcId="{3DCFFBB8-E0DE-48B8-AA8D-1F2A9662AF6D}" destId="{554D6D83-5FF1-4DCA-9340-99C8B24ECB26}" srcOrd="0" destOrd="0" presId="urn:microsoft.com/office/officeart/2005/8/layout/radial2"/>
    <dgm:cxn modelId="{86E6556A-4E5C-49D9-AD5B-81C505E0EF3F}" type="presOf" srcId="{8AE5287C-2CE6-49E1-AF68-D07B1FD3614F}" destId="{6ACFE249-5D21-4970-AAB3-5B2CF464037F}" srcOrd="0" destOrd="0" presId="urn:microsoft.com/office/officeart/2005/8/layout/radial2"/>
    <dgm:cxn modelId="{84472E6D-66C7-4F3D-8EB4-5A955DA6E1C3}" srcId="{6770A4CB-2A0F-4428-9151-D189AAB81120}" destId="{4BC9A76F-EFFA-4683-AACE-9470CB3DEB77}" srcOrd="2" destOrd="0" parTransId="{FFBE9A46-7536-4475-891D-2ABF234D3F76}" sibTransId="{8EE45D26-ED2A-4DA1-9636-72514D56F5BD}"/>
    <dgm:cxn modelId="{8EDEAE70-F1FC-4182-92A0-7A7C5B84F0FD}" type="presOf" srcId="{6770A4CB-2A0F-4428-9151-D189AAB81120}" destId="{CFEDD9A7-A189-449F-8D09-920286BB91B9}" srcOrd="0" destOrd="0" presId="urn:microsoft.com/office/officeart/2005/8/layout/radial2"/>
    <dgm:cxn modelId="{40ECB771-C2FA-4DFA-899D-ECDAB0C3F6EB}" type="presOf" srcId="{9FAED951-99CD-4E82-A36C-A9D55EF57209}" destId="{8E02E7DF-F13B-4809-B167-90AFD19953FD}" srcOrd="0" destOrd="0" presId="urn:microsoft.com/office/officeart/2005/8/layout/radial2"/>
    <dgm:cxn modelId="{47FC3E7B-7DB4-4884-815F-E88B1EF2345C}" srcId="{4BC9A76F-EFFA-4683-AACE-9470CB3DEB77}" destId="{E38C3DF2-E9F5-4A2E-84B5-99F640468EDE}" srcOrd="1" destOrd="0" parTransId="{6660938A-C306-4367-A2B8-887C34ABC149}" sibTransId="{3A012207-83EF-4958-B138-CA1120C1C453}"/>
    <dgm:cxn modelId="{5BA9677D-8F33-4F2B-ABA5-75D9F1CB275A}" srcId="{6770A4CB-2A0F-4428-9151-D189AAB81120}" destId="{C5B2567D-22E4-46A2-ADE9-89EE3A65512E}" srcOrd="0" destOrd="0" parTransId="{8AE5287C-2CE6-49E1-AF68-D07B1FD3614F}" sibTransId="{7798CE58-3632-4A75-8432-30BE0BAB1AF2}"/>
    <dgm:cxn modelId="{3B3ACE7D-8C2F-4D6D-BC62-3DD3198F52AB}" type="presOf" srcId="{C5B2567D-22E4-46A2-ADE9-89EE3A65512E}" destId="{2C642E35-B5EA-4E5C-B8BC-A0812EE5796A}" srcOrd="0" destOrd="0" presId="urn:microsoft.com/office/officeart/2005/8/layout/radial2"/>
    <dgm:cxn modelId="{6BDEC389-F8FD-46E9-8DC8-49879C564DD1}" type="presOf" srcId="{B885732C-7A17-4AE7-9050-5BA616875A15}" destId="{549E36C0-825F-4875-A5D7-C72F68BB7A46}" srcOrd="0" destOrd="0" presId="urn:microsoft.com/office/officeart/2005/8/layout/radial2"/>
    <dgm:cxn modelId="{BB5C67A1-FCA7-402D-9AE1-2232DEC13A78}" type="presOf" srcId="{8356E9B7-9F7D-4FDE-816F-76A227B8DEC8}" destId="{549E36C0-825F-4875-A5D7-C72F68BB7A46}" srcOrd="0" destOrd="2" presId="urn:microsoft.com/office/officeart/2005/8/layout/radial2"/>
    <dgm:cxn modelId="{741DC2B4-FED7-4206-88C2-A5669919F8C5}" srcId="{D16A15AF-A88D-43FB-89F6-C1F12B35CD1B}" destId="{C8F289E4-596A-4D56-9CFF-CB7B2E125DB3}" srcOrd="1" destOrd="0" parTransId="{99B206EF-EC79-4593-9F41-44848C2E6CE8}" sibTransId="{9406E2F0-70CD-4FD7-AD7C-18CD3D6B833D}"/>
    <dgm:cxn modelId="{AC8852C7-636A-446E-88EC-15FBB5D25BCC}" srcId="{D16A15AF-A88D-43FB-89F6-C1F12B35CD1B}" destId="{9FAED951-99CD-4E82-A36C-A9D55EF57209}" srcOrd="0" destOrd="0" parTransId="{83A71102-C8F8-4CD0-9AA3-41D3B4192419}" sibTransId="{8BDFA93C-157B-4B5F-B31B-F03E322B3281}"/>
    <dgm:cxn modelId="{9293E3CD-F9EB-4946-A1EC-105A4F869DE1}" type="presOf" srcId="{C8D38441-F421-4551-A7C9-775CD40E64BB}" destId="{E585DB86-8DA1-43E5-B9AD-BB7B16E8429A}" srcOrd="0" destOrd="0" presId="urn:microsoft.com/office/officeart/2005/8/layout/radial2"/>
    <dgm:cxn modelId="{397255D5-1C88-425D-88ED-A2D273C69DBB}" srcId="{6770A4CB-2A0F-4428-9151-D189AAB81120}" destId="{D16A15AF-A88D-43FB-89F6-C1F12B35CD1B}" srcOrd="3" destOrd="0" parTransId="{6895AA82-0348-46E9-A11E-09498D6AEF55}" sibTransId="{9CFEC8B7-AF28-4D95-B933-1CE5B0E60196}"/>
    <dgm:cxn modelId="{044AE9D6-0C37-4DFE-A6B9-8458E180B658}" type="presOf" srcId="{E38C3DF2-E9F5-4A2E-84B5-99F640468EDE}" destId="{549E36C0-825F-4875-A5D7-C72F68BB7A46}" srcOrd="0" destOrd="1" presId="urn:microsoft.com/office/officeart/2005/8/layout/radial2"/>
    <dgm:cxn modelId="{F45657F7-6852-4B84-A97D-B09422BF0837}" srcId="{6770A4CB-2A0F-4428-9151-D189AAB81120}" destId="{3DCFFBB8-E0DE-48B8-AA8D-1F2A9662AF6D}" srcOrd="1" destOrd="0" parTransId="{C8D38441-F421-4551-A7C9-775CD40E64BB}" sibTransId="{785AA7CC-78DE-4507-AD26-E1C6EC38BA05}"/>
    <dgm:cxn modelId="{AF3570FE-D2DE-430D-9C97-7E2F9C287492}" type="presOf" srcId="{C8F289E4-596A-4D56-9CFF-CB7B2E125DB3}" destId="{8E02E7DF-F13B-4809-B167-90AFD19953FD}" srcOrd="0" destOrd="1" presId="urn:microsoft.com/office/officeart/2005/8/layout/radial2"/>
    <dgm:cxn modelId="{32ED9795-331C-40F5-9309-96C0B5DDBBF2}" type="presParOf" srcId="{CFEDD9A7-A189-449F-8D09-920286BB91B9}" destId="{DA81A7EF-733C-421E-8716-69E300C49037}" srcOrd="0" destOrd="0" presId="urn:microsoft.com/office/officeart/2005/8/layout/radial2"/>
    <dgm:cxn modelId="{B50F3215-3DF0-475B-8D06-93495162FF1B}" type="presParOf" srcId="{DA81A7EF-733C-421E-8716-69E300C49037}" destId="{D3407DAE-11A4-4EEE-9D4F-2A05990528E8}" srcOrd="0" destOrd="0" presId="urn:microsoft.com/office/officeart/2005/8/layout/radial2"/>
    <dgm:cxn modelId="{11B86412-53B4-4869-A061-2BD546FD9496}" type="presParOf" srcId="{D3407DAE-11A4-4EEE-9D4F-2A05990528E8}" destId="{5BBFEBAC-94FF-46CC-981E-E080F7AC0D92}" srcOrd="0" destOrd="0" presId="urn:microsoft.com/office/officeart/2005/8/layout/radial2"/>
    <dgm:cxn modelId="{29159487-DC77-464A-A0D1-E19ABA7C1CDB}" type="presParOf" srcId="{D3407DAE-11A4-4EEE-9D4F-2A05990528E8}" destId="{7D25DD1C-E0F1-4540-8DB2-6C37C1FE1C87}" srcOrd="1" destOrd="0" presId="urn:microsoft.com/office/officeart/2005/8/layout/radial2"/>
    <dgm:cxn modelId="{C82EFC4D-7FC1-40C5-9657-ED4F2AEE77F9}" type="presParOf" srcId="{DA81A7EF-733C-421E-8716-69E300C49037}" destId="{6ACFE249-5D21-4970-AAB3-5B2CF464037F}" srcOrd="1" destOrd="0" presId="urn:microsoft.com/office/officeart/2005/8/layout/radial2"/>
    <dgm:cxn modelId="{79CEEA9C-75A3-4EF3-A275-4D1359AE27C1}" type="presParOf" srcId="{DA81A7EF-733C-421E-8716-69E300C49037}" destId="{567D2BE7-7B9E-4F01-B07C-510608958A9A}" srcOrd="2" destOrd="0" presId="urn:microsoft.com/office/officeart/2005/8/layout/radial2"/>
    <dgm:cxn modelId="{419DCABB-ECCD-4CFD-8C32-560F25E6FFBB}" type="presParOf" srcId="{567D2BE7-7B9E-4F01-B07C-510608958A9A}" destId="{2C642E35-B5EA-4E5C-B8BC-A0812EE5796A}" srcOrd="0" destOrd="0" presId="urn:microsoft.com/office/officeart/2005/8/layout/radial2"/>
    <dgm:cxn modelId="{FE96DBB0-C7CB-4CF8-9A2A-8C24B9A343F2}" type="presParOf" srcId="{567D2BE7-7B9E-4F01-B07C-510608958A9A}" destId="{45ADB6D2-D33E-434C-BDC1-88395566A349}" srcOrd="1" destOrd="0" presId="urn:microsoft.com/office/officeart/2005/8/layout/radial2"/>
    <dgm:cxn modelId="{43AF7D0E-6B79-43F6-8B39-6C7EDA1D62DD}" type="presParOf" srcId="{DA81A7EF-733C-421E-8716-69E300C49037}" destId="{E585DB86-8DA1-43E5-B9AD-BB7B16E8429A}" srcOrd="3" destOrd="0" presId="urn:microsoft.com/office/officeart/2005/8/layout/radial2"/>
    <dgm:cxn modelId="{F3FD0D61-A79B-45D2-B9F9-FA5B99E36C13}" type="presParOf" srcId="{DA81A7EF-733C-421E-8716-69E300C49037}" destId="{99A08AEE-A85D-41AE-B81E-E8FB4ADA2301}" srcOrd="4" destOrd="0" presId="urn:microsoft.com/office/officeart/2005/8/layout/radial2"/>
    <dgm:cxn modelId="{1EFC0DF6-DA7D-4978-B2CF-1E711DB70E60}" type="presParOf" srcId="{99A08AEE-A85D-41AE-B81E-E8FB4ADA2301}" destId="{554D6D83-5FF1-4DCA-9340-99C8B24ECB26}" srcOrd="0" destOrd="0" presId="urn:microsoft.com/office/officeart/2005/8/layout/radial2"/>
    <dgm:cxn modelId="{144735F1-8EF1-4740-8E1E-A4B88A6D29DC}" type="presParOf" srcId="{99A08AEE-A85D-41AE-B81E-E8FB4ADA2301}" destId="{61C8074E-8CC6-4D8F-BB9C-2EB0E11BB194}" srcOrd="1" destOrd="0" presId="urn:microsoft.com/office/officeart/2005/8/layout/radial2"/>
    <dgm:cxn modelId="{84CCFCDB-6A72-4DE9-9A51-6B990220B6F4}" type="presParOf" srcId="{DA81A7EF-733C-421E-8716-69E300C49037}" destId="{9D254A61-743A-4A9A-A4FA-DD6E134C5A4D}" srcOrd="5" destOrd="0" presId="urn:microsoft.com/office/officeart/2005/8/layout/radial2"/>
    <dgm:cxn modelId="{C95CD637-260E-4D2E-BF77-E0322A3BE2F4}" type="presParOf" srcId="{DA81A7EF-733C-421E-8716-69E300C49037}" destId="{6EFB573C-C201-4338-8C8D-3C06485189E5}" srcOrd="6" destOrd="0" presId="urn:microsoft.com/office/officeart/2005/8/layout/radial2"/>
    <dgm:cxn modelId="{F21A130E-12F9-47EA-886A-657E67A2F5C2}" type="presParOf" srcId="{6EFB573C-C201-4338-8C8D-3C06485189E5}" destId="{DC552788-08FB-46EC-B4C3-26B76F735CCA}" srcOrd="0" destOrd="0" presId="urn:microsoft.com/office/officeart/2005/8/layout/radial2"/>
    <dgm:cxn modelId="{31984AC4-9496-45EC-889C-4C82D9FA8153}" type="presParOf" srcId="{6EFB573C-C201-4338-8C8D-3C06485189E5}" destId="{549E36C0-825F-4875-A5D7-C72F68BB7A46}" srcOrd="1" destOrd="0" presId="urn:microsoft.com/office/officeart/2005/8/layout/radial2"/>
    <dgm:cxn modelId="{BA974173-4538-45CA-974C-DE56AC055313}" type="presParOf" srcId="{DA81A7EF-733C-421E-8716-69E300C49037}" destId="{1F61E840-1200-41D1-BD13-569E294A699E}" srcOrd="7" destOrd="0" presId="urn:microsoft.com/office/officeart/2005/8/layout/radial2"/>
    <dgm:cxn modelId="{ECE15515-1C70-409C-A9BB-75A0CC6A8AA9}" type="presParOf" srcId="{DA81A7EF-733C-421E-8716-69E300C49037}" destId="{49E600F9-8D24-408D-A4BB-966D3D35A7C2}" srcOrd="8" destOrd="0" presId="urn:microsoft.com/office/officeart/2005/8/layout/radial2"/>
    <dgm:cxn modelId="{589F87E8-697C-450F-AF22-33C5087D9FE4}" type="presParOf" srcId="{49E600F9-8D24-408D-A4BB-966D3D35A7C2}" destId="{B3A9787F-0DA2-40A3-A530-511A25FAAF08}" srcOrd="0" destOrd="0" presId="urn:microsoft.com/office/officeart/2005/8/layout/radial2"/>
    <dgm:cxn modelId="{8DEA5581-14DB-4EE5-A036-798BC86B06BE}" type="presParOf" srcId="{49E600F9-8D24-408D-A4BB-966D3D35A7C2}" destId="{8E02E7DF-F13B-4809-B167-90AFD19953F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5B01D-2FDE-47EA-8E05-486A4C54BF8F}">
      <dsp:nvSpPr>
        <dsp:cNvPr id="0" name=""/>
        <dsp:cNvSpPr/>
      </dsp:nvSpPr>
      <dsp:spPr>
        <a:xfrm>
          <a:off x="3713735" y="2377054"/>
          <a:ext cx="1644169" cy="16441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35D631E-5235-40BF-8506-36167E98B9BB}">
      <dsp:nvSpPr>
        <dsp:cNvPr id="0" name=""/>
        <dsp:cNvSpPr/>
      </dsp:nvSpPr>
      <dsp:spPr>
        <a:xfrm>
          <a:off x="-5416705" y="-1038230"/>
          <a:ext cx="19905050" cy="525686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Hereditary Spherocytosis</a:t>
          </a:r>
        </a:p>
      </dsp:txBody>
      <dsp:txXfrm>
        <a:off x="-5416705" y="-1038230"/>
        <a:ext cx="19905050" cy="5256864"/>
      </dsp:txXfrm>
    </dsp:sp>
    <dsp:sp modelId="{6F6B8822-6176-4FFE-A134-CB2CF3F2D665}">
      <dsp:nvSpPr>
        <dsp:cNvPr id="0" name=""/>
        <dsp:cNvSpPr/>
      </dsp:nvSpPr>
      <dsp:spPr>
        <a:xfrm>
          <a:off x="4339177" y="2831315"/>
          <a:ext cx="1644169" cy="16441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AA3BD63-58A1-42BC-865F-533B9C706692}">
      <dsp:nvSpPr>
        <dsp:cNvPr id="0" name=""/>
        <dsp:cNvSpPr/>
      </dsp:nvSpPr>
      <dsp:spPr>
        <a:xfrm>
          <a:off x="6114223" y="2494495"/>
          <a:ext cx="1709936" cy="119789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WAHA</a:t>
          </a:r>
        </a:p>
      </dsp:txBody>
      <dsp:txXfrm>
        <a:off x="6114223" y="2494495"/>
        <a:ext cx="1709936" cy="1197895"/>
      </dsp:txXfrm>
    </dsp:sp>
    <dsp:sp modelId="{0F548824-2AD9-4BC2-82CA-41431CDD9CB7}">
      <dsp:nvSpPr>
        <dsp:cNvPr id="0" name=""/>
        <dsp:cNvSpPr/>
      </dsp:nvSpPr>
      <dsp:spPr>
        <a:xfrm>
          <a:off x="4100443" y="3566963"/>
          <a:ext cx="1644169" cy="16441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720E38C-76BE-48BC-BC35-19150319D232}">
      <dsp:nvSpPr>
        <dsp:cNvPr id="0" name=""/>
        <dsp:cNvSpPr/>
      </dsp:nvSpPr>
      <dsp:spPr>
        <a:xfrm>
          <a:off x="5851155" y="4537963"/>
          <a:ext cx="1709936" cy="119789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Cold agglutinin disease</a:t>
          </a:r>
        </a:p>
      </dsp:txBody>
      <dsp:txXfrm>
        <a:off x="5851155" y="4537963"/>
        <a:ext cx="1709936" cy="1197895"/>
      </dsp:txXfrm>
    </dsp:sp>
    <dsp:sp modelId="{7B75632A-4451-4254-ABEC-54FB42BFC865}">
      <dsp:nvSpPr>
        <dsp:cNvPr id="0" name=""/>
        <dsp:cNvSpPr/>
      </dsp:nvSpPr>
      <dsp:spPr>
        <a:xfrm>
          <a:off x="3327026" y="3566963"/>
          <a:ext cx="1644169" cy="16441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42FCE53-E0EA-4E56-8167-8054BB007FE8}">
      <dsp:nvSpPr>
        <dsp:cNvPr id="0" name=""/>
        <dsp:cNvSpPr/>
      </dsp:nvSpPr>
      <dsp:spPr>
        <a:xfrm>
          <a:off x="1510547" y="4537963"/>
          <a:ext cx="1709936" cy="119789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Extensive thermal burns</a:t>
          </a:r>
        </a:p>
      </dsp:txBody>
      <dsp:txXfrm>
        <a:off x="1510547" y="4537963"/>
        <a:ext cx="1709936" cy="1197895"/>
      </dsp:txXfrm>
    </dsp:sp>
    <dsp:sp modelId="{C45BB23E-5F4B-45FC-A7E4-F3E7BEF45E4D}">
      <dsp:nvSpPr>
        <dsp:cNvPr id="0" name=""/>
        <dsp:cNvSpPr/>
      </dsp:nvSpPr>
      <dsp:spPr>
        <a:xfrm>
          <a:off x="3088292" y="2831315"/>
          <a:ext cx="1644169" cy="16441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601B76A-8A6E-48BA-8B32-4A0EA36B46BD}">
      <dsp:nvSpPr>
        <dsp:cNvPr id="0" name=""/>
        <dsp:cNvSpPr/>
      </dsp:nvSpPr>
      <dsp:spPr>
        <a:xfrm>
          <a:off x="1247480" y="2494495"/>
          <a:ext cx="1709936" cy="119789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Scorpion Venom</a:t>
          </a:r>
        </a:p>
      </dsp:txBody>
      <dsp:txXfrm>
        <a:off x="1247480" y="2494495"/>
        <a:ext cx="1709936" cy="11978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F3108-DB79-4B13-890B-CEE27D16FDCB}">
      <dsp:nvSpPr>
        <dsp:cNvPr id="0" name=""/>
        <dsp:cNvSpPr/>
      </dsp:nvSpPr>
      <dsp:spPr>
        <a:xfrm>
          <a:off x="3865631" y="1091449"/>
          <a:ext cx="1340377" cy="13403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31751A3-28FA-4FAA-BD9D-999A2901CF20}">
      <dsp:nvSpPr>
        <dsp:cNvPr id="0" name=""/>
        <dsp:cNvSpPr/>
      </dsp:nvSpPr>
      <dsp:spPr>
        <a:xfrm>
          <a:off x="3758401" y="0"/>
          <a:ext cx="1554837" cy="89996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Cholelithiasis</a:t>
          </a:r>
        </a:p>
      </dsp:txBody>
      <dsp:txXfrm>
        <a:off x="3758401" y="0"/>
        <a:ext cx="1554837" cy="899967"/>
      </dsp:txXfrm>
    </dsp:sp>
    <dsp:sp modelId="{24193970-0548-4217-AE2B-6917AA22F830}">
      <dsp:nvSpPr>
        <dsp:cNvPr id="0" name=""/>
        <dsp:cNvSpPr/>
      </dsp:nvSpPr>
      <dsp:spPr>
        <a:xfrm>
          <a:off x="4375510" y="1461777"/>
          <a:ext cx="1340377" cy="13403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E8E93BD-BF4F-4684-8545-1D37108622A8}">
      <dsp:nvSpPr>
        <dsp:cNvPr id="0" name=""/>
        <dsp:cNvSpPr/>
      </dsp:nvSpPr>
      <dsp:spPr>
        <a:xfrm>
          <a:off x="5822582" y="1187191"/>
          <a:ext cx="1393992" cy="97656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Leg ulcers/chronic dermatitis</a:t>
          </a:r>
        </a:p>
      </dsp:txBody>
      <dsp:txXfrm>
        <a:off x="5822582" y="1187191"/>
        <a:ext cx="1393992" cy="976560"/>
      </dsp:txXfrm>
    </dsp:sp>
    <dsp:sp modelId="{A0107171-0C6B-410B-8453-B1153D7423B9}">
      <dsp:nvSpPr>
        <dsp:cNvPr id="0" name=""/>
        <dsp:cNvSpPr/>
      </dsp:nvSpPr>
      <dsp:spPr>
        <a:xfrm>
          <a:off x="4180888" y="2061500"/>
          <a:ext cx="1340377" cy="13403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897C96B-D714-4E74-BA9A-B55FC431A782}">
      <dsp:nvSpPr>
        <dsp:cNvPr id="0" name=""/>
        <dsp:cNvSpPr/>
      </dsp:nvSpPr>
      <dsp:spPr>
        <a:xfrm>
          <a:off x="5608121" y="2853088"/>
          <a:ext cx="1393992" cy="97656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Aplastic crisis/Parvo B19</a:t>
          </a:r>
        </a:p>
      </dsp:txBody>
      <dsp:txXfrm>
        <a:off x="5608121" y="2853088"/>
        <a:ext cx="1393992" cy="976560"/>
      </dsp:txXfrm>
    </dsp:sp>
    <dsp:sp modelId="{D18BAB27-488E-40D9-B80A-F4E46B033A2D}">
      <dsp:nvSpPr>
        <dsp:cNvPr id="0" name=""/>
        <dsp:cNvSpPr/>
      </dsp:nvSpPr>
      <dsp:spPr>
        <a:xfrm>
          <a:off x="3550374" y="2061500"/>
          <a:ext cx="1340377" cy="13403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1AA76AA-7FF7-4881-9B52-4BCBFCD79B35}">
      <dsp:nvSpPr>
        <dsp:cNvPr id="0" name=""/>
        <dsp:cNvSpPr/>
      </dsp:nvSpPr>
      <dsp:spPr>
        <a:xfrm>
          <a:off x="2069526" y="2853088"/>
          <a:ext cx="1393992" cy="97656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Megaloblastic Crisis/Folate demand</a:t>
          </a:r>
        </a:p>
      </dsp:txBody>
      <dsp:txXfrm>
        <a:off x="2069526" y="2853088"/>
        <a:ext cx="1393992" cy="976560"/>
      </dsp:txXfrm>
    </dsp:sp>
    <dsp:sp modelId="{8B013409-27A4-4CD3-B588-AE388D4F81F8}">
      <dsp:nvSpPr>
        <dsp:cNvPr id="0" name=""/>
        <dsp:cNvSpPr/>
      </dsp:nvSpPr>
      <dsp:spPr>
        <a:xfrm>
          <a:off x="3355751" y="1461777"/>
          <a:ext cx="1340377" cy="13403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8092B47-5916-4810-9865-2E90EF7F7A09}">
      <dsp:nvSpPr>
        <dsp:cNvPr id="0" name=""/>
        <dsp:cNvSpPr/>
      </dsp:nvSpPr>
      <dsp:spPr>
        <a:xfrm>
          <a:off x="1855065" y="1187191"/>
          <a:ext cx="1393992" cy="97656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Thrombosis – s/p splenectomy</a:t>
          </a:r>
        </a:p>
      </dsp:txBody>
      <dsp:txXfrm>
        <a:off x="1855065" y="1187191"/>
        <a:ext cx="1393992" cy="9765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A13E6-39E5-47F9-8CAA-5B653F95EE00}">
      <dsp:nvSpPr>
        <dsp:cNvPr id="0" name=""/>
        <dsp:cNvSpPr/>
      </dsp:nvSpPr>
      <dsp:spPr>
        <a:xfrm>
          <a:off x="2521487" y="0"/>
          <a:ext cx="4028665" cy="4028665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901C5-3D97-4C85-A9B8-99EF85CE53C4}">
      <dsp:nvSpPr>
        <dsp:cNvPr id="0" name=""/>
        <dsp:cNvSpPr/>
      </dsp:nvSpPr>
      <dsp:spPr>
        <a:xfrm>
          <a:off x="2904210" y="382723"/>
          <a:ext cx="1571179" cy="1571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980909" y="459422"/>
        <a:ext cx="1417781" cy="1417781"/>
      </dsp:txXfrm>
    </dsp:sp>
    <dsp:sp modelId="{D4ADA109-9B68-4BDB-A48A-9F95F45DFD71}">
      <dsp:nvSpPr>
        <dsp:cNvPr id="0" name=""/>
        <dsp:cNvSpPr/>
      </dsp:nvSpPr>
      <dsp:spPr>
        <a:xfrm>
          <a:off x="2881747" y="363680"/>
          <a:ext cx="1571179" cy="1571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Class I (&lt; 10% activity); chronic hemolytic anemia</a:t>
          </a:r>
        </a:p>
      </dsp:txBody>
      <dsp:txXfrm>
        <a:off x="2958446" y="440379"/>
        <a:ext cx="1417781" cy="1417781"/>
      </dsp:txXfrm>
    </dsp:sp>
    <dsp:sp modelId="{CE3AE5BB-B016-400E-9C6D-9CA5A06683F9}">
      <dsp:nvSpPr>
        <dsp:cNvPr id="0" name=""/>
        <dsp:cNvSpPr/>
      </dsp:nvSpPr>
      <dsp:spPr>
        <a:xfrm>
          <a:off x="4609191" y="369781"/>
          <a:ext cx="1571179" cy="1571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Class II (Mediterranean; &lt; 10% activity); episodic/severe hemolysis w/ triggers</a:t>
          </a:r>
        </a:p>
      </dsp:txBody>
      <dsp:txXfrm>
        <a:off x="4685890" y="446480"/>
        <a:ext cx="1417781" cy="1417781"/>
      </dsp:txXfrm>
    </dsp:sp>
    <dsp:sp modelId="{6FF0423D-2F9F-4EE1-A538-4CB315E22E47}">
      <dsp:nvSpPr>
        <dsp:cNvPr id="0" name=""/>
        <dsp:cNvSpPr/>
      </dsp:nvSpPr>
      <dsp:spPr>
        <a:xfrm>
          <a:off x="2891268" y="2112863"/>
          <a:ext cx="1571179" cy="1571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Class III (African; A- variant); Only older RBCs effected; milder form</a:t>
          </a:r>
        </a:p>
      </dsp:txBody>
      <dsp:txXfrm>
        <a:off x="2967967" y="2189562"/>
        <a:ext cx="1417781" cy="14177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1E840-1200-41D1-BD13-569E294A699E}">
      <dsp:nvSpPr>
        <dsp:cNvPr id="0" name=""/>
        <dsp:cNvSpPr/>
      </dsp:nvSpPr>
      <dsp:spPr>
        <a:xfrm rot="3695957">
          <a:off x="2871466" y="3252308"/>
          <a:ext cx="928532" cy="32739"/>
        </a:xfrm>
        <a:custGeom>
          <a:avLst/>
          <a:gdLst/>
          <a:ahLst/>
          <a:cxnLst/>
          <a:rect l="0" t="0" r="0" b="0"/>
          <a:pathLst>
            <a:path>
              <a:moveTo>
                <a:pt x="0" y="16369"/>
              </a:moveTo>
              <a:lnTo>
                <a:pt x="928532" y="163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254A61-743A-4A9A-A4FA-DD6E134C5A4D}">
      <dsp:nvSpPr>
        <dsp:cNvPr id="0" name=""/>
        <dsp:cNvSpPr/>
      </dsp:nvSpPr>
      <dsp:spPr>
        <a:xfrm rot="916729">
          <a:off x="3359961" y="2574678"/>
          <a:ext cx="1142244" cy="32739"/>
        </a:xfrm>
        <a:custGeom>
          <a:avLst/>
          <a:gdLst/>
          <a:ahLst/>
          <a:cxnLst/>
          <a:rect l="0" t="0" r="0" b="0"/>
          <a:pathLst>
            <a:path>
              <a:moveTo>
                <a:pt x="0" y="16369"/>
              </a:moveTo>
              <a:lnTo>
                <a:pt x="1142244" y="163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5DB86-8DA1-43E5-B9AD-BB7B16E8429A}">
      <dsp:nvSpPr>
        <dsp:cNvPr id="0" name=""/>
        <dsp:cNvSpPr/>
      </dsp:nvSpPr>
      <dsp:spPr>
        <a:xfrm rot="20444583">
          <a:off x="3364391" y="1971794"/>
          <a:ext cx="563227" cy="32739"/>
        </a:xfrm>
        <a:custGeom>
          <a:avLst/>
          <a:gdLst/>
          <a:ahLst/>
          <a:cxnLst/>
          <a:rect l="0" t="0" r="0" b="0"/>
          <a:pathLst>
            <a:path>
              <a:moveTo>
                <a:pt x="0" y="16369"/>
              </a:moveTo>
              <a:lnTo>
                <a:pt x="563227" y="163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FE249-5D21-4970-AAB3-5B2CF464037F}">
      <dsp:nvSpPr>
        <dsp:cNvPr id="0" name=""/>
        <dsp:cNvSpPr/>
      </dsp:nvSpPr>
      <dsp:spPr>
        <a:xfrm rot="15935945">
          <a:off x="2289229" y="2327338"/>
          <a:ext cx="1036218" cy="32739"/>
        </a:xfrm>
        <a:custGeom>
          <a:avLst/>
          <a:gdLst/>
          <a:ahLst/>
          <a:cxnLst/>
          <a:rect l="0" t="0" r="0" b="0"/>
          <a:pathLst>
            <a:path>
              <a:moveTo>
                <a:pt x="0" y="16369"/>
              </a:moveTo>
              <a:lnTo>
                <a:pt x="1036218" y="163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5DD1C-E0F1-4540-8DB2-6C37C1FE1C87}">
      <dsp:nvSpPr>
        <dsp:cNvPr id="0" name=""/>
        <dsp:cNvSpPr/>
      </dsp:nvSpPr>
      <dsp:spPr>
        <a:xfrm>
          <a:off x="1949075" y="1457795"/>
          <a:ext cx="1649993" cy="16499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42E35-B5EA-4E5C-B8BC-A0812EE5796A}">
      <dsp:nvSpPr>
        <dsp:cNvPr id="0" name=""/>
        <dsp:cNvSpPr/>
      </dsp:nvSpPr>
      <dsp:spPr>
        <a:xfrm>
          <a:off x="2310566" y="1825667"/>
          <a:ext cx="989995" cy="9899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CAUSES</a:t>
          </a:r>
        </a:p>
      </dsp:txBody>
      <dsp:txXfrm>
        <a:off x="2455547" y="1970648"/>
        <a:ext cx="700033" cy="700033"/>
      </dsp:txXfrm>
    </dsp:sp>
    <dsp:sp modelId="{554D6D83-5FF1-4DCA-9340-99C8B24ECB26}">
      <dsp:nvSpPr>
        <dsp:cNvPr id="0" name=""/>
        <dsp:cNvSpPr/>
      </dsp:nvSpPr>
      <dsp:spPr>
        <a:xfrm>
          <a:off x="3789120" y="959849"/>
          <a:ext cx="1986179" cy="12627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Low Iron Diet: young children, vegetarian/vegan</a:t>
          </a:r>
        </a:p>
      </dsp:txBody>
      <dsp:txXfrm>
        <a:off x="4079989" y="1144776"/>
        <a:ext cx="1404441" cy="892905"/>
      </dsp:txXfrm>
    </dsp:sp>
    <dsp:sp modelId="{DC552788-08FB-46EC-B4C3-26B76F735CCA}">
      <dsp:nvSpPr>
        <dsp:cNvPr id="0" name=""/>
        <dsp:cNvSpPr/>
      </dsp:nvSpPr>
      <dsp:spPr>
        <a:xfrm>
          <a:off x="4460674" y="2382821"/>
          <a:ext cx="1065324" cy="996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External Blood Loss</a:t>
          </a:r>
        </a:p>
      </dsp:txBody>
      <dsp:txXfrm>
        <a:off x="4616687" y="2528800"/>
        <a:ext cx="753298" cy="704849"/>
      </dsp:txXfrm>
    </dsp:sp>
    <dsp:sp modelId="{549E36C0-825F-4875-A5D7-C72F68BB7A46}">
      <dsp:nvSpPr>
        <dsp:cNvPr id="0" name=""/>
        <dsp:cNvSpPr/>
      </dsp:nvSpPr>
      <dsp:spPr>
        <a:xfrm>
          <a:off x="5530837" y="2382821"/>
          <a:ext cx="1597986" cy="996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Menstrual bleeding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GI bleeding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Blood donation</a:t>
          </a:r>
        </a:p>
      </dsp:txBody>
      <dsp:txXfrm>
        <a:off x="5530837" y="2382821"/>
        <a:ext cx="1597986" cy="996807"/>
      </dsp:txXfrm>
    </dsp:sp>
    <dsp:sp modelId="{B3A9787F-0DA2-40A3-A530-511A25FAAF08}">
      <dsp:nvSpPr>
        <dsp:cNvPr id="0" name=""/>
        <dsp:cNvSpPr/>
      </dsp:nvSpPr>
      <dsp:spPr>
        <a:xfrm>
          <a:off x="3277243" y="3639392"/>
          <a:ext cx="961127" cy="8197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Malabsorption</a:t>
          </a:r>
        </a:p>
      </dsp:txBody>
      <dsp:txXfrm>
        <a:off x="3417997" y="3759441"/>
        <a:ext cx="679619" cy="579648"/>
      </dsp:txXfrm>
    </dsp:sp>
    <dsp:sp modelId="{8E02E7DF-F13B-4809-B167-90AFD19953FD}">
      <dsp:nvSpPr>
        <dsp:cNvPr id="0" name=""/>
        <dsp:cNvSpPr/>
      </dsp:nvSpPr>
      <dsp:spPr>
        <a:xfrm>
          <a:off x="4373455" y="3639392"/>
          <a:ext cx="1441691" cy="819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GI conditions (Celiac) (H. Pylori)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IRIDIA</a:t>
          </a:r>
        </a:p>
      </dsp:txBody>
      <dsp:txXfrm>
        <a:off x="4373455" y="3639392"/>
        <a:ext cx="1441691" cy="819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55222-3458-4D65-B523-F72686B58994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DFB3C-1838-4F00-93C5-8FA34589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73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DFB3C-1838-4F00-93C5-8FA345892A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65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Antioxidant pathway to protect RBC proteins and Hgb from oxidation</a:t>
            </a:r>
          </a:p>
          <a:p>
            <a:r>
              <a:rPr lang="en-US" dirty="0"/>
              <a:t>G6PD catalyzes 1</a:t>
            </a:r>
            <a:r>
              <a:rPr lang="en-US" baseline="30000" dirty="0"/>
              <a:t>st</a:t>
            </a:r>
            <a:r>
              <a:rPr lang="en-US" dirty="0"/>
              <a:t> step in hexose monophosphate pathway and in process reduces NADP to NADPH to maintain glutathione in the reduced state (major antioxidant) </a:t>
            </a:r>
            <a:r>
              <a:rPr lang="en-US" dirty="0">
                <a:sym typeface="Wingdings" panose="05000000000000000000" pitchFamily="2" charset="2"/>
              </a:rPr>
              <a:t> precipitation of damaged proteins  binding of proteins to cytoskeleton distorts RBC, reduces life span.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DFB3C-1838-4F00-93C5-8FA345892A3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45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Heinz bodies: oxidized denatured Hgb insoluble complexes that attach to membrane</a:t>
            </a:r>
          </a:p>
          <a:p>
            <a:r>
              <a:rPr lang="en-US" dirty="0"/>
              <a:t>Oxidized Hgb also goes cross lining </a:t>
            </a:r>
            <a:r>
              <a:rPr lang="en-US" dirty="0">
                <a:sym typeface="Wingdings" panose="05000000000000000000" pitchFamily="2" charset="2"/>
              </a:rPr>
              <a:t> puddling of Hgb in the cytoplasm forming bite cells – characteristic </a:t>
            </a:r>
          </a:p>
          <a:p>
            <a:r>
              <a:rPr lang="en-US" dirty="0">
                <a:sym typeface="Wingdings" panose="05000000000000000000" pitchFamily="2" charset="2"/>
              </a:rPr>
              <a:t>Blister: vacuoles in the membrane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DFB3C-1838-4F00-93C5-8FA345892A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55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class I has ongoing chronic hemolytic anemia </a:t>
            </a:r>
          </a:p>
          <a:p>
            <a:r>
              <a:rPr lang="en-US" dirty="0"/>
              <a:t>Events are precipitated by drugs, infections foods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DFB3C-1838-4F00-93C5-8FA345892A3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96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Hemolysis is intravascular and extravascular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DFB3C-1838-4F00-93C5-8FA345892A3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01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PKLR </a:t>
            </a:r>
            <a:r>
              <a:rPr lang="en-US" dirty="0">
                <a:sym typeface="Wingdings" panose="05000000000000000000" pitchFamily="2" charset="2"/>
              </a:rPr>
              <a:t> Liver Red cell isoform of the protein </a:t>
            </a:r>
          </a:p>
          <a:p>
            <a:r>
              <a:rPr lang="en-US" dirty="0">
                <a:sym typeface="Wingdings" panose="05000000000000000000" pitchFamily="2" charset="2"/>
              </a:rPr>
              <a:t>Block in Glycolytic pathway; Mechanism not fully known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DFB3C-1838-4F00-93C5-8FA345892A3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98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Echinocytes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DFB3C-1838-4F00-93C5-8FA345892A3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68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first-in-class, oral, small-molecule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allosteric activator of red cell pyruvate kinase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It binds to the PK tetramer and increases enzymatic activity, restoring ATP production in RBCs and thereby reducing hemolysis and improving red cell survival. 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DFB3C-1838-4F00-93C5-8FA345892A3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856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5P’N </a:t>
            </a:r>
            <a:r>
              <a:rPr lang="en-US" dirty="0">
                <a:sym typeface="Wingdings" panose="05000000000000000000" pitchFamily="2" charset="2"/>
              </a:rPr>
              <a:t> accumulation of pyrimidine nucleotides in RBC; Extravascular. </a:t>
            </a:r>
          </a:p>
          <a:p>
            <a:r>
              <a:rPr lang="en-US" dirty="0">
                <a:sym typeface="Wingdings" panose="05000000000000000000" pitchFamily="2" charset="2"/>
              </a:rPr>
              <a:t>Basophilic stippling: fragments of non degraded RNA precipitated in the cytoplasm</a:t>
            </a:r>
          </a:p>
          <a:p>
            <a:r>
              <a:rPr lang="en-US" dirty="0">
                <a:sym typeface="Wingdings" panose="05000000000000000000" pitchFamily="2" charset="2"/>
              </a:rPr>
              <a:t>Lead is an inhibitor of the enzyme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DFB3C-1838-4F00-93C5-8FA345892A3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982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Transient </a:t>
            </a:r>
            <a:r>
              <a:rPr lang="en-US" dirty="0" err="1"/>
              <a:t>Erythroblastopenia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DFB3C-1838-4F00-93C5-8FA345892A3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15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Dimorphic population of RBCs, Hypochromic, Microcytic,  Prussian Blue Staining: Ringed </a:t>
            </a:r>
            <a:r>
              <a:rPr lang="en-US" dirty="0" err="1"/>
              <a:t>sideroblasts</a:t>
            </a:r>
            <a:r>
              <a:rPr lang="en-US" dirty="0"/>
              <a:t>; Pappenheimer bodies;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DFB3C-1838-4F00-93C5-8FA345892A3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15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Transient </a:t>
            </a:r>
            <a:r>
              <a:rPr lang="en-US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erythroblastopenia</a:t>
            </a:r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of childhood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DFB3C-1838-4F00-93C5-8FA345892A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13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Pappenheimer bodies: Iron granules in RBC &amp;  Ringed </a:t>
            </a:r>
            <a:r>
              <a:rPr lang="en-US" dirty="0" err="1"/>
              <a:t>Sideroblasts</a:t>
            </a:r>
            <a:r>
              <a:rPr lang="en-US" dirty="0"/>
              <a:t> : iron stained ring (iron laden mitochondria) around RBC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DFB3C-1838-4F00-93C5-8FA345892A3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864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Abnormalities in heme synthesis and mitochondrial function</a:t>
            </a:r>
          </a:p>
          <a:p>
            <a:r>
              <a:rPr lang="en-US" dirty="0"/>
              <a:t>Several causes: ETOH most common acquired. Copper deficiency and Lead poisoning; </a:t>
            </a:r>
          </a:p>
          <a:p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ALAS2 is an</a:t>
            </a:r>
            <a:r>
              <a:rPr lang="en-US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b="1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aminolevulinic</a:t>
            </a:r>
            <a:r>
              <a:rPr lang="en-US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acid synthase</a:t>
            </a:r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 . an erythroid-specific mitochondrially located enzyme. The encoded protein catalyzes the first step in the heme biosynthetic pathway. Defects in this gene cause X-linked pyridoxine-responsive sideroblastic anemia.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DFB3C-1838-4F00-93C5-8FA345892A3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953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Erythroblasts with iron loaded mitochondria; Isoniazid;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DFB3C-1838-4F00-93C5-8FA345892A3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133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Iron refractory Iron deficiency anemia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DFB3C-1838-4F00-93C5-8FA345892A3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554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Iron Refractory Iron Deficiency Anemia; Rare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type II transmembrane serine proteinase that is found attached to the cell surface. The encoded protein may be involved in matrix remodeling processes in the liver.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DFB3C-1838-4F00-93C5-8FA345892A3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797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Hepcidin increases w/ inflammation; Limits iron absorption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DFB3C-1838-4F00-93C5-8FA345892A3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180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Anemia resolves prior to changes in iron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DFB3C-1838-4F00-93C5-8FA345892A3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704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1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Calculated iron deficit based on the modified </a:t>
            </a:r>
            <a:r>
              <a:rPr lang="en-US" b="0" i="1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Ganzoni</a:t>
            </a:r>
            <a:r>
              <a:rPr lang="en-US" b="0" i="1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formula*: Subject weight in kg x (15 - current hemoglobin g/dL) x 2.4 + 500. If subject TSAT &gt;20% and ferritin &gt;50 ng/mL, the 500-mg constant is not needed.</a:t>
            </a:r>
            <a:br>
              <a:rPr lang="en-US" b="0" i="1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DFB3C-1838-4F00-93C5-8FA345892A3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08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</a:rPr>
              <a:t>Not considered standard of care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DFB3C-1838-4F00-93C5-8FA345892A3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179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A1A1A"/>
                </a:solidFill>
                <a:effectLst/>
                <a:latin typeface="acumin-pro"/>
              </a:rPr>
              <a:t>Systemic inflammation results in immune cell activation and numerous cytokines. Interleukin (IL-6) and IL-1</a:t>
            </a:r>
            <a:r>
              <a:rPr lang="el-GR" b="0" i="0" dirty="0">
                <a:solidFill>
                  <a:srgbClr val="1A1A1A"/>
                </a:solidFill>
                <a:effectLst/>
                <a:latin typeface="acumin-pro"/>
              </a:rPr>
              <a:t>β, </a:t>
            </a:r>
            <a:r>
              <a:rPr lang="en-US" b="0" i="0" dirty="0">
                <a:solidFill>
                  <a:srgbClr val="1A1A1A"/>
                </a:solidFill>
                <a:effectLst/>
                <a:latin typeface="acumin-pro"/>
              </a:rPr>
              <a:t>as well as lipopolysaccharide (LPS), are potent </a:t>
            </a:r>
            <a:r>
              <a:rPr lang="en-US" b="1" i="0" dirty="0">
                <a:solidFill>
                  <a:srgbClr val="1A1A1A"/>
                </a:solidFill>
                <a:effectLst/>
                <a:latin typeface="acumin-pro"/>
              </a:rPr>
              <a:t>inducers of  hepcidin</a:t>
            </a:r>
            <a:r>
              <a:rPr lang="en-US" b="0" i="0" dirty="0">
                <a:solidFill>
                  <a:srgbClr val="1A1A1A"/>
                </a:solidFill>
                <a:effectLst/>
                <a:latin typeface="acumin-pro"/>
              </a:rPr>
              <a:t>, in the liver, whereas expression of the </a:t>
            </a:r>
            <a:r>
              <a:rPr lang="en-US" b="1" i="0" dirty="0">
                <a:solidFill>
                  <a:srgbClr val="1A1A1A"/>
                </a:solidFill>
                <a:effectLst/>
                <a:latin typeface="acumin-pro"/>
              </a:rPr>
              <a:t>iron-transport protein transferrin is reduced. Hepcidin causes iron retention in macrophages by degrading </a:t>
            </a:r>
            <a:r>
              <a:rPr lang="en-US" b="1" i="0" dirty="0" err="1">
                <a:solidFill>
                  <a:srgbClr val="1A1A1A"/>
                </a:solidFill>
                <a:effectLst/>
                <a:latin typeface="acumin-pro"/>
              </a:rPr>
              <a:t>ferroportin</a:t>
            </a:r>
            <a:r>
              <a:rPr lang="en-US" b="1" i="0" dirty="0">
                <a:solidFill>
                  <a:srgbClr val="1A1A1A"/>
                </a:solidFill>
                <a:effectLst/>
                <a:latin typeface="acumin-pro"/>
              </a:rPr>
              <a:t> (FP1); I</a:t>
            </a:r>
            <a:r>
              <a:rPr lang="en-US" b="0" i="0" dirty="0">
                <a:solidFill>
                  <a:srgbClr val="1A1A1A"/>
                </a:solidFill>
                <a:effectLst/>
                <a:latin typeface="acumin-pro"/>
              </a:rPr>
              <a:t>nterleukin-1</a:t>
            </a:r>
            <a:r>
              <a:rPr lang="el-GR" b="0" i="0" dirty="0">
                <a:solidFill>
                  <a:srgbClr val="1A1A1A"/>
                </a:solidFill>
                <a:effectLst/>
                <a:latin typeface="acumin-pro"/>
              </a:rPr>
              <a:t>β [</a:t>
            </a:r>
            <a:r>
              <a:rPr lang="en-US" b="0" i="0" dirty="0">
                <a:solidFill>
                  <a:srgbClr val="1A1A1A"/>
                </a:solidFill>
                <a:effectLst/>
                <a:latin typeface="acumin-pro"/>
              </a:rPr>
              <a:t>IL-1</a:t>
            </a:r>
            <a:r>
              <a:rPr lang="el-GR" b="0" i="0" dirty="0">
                <a:solidFill>
                  <a:srgbClr val="1A1A1A"/>
                </a:solidFill>
                <a:effectLst/>
                <a:latin typeface="acumin-pro"/>
              </a:rPr>
              <a:t>β], </a:t>
            </a:r>
            <a:r>
              <a:rPr lang="en-US" b="0" i="0" dirty="0">
                <a:solidFill>
                  <a:srgbClr val="1A1A1A"/>
                </a:solidFill>
                <a:effectLst/>
                <a:latin typeface="acumin-pro"/>
              </a:rPr>
              <a:t>IL-6, IL-10, and interferon-</a:t>
            </a:r>
            <a:r>
              <a:rPr lang="el-GR" b="0" i="0" dirty="0">
                <a:solidFill>
                  <a:srgbClr val="1A1A1A"/>
                </a:solidFill>
                <a:effectLst/>
                <a:latin typeface="acumin-pro"/>
              </a:rPr>
              <a:t>γ [</a:t>
            </a:r>
            <a:r>
              <a:rPr lang="en-US" b="0" i="0" dirty="0">
                <a:solidFill>
                  <a:srgbClr val="1A1A1A"/>
                </a:solidFill>
                <a:effectLst/>
                <a:latin typeface="acumin-pro"/>
              </a:rPr>
              <a:t>IFN-</a:t>
            </a:r>
            <a:r>
              <a:rPr lang="el-GR" b="0" i="0" dirty="0">
                <a:solidFill>
                  <a:srgbClr val="1A1A1A"/>
                </a:solidFill>
                <a:effectLst/>
                <a:latin typeface="acumin-pro"/>
              </a:rPr>
              <a:t>γ]) </a:t>
            </a:r>
            <a:r>
              <a:rPr lang="en-US" b="0" i="0" dirty="0">
                <a:solidFill>
                  <a:srgbClr val="1A1A1A"/>
                </a:solidFill>
                <a:effectLst/>
                <a:latin typeface="acumin-pro"/>
              </a:rPr>
              <a:t>promote iron uptake into macrophages, </a:t>
            </a:r>
            <a:r>
              <a:rPr lang="en-US" b="1" i="0" dirty="0">
                <a:solidFill>
                  <a:srgbClr val="1A1A1A"/>
                </a:solidFill>
                <a:effectLst/>
                <a:latin typeface="acumin-pro"/>
              </a:rPr>
              <a:t>increase radical-mediated damage to erythrocytes</a:t>
            </a:r>
            <a:r>
              <a:rPr lang="en-US" b="0" i="0" dirty="0">
                <a:solidFill>
                  <a:srgbClr val="1A1A1A"/>
                </a:solidFill>
                <a:effectLst/>
                <a:latin typeface="acumin-pro"/>
              </a:rPr>
              <a:t> and their </a:t>
            </a:r>
            <a:r>
              <a:rPr lang="en-US" b="1" i="0" dirty="0">
                <a:solidFill>
                  <a:srgbClr val="1A1A1A"/>
                </a:solidFill>
                <a:effectLst/>
                <a:latin typeface="acumin-pro"/>
              </a:rPr>
              <a:t>ingestion by macrophages</a:t>
            </a:r>
            <a:r>
              <a:rPr lang="en-US" b="0" i="0" dirty="0">
                <a:solidFill>
                  <a:srgbClr val="1A1A1A"/>
                </a:solidFill>
                <a:effectLst/>
                <a:latin typeface="acumin-pro"/>
              </a:rPr>
              <a:t>, and cause efficient iron storage by stimulating ferritin production and blocking iron export. IL-1 and TNF </a:t>
            </a:r>
            <a:r>
              <a:rPr lang="en-US" b="1" i="0" dirty="0">
                <a:solidFill>
                  <a:srgbClr val="1A1A1A"/>
                </a:solidFill>
                <a:effectLst/>
                <a:latin typeface="acumin-pro"/>
              </a:rPr>
              <a:t>inhibit the formation of  erythropoietin (</a:t>
            </a:r>
            <a:r>
              <a:rPr lang="en-US" b="1" i="0" dirty="0" err="1">
                <a:solidFill>
                  <a:srgbClr val="1A1A1A"/>
                </a:solidFill>
                <a:effectLst/>
                <a:latin typeface="acumin-pro"/>
              </a:rPr>
              <a:t>Epo</a:t>
            </a:r>
            <a:r>
              <a:rPr lang="en-US" b="0" i="0" dirty="0">
                <a:solidFill>
                  <a:srgbClr val="1A1A1A"/>
                </a:solidFill>
                <a:effectLst/>
                <a:latin typeface="acumin-pro"/>
              </a:rPr>
              <a:t>) by kidney epithelial cells. Moreover, cytokines can </a:t>
            </a:r>
            <a:r>
              <a:rPr lang="en-US" b="1" i="0" dirty="0">
                <a:solidFill>
                  <a:srgbClr val="1A1A1A"/>
                </a:solidFill>
                <a:effectLst/>
                <a:latin typeface="acumin-pro"/>
              </a:rPr>
              <a:t>directly damage erythroid progenitors.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DFB3C-1838-4F00-93C5-8FA345892A3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13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Peripheral smear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DFB3C-1838-4F00-93C5-8FA345892A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896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Large, abnormally developed red blood cell typical of certain forms of anemia, associated with a deficiency of folic acid or of vitamin B</a:t>
            </a:r>
            <a:r>
              <a:rPr lang="en-US" b="0" i="0" baseline="-2500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12</a:t>
            </a:r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DFB3C-1838-4F00-93C5-8FA345892A3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165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Intramedullary Hemolysis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DFB3C-1838-4F00-93C5-8FA345892A3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345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CAUSES OF B12 deficiency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DFB3C-1838-4F00-93C5-8FA345892A3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723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Extensive stores; develops through a prolonged period of time; we completely depend on dietary B12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DFB3C-1838-4F00-93C5-8FA345892A3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953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Iron containing plasma cells, </a:t>
            </a:r>
            <a:r>
              <a:rPr lang="en-US" dirty="0" err="1"/>
              <a:t>hyposegmented</a:t>
            </a:r>
            <a:r>
              <a:rPr lang="en-US" dirty="0"/>
              <a:t> neutrophils, </a:t>
            </a:r>
            <a:r>
              <a:rPr lang="en-US" dirty="0" err="1"/>
              <a:t>dyserythropoiesis</a:t>
            </a:r>
            <a:r>
              <a:rPr lang="en-US" dirty="0"/>
              <a:t>, ringed </a:t>
            </a:r>
            <a:r>
              <a:rPr lang="en-US" dirty="0" err="1"/>
              <a:t>sideroblasts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DFB3C-1838-4F00-93C5-8FA345892A3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801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Extravascular: Liver, spleen and other parts of reticuloendothelial system; Spleen has the cords of </a:t>
            </a:r>
            <a:r>
              <a:rPr lang="en-US" dirty="0" err="1"/>
              <a:t>bilroth</a:t>
            </a:r>
            <a:r>
              <a:rPr lang="en-US" dirty="0"/>
              <a:t>; RBC become less deformable; This is a quality check; But they cannot fit  through the fenestrations and not able to deform get engulfed by nearby macrophages.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DFB3C-1838-4F00-93C5-8FA345892A3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604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Smear: </a:t>
            </a:r>
            <a:r>
              <a:rPr lang="en-US" dirty="0" err="1"/>
              <a:t>Microspherocytes</a:t>
            </a:r>
            <a:r>
              <a:rPr lang="en-US" dirty="0"/>
              <a:t>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DFB3C-1838-4F00-93C5-8FA345892A3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047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Pan reactive IgG; IgA is rare; Primarily in the spleen trap RBCs. Splenic </a:t>
            </a:r>
            <a:r>
              <a:rPr lang="en-US" dirty="0" err="1"/>
              <a:t>macorophages</a:t>
            </a:r>
            <a:r>
              <a:rPr lang="en-US" dirty="0"/>
              <a:t> phagocytose opsonized RBCs </a:t>
            </a:r>
            <a:r>
              <a:rPr lang="en-US" dirty="0">
                <a:sym typeface="Wingdings" panose="05000000000000000000" pitchFamily="2" charset="2"/>
              </a:rPr>
              <a:t> partial loss of membrane  </a:t>
            </a:r>
            <a:r>
              <a:rPr lang="en-US" dirty="0" err="1">
                <a:sym typeface="Wingdings" panose="05000000000000000000" pitchFamily="2" charset="2"/>
              </a:rPr>
              <a:t>microspherocytes</a:t>
            </a:r>
            <a:r>
              <a:rPr lang="en-US" dirty="0">
                <a:sym typeface="Wingdings" panose="05000000000000000000" pitchFamily="2" charset="2"/>
              </a:rPr>
              <a:t>;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DFB3C-1838-4F00-93C5-8FA345892A3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730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  <a:sym typeface="Wingdings" panose="05000000000000000000" pitchFamily="2" charset="2"/>
              </a:rPr>
              <a:t>Prednisone &gt; 20 mg/d  PCP </a:t>
            </a:r>
            <a:r>
              <a:rPr lang="en-US" sz="1200" dirty="0" err="1">
                <a:latin typeface="+mn-lt"/>
                <a:sym typeface="Wingdings" panose="05000000000000000000" pitchFamily="2" charset="2"/>
              </a:rPr>
              <a:t>ppx</a:t>
            </a:r>
            <a:r>
              <a:rPr lang="en-US" sz="1200" dirty="0">
                <a:latin typeface="+mn-lt"/>
                <a:sym typeface="Wingdings" panose="05000000000000000000" pitchFamily="2" charset="2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DFB3C-1838-4F00-93C5-8FA345892A3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205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Cold Agglutinin – IgM against carbohydrate antigen I </a:t>
            </a:r>
            <a:r>
              <a:rPr lang="en-US" dirty="0" err="1"/>
              <a:t>inRBCs</a:t>
            </a:r>
            <a:r>
              <a:rPr lang="en-US" dirty="0"/>
              <a:t>. Agglutination occurs at 0 – 5 degrees. Activation of complements at 20 – 25 and optimal at 37; Highest temp is thermal amplitude. The higher the more symptomatic. </a:t>
            </a:r>
          </a:p>
          <a:p>
            <a:r>
              <a:rPr lang="en-US" dirty="0"/>
              <a:t>C3 deposition on RBCs. Opsonization and then clearance in the liver. WAIHA – Spleen; CAD </a:t>
            </a:r>
            <a:r>
              <a:rPr lang="en-US" dirty="0">
                <a:sym typeface="Wingdings" panose="05000000000000000000" pitchFamily="2" charset="2"/>
              </a:rPr>
              <a:t> liver;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DFB3C-1838-4F00-93C5-8FA345892A3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75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Splenic </a:t>
            </a:r>
            <a:r>
              <a:rPr lang="en-US" dirty="0" err="1"/>
              <a:t>interendothelial</a:t>
            </a:r>
            <a:r>
              <a:rPr lang="en-US" dirty="0"/>
              <a:t> fenestrations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DFB3C-1838-4F00-93C5-8FA345892A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678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should have </a:t>
            </a:r>
            <a:r>
              <a:rPr lang="en-US" dirty="0" err="1"/>
              <a:t>BMBx</a:t>
            </a:r>
            <a:r>
              <a:rPr lang="en-US" dirty="0"/>
              <a:t> and imaging studies to evaluate for </a:t>
            </a:r>
            <a:r>
              <a:rPr lang="en-US" dirty="0" err="1"/>
              <a:t>lympho</a:t>
            </a:r>
            <a:r>
              <a:rPr lang="en-US" dirty="0"/>
              <a:t> neoplasm.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DFB3C-1838-4F00-93C5-8FA345892A3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124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Splenectomy and Steroids </a:t>
            </a:r>
            <a:r>
              <a:rPr lang="en-US" dirty="0">
                <a:sym typeface="Wingdings" panose="05000000000000000000" pitchFamily="2" charset="2"/>
              </a:rPr>
              <a:t> Rarely effective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DFB3C-1838-4F00-93C5-8FA345892A3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833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Sutimlimab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C1s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DFB3C-1838-4F00-93C5-8FA345892A3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294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Polyclonal IgG antibody; Complement mediated; Biphasic: binds at cold temp and remains bound in warm temps when activates complement too. </a:t>
            </a:r>
          </a:p>
          <a:p>
            <a:r>
              <a:rPr lang="en-US" dirty="0"/>
              <a:t>DLT: Pt serum is cooled at 4 degrees and incubated w/ P antigen RBCs.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DFB3C-1838-4F00-93C5-8FA345892A38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58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eosin-5′-maleimide</a:t>
            </a:r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 (EMA) binding test is a flow cytometric test. EMA is a fluorescent dye that binds to plasma membrane proteins of red blood cells (RBCs), mainly to band 3 protein. The mean fluorescence of EMA-stained RBCs in HS patients is lower when compared with control RBCs. Can also be low in other conditions.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DFB3C-1838-4F00-93C5-8FA345892A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61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Train, mild, moderate, severe </a:t>
            </a:r>
          </a:p>
          <a:p>
            <a:r>
              <a:rPr lang="en-US" dirty="0"/>
              <a:t>Splenectomy: TD, leg ulcers, growth failure, EMH tumors, increases risk of gallstones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DFB3C-1838-4F00-93C5-8FA345892A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92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Defect in horizontal linkage of cytoskeleton with lipid bilayer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DFB3C-1838-4F00-93C5-8FA345892A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21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Subtype o HE; Horizontal and vertical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DFB3C-1838-4F00-93C5-8FA345892A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0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Severe Liver Disease where abnormal lipoproteins and excess cholesterol produced in liver acquired by RBCs </a:t>
            </a:r>
            <a:r>
              <a:rPr lang="en-US" dirty="0">
                <a:sym typeface="Wingdings" panose="05000000000000000000" pitchFamily="2" charset="2"/>
              </a:rPr>
              <a:t> increase in cellular surface area. After spleen RBC acquire projections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DFB3C-1838-4F00-93C5-8FA345892A3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11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B0981-62F2-38F6-0360-F7DBC947F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078" y="928028"/>
            <a:ext cx="7560469" cy="1974191"/>
          </a:xfrm>
        </p:spPr>
        <p:txBody>
          <a:bodyPr anchor="b"/>
          <a:lstStyle>
            <a:lvl1pPr algn="ctr">
              <a:defRPr sz="496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C03658-10A2-F1BF-2F1E-FC929EE77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078" y="2978352"/>
            <a:ext cx="7560469" cy="1369070"/>
          </a:xfrm>
        </p:spPr>
        <p:txBody>
          <a:bodyPr/>
          <a:lstStyle>
            <a:lvl1pPr marL="0" indent="0" algn="ctr">
              <a:buNone/>
              <a:defRPr sz="1984"/>
            </a:lvl1pPr>
            <a:lvl2pPr marL="378013" indent="0" algn="ctr">
              <a:buNone/>
              <a:defRPr sz="1654"/>
            </a:lvl2pPr>
            <a:lvl3pPr marL="756026" indent="0" algn="ctr">
              <a:buNone/>
              <a:defRPr sz="1488"/>
            </a:lvl3pPr>
            <a:lvl4pPr marL="1134039" indent="0" algn="ctr">
              <a:buNone/>
              <a:defRPr sz="1323"/>
            </a:lvl4pPr>
            <a:lvl5pPr marL="1512052" indent="0" algn="ctr">
              <a:buNone/>
              <a:defRPr sz="1323"/>
            </a:lvl5pPr>
            <a:lvl6pPr marL="1890065" indent="0" algn="ctr">
              <a:buNone/>
              <a:defRPr sz="1323"/>
            </a:lvl6pPr>
            <a:lvl7pPr marL="2268078" indent="0" algn="ctr">
              <a:buNone/>
              <a:defRPr sz="1323"/>
            </a:lvl7pPr>
            <a:lvl8pPr marL="2646091" indent="0" algn="ctr">
              <a:buNone/>
              <a:defRPr sz="1323"/>
            </a:lvl8pPr>
            <a:lvl9pPr marL="3024104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B4126-A51E-DE47-7794-EA8EFC409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0" strike="noStrike" spc="-1">
                <a:solidFill>
                  <a:srgbClr val="FFFFFF"/>
                </a:solidFill>
                <a:latin typeface="Arial"/>
              </a:rPr>
              <a:t>&lt;date/time&gt;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BB7C1-D256-DC2C-ABEA-35B5FA527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b="0" strike="noStrike" spc="-1">
                <a:solidFill>
                  <a:srgbClr val="FFFFFF"/>
                </a:solidFill>
                <a:latin typeface="Arial"/>
              </a:rPr>
              <a:t>&lt;footer&gt;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7FAA3-BF13-8967-FA34-51D1A5B21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5762E89-B9E8-41CF-8EEE-B84ECD138D97}" type="slidenum">
              <a:rPr lang="en-US" sz="1400" b="0" strike="noStrike" spc="-1" smtClean="0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1600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D6AED-F3A8-88D6-D6DA-75019F1D1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C60800-8417-91F0-7AD4-4FE35479B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15443-9FB8-133A-6C0D-DAE5CF871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0" strike="noStrike" spc="-1">
                <a:solidFill>
                  <a:srgbClr val="FFFFFF"/>
                </a:solidFill>
                <a:latin typeface="Arial"/>
              </a:rPr>
              <a:t>&lt;date/time&gt;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44D2E-8520-A9BB-A0CA-18B83DA8A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b="0" strike="noStrike" spc="-1">
                <a:solidFill>
                  <a:srgbClr val="FFFFFF"/>
                </a:solidFill>
                <a:latin typeface="Arial"/>
              </a:rPr>
              <a:t>&lt;footer&gt;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2999E-CC9D-4CF0-D34D-202A85861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5762E89-B9E8-41CF-8EEE-B84ECD138D97}" type="slidenum">
              <a:rPr lang="en-US" sz="1400" b="0" strike="noStrike" spc="-1" smtClean="0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1273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B14285-2975-C5F9-8A4A-71C9A5AEF0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13947" y="301904"/>
            <a:ext cx="2173635" cy="48055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BA5199-7E99-EAC7-5157-3E447FA03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3043" y="301904"/>
            <a:ext cx="6394896" cy="48055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273FD-8D49-B1F9-88AC-0516B2BAE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0" strike="noStrike" spc="-1">
                <a:solidFill>
                  <a:srgbClr val="FFFFFF"/>
                </a:solidFill>
                <a:latin typeface="Arial"/>
              </a:rPr>
              <a:t>&lt;date/time&gt;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6C9A8-C00A-4187-771C-095AF660D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b="0" strike="noStrike" spc="-1">
                <a:solidFill>
                  <a:srgbClr val="FFFFFF"/>
                </a:solidFill>
                <a:latin typeface="Arial"/>
              </a:rPr>
              <a:t>&lt;footer&gt;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A5F55-9F5F-630A-0D79-9F056AF42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5762E89-B9E8-41CF-8EEE-B84ECD138D97}" type="slidenum">
              <a:rPr lang="en-US" sz="1400" b="0" strike="noStrike" spc="-1" smtClean="0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0894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56556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400" b="0" strike="noStrike" spc="-1">
              <a:solidFill>
                <a:srgbClr val="C7243A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504000" y="1656000"/>
            <a:ext cx="9071640" cy="2958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5299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38D13-47F7-5E9E-2734-D8792EFEE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3CA9A-DB81-CC86-E5AD-9C3EDB76A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48B21-C4B8-9ABA-7AA2-AE8E37241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0" strike="noStrike" spc="-1">
                <a:solidFill>
                  <a:srgbClr val="FFFFFF"/>
                </a:solidFill>
                <a:latin typeface="Arial"/>
              </a:rPr>
              <a:t>&lt;date/time&gt;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72CD2-2E39-2806-8199-4E0ED127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b="0" strike="noStrike" spc="-1">
                <a:solidFill>
                  <a:srgbClr val="FFFFFF"/>
                </a:solidFill>
                <a:latin typeface="Arial"/>
              </a:rPr>
              <a:t>&lt;footer&gt;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42110-3A62-D6AE-9DD2-CD9AA7D63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5762E89-B9E8-41CF-8EEE-B84ECD138D97}" type="slidenum">
              <a:rPr lang="en-US" sz="1400" b="0" strike="noStrike" spc="-1" smtClean="0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0434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8DE74-76CF-AFBB-B77C-E162F582B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93" y="1413700"/>
            <a:ext cx="8694539" cy="2358791"/>
          </a:xfrm>
        </p:spPr>
        <p:txBody>
          <a:bodyPr anchor="b"/>
          <a:lstStyle>
            <a:lvl1pPr>
              <a:defRPr sz="496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4AE5FB-98A1-E09A-FA8E-12E8C3286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793" y="3794807"/>
            <a:ext cx="8694539" cy="1240432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1pPr>
            <a:lvl2pPr marL="3780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0FD2C-4B73-8B91-B822-BB9CC0009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0" strike="noStrike" spc="-1">
                <a:solidFill>
                  <a:srgbClr val="FFFFFF"/>
                </a:solidFill>
                <a:latin typeface="Arial"/>
              </a:rPr>
              <a:t>&lt;date/time&gt;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FDECC-221B-30D0-E88F-6FF59EE84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b="0" strike="noStrike" spc="-1">
                <a:solidFill>
                  <a:srgbClr val="FFFFFF"/>
                </a:solidFill>
                <a:latin typeface="Arial"/>
              </a:rPr>
              <a:t>&lt;footer&gt;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98D9F-CD27-669B-073D-C6F6E3C91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5762E89-B9E8-41CF-8EEE-B84ECD138D97}" type="slidenum">
              <a:rPr lang="en-US" sz="1400" b="0" strike="noStrike" spc="-1" smtClean="0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1233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87215-20C0-DE8C-C2FC-FCF0E9B65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9BCF2-55B6-DD85-BE7E-EDC389799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043" y="1509521"/>
            <a:ext cx="4284266" cy="3597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C536B0-2696-D183-D94E-9910FAEFD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3316" y="1509521"/>
            <a:ext cx="4284266" cy="3597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524F84-C51D-36C0-FA1F-FBEA0C4EA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0" strike="noStrike" spc="-1">
                <a:solidFill>
                  <a:srgbClr val="FFFFFF"/>
                </a:solidFill>
                <a:latin typeface="Arial"/>
              </a:rPr>
              <a:t>&lt;date/time&gt;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6FB25C-46DE-463A-DA30-044D10395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b="0" strike="noStrike" spc="-1">
                <a:solidFill>
                  <a:srgbClr val="FFFFFF"/>
                </a:solidFill>
                <a:latin typeface="Arial"/>
              </a:rPr>
              <a:t>&lt;footer&gt;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7D0AD-012C-7279-E0A0-44698BE7D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5762E89-B9E8-41CF-8EEE-B84ECD138D97}" type="slidenum">
              <a:rPr lang="en-US" sz="1400" b="0" strike="noStrike" spc="-1" smtClean="0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432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F2CA3-2AF1-C5B7-C056-AACEE1AD8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301905"/>
            <a:ext cx="8694539" cy="1096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26BA2-96AB-9B5F-8DFF-7E3114EB8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357" y="1390073"/>
            <a:ext cx="4264576" cy="68125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F70F53-72AB-FBE7-BF72-30DCC193E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357" y="2071326"/>
            <a:ext cx="4264576" cy="30466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A7A90E-2DE1-8D1F-742A-75C9F7A221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316" y="1390073"/>
            <a:ext cx="4285579" cy="68125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D83367-780E-2440-9547-9DEA45B7C7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316" y="2071326"/>
            <a:ext cx="4285579" cy="30466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E75C2E-0996-1B6F-19F8-ADDB1CE55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0" strike="noStrike" spc="-1">
                <a:solidFill>
                  <a:srgbClr val="FFFFFF"/>
                </a:solidFill>
                <a:latin typeface="Arial"/>
              </a:rPr>
              <a:t>&lt;date/time&gt;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C31797-B0E3-67A7-945C-680EB1B04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b="0" strike="noStrike" spc="-1">
                <a:solidFill>
                  <a:srgbClr val="FFFFFF"/>
                </a:solidFill>
                <a:latin typeface="Arial"/>
              </a:rPr>
              <a:t>&lt;footer&gt;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4B7532-7327-1C7D-44A5-261082AD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5762E89-B9E8-41CF-8EEE-B84ECD138D97}" type="slidenum">
              <a:rPr lang="en-US" sz="1400" b="0" strike="noStrike" spc="-1" smtClean="0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0523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4AFDB-DB23-7B56-BE95-3F14AE5B8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C394AC-8CC5-181B-8E12-187849CE6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AA44-747F-4B9A-AE7C-22493B1E87D2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5BDD03-53A6-FFFD-CCF4-802287A95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945D2-3A65-20B2-F9D5-533F92D0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4AE5D-0C6E-42A4-BDAA-0004D245B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7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091D3D-B5D0-887B-4BFB-B7536B19F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0" strike="noStrike" spc="-1">
                <a:solidFill>
                  <a:srgbClr val="FFFFFF"/>
                </a:solidFill>
                <a:latin typeface="Arial"/>
              </a:rPr>
              <a:t>&lt;date/time&gt;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05E901-5FB1-B860-1D3E-E7F426891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b="0" strike="noStrike" spc="-1">
                <a:solidFill>
                  <a:srgbClr val="FFFFFF"/>
                </a:solidFill>
                <a:latin typeface="Arial"/>
              </a:rPr>
              <a:t>&lt;footer&gt;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7F7C7-C108-7A83-3A28-437E46336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5762E89-B9E8-41CF-8EEE-B84ECD138D97}" type="slidenum">
              <a:rPr lang="en-US" sz="1400" b="0" strike="noStrike" spc="-1" smtClean="0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9558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DC26C-7FBB-E308-83E4-66A580751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378037"/>
            <a:ext cx="3251264" cy="1323128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EBF04-E7BB-A729-8289-88350C165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579" y="816455"/>
            <a:ext cx="5103316" cy="4029766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F2C4ED-E5AE-F8D2-B312-264053FCF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356" y="1701165"/>
            <a:ext cx="3251264" cy="3151619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1B226B-ADCF-A4A7-95BF-86FCA504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0" strike="noStrike" spc="-1">
                <a:solidFill>
                  <a:srgbClr val="FFFFFF"/>
                </a:solidFill>
                <a:latin typeface="Arial"/>
              </a:rPr>
              <a:t>&lt;date/time&gt;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9B733-EDAB-C168-7EC7-3A3B4E4D3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b="0" strike="noStrike" spc="-1">
                <a:solidFill>
                  <a:srgbClr val="FFFFFF"/>
                </a:solidFill>
                <a:latin typeface="Arial"/>
              </a:rPr>
              <a:t>&lt;footer&gt;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553C91-5B33-54C7-AD5E-45E26D14D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5762E89-B9E8-41CF-8EEE-B84ECD138D97}" type="slidenum">
              <a:rPr lang="en-US" sz="1400" b="0" strike="noStrike" spc="-1" smtClean="0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660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A9B38-07E4-A0F0-DEF7-C850C0D04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378037"/>
            <a:ext cx="3251264" cy="1323128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277F8C-FF29-FFF5-B09E-ECA8B7A329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5579" y="816455"/>
            <a:ext cx="5103316" cy="4029766"/>
          </a:xfrm>
        </p:spPr>
        <p:txBody>
          <a:bodyPr/>
          <a:lstStyle>
            <a:lvl1pPr marL="0" indent="0">
              <a:buNone/>
              <a:defRPr sz="2646"/>
            </a:lvl1pPr>
            <a:lvl2pPr marL="378013" indent="0">
              <a:buNone/>
              <a:defRPr sz="2315"/>
            </a:lvl2pPr>
            <a:lvl3pPr marL="756026" indent="0">
              <a:buNone/>
              <a:defRPr sz="1984"/>
            </a:lvl3pPr>
            <a:lvl4pPr marL="1134039" indent="0">
              <a:buNone/>
              <a:defRPr sz="1654"/>
            </a:lvl4pPr>
            <a:lvl5pPr marL="1512052" indent="0">
              <a:buNone/>
              <a:defRPr sz="1654"/>
            </a:lvl5pPr>
            <a:lvl6pPr marL="1890065" indent="0">
              <a:buNone/>
              <a:defRPr sz="1654"/>
            </a:lvl6pPr>
            <a:lvl7pPr marL="2268078" indent="0">
              <a:buNone/>
              <a:defRPr sz="1654"/>
            </a:lvl7pPr>
            <a:lvl8pPr marL="2646091" indent="0">
              <a:buNone/>
              <a:defRPr sz="1654"/>
            </a:lvl8pPr>
            <a:lvl9pPr marL="3024104" indent="0">
              <a:buNone/>
              <a:defRPr sz="1654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BF982B-1001-DE21-E5FF-A563D301C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356" y="1701165"/>
            <a:ext cx="3251264" cy="3151619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C93A32-27ED-8DC6-6989-19FED193A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0" strike="noStrike" spc="-1">
                <a:solidFill>
                  <a:srgbClr val="FFFFFF"/>
                </a:solidFill>
                <a:latin typeface="Arial"/>
              </a:rPr>
              <a:t>&lt;date/time&gt;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C44A89-E0FE-5642-7352-9D923D452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b="0" strike="noStrike" spc="-1">
                <a:solidFill>
                  <a:srgbClr val="FFFFFF"/>
                </a:solidFill>
                <a:latin typeface="Arial"/>
              </a:rPr>
              <a:t>&lt;footer&gt;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52489-11B9-236E-891A-5D369714A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5762E89-B9E8-41CF-8EEE-B84ECD138D97}" type="slidenum">
              <a:rPr lang="en-US" sz="1400" b="0" strike="noStrike" spc="-1" smtClean="0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471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3666A5-8361-C872-052B-A9780808F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3" y="301905"/>
            <a:ext cx="8694539" cy="1096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28E9A-8FE0-709C-3AAE-978B8894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043" y="1509521"/>
            <a:ext cx="8694539" cy="3597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E7A97-D825-C0C1-3533-ACA6A4CEE1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043" y="5255760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400" b="0" strike="noStrike" spc="-1">
                <a:solidFill>
                  <a:srgbClr val="FFFFFF"/>
                </a:solidFill>
                <a:latin typeface="Arial"/>
              </a:rPr>
              <a:t>&lt;date/time&gt;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03825-BDA0-EE5F-8C53-834497968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9207" y="5255760"/>
            <a:ext cx="340221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sz="1400" b="0" strike="noStrike" spc="-1">
                <a:solidFill>
                  <a:srgbClr val="FFFFFF"/>
                </a:solidFill>
                <a:latin typeface="Arial"/>
              </a:rPr>
              <a:t>&lt;footer&gt;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0C62C-8FFA-0EEE-BE1C-8EABE0CFB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9441" y="5255760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E5762E89-B9E8-41CF-8EEE-B84ECD138D97}" type="slidenum">
              <a:rPr lang="en-US" sz="1400" b="0" strike="noStrike" spc="-1" smtClean="0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978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1088102" y="2345703"/>
            <a:ext cx="7492181" cy="852840"/>
          </a:xfrm>
          <a:prstGeom prst="rect">
            <a:avLst/>
          </a:prstGeom>
          <a:solidFill>
            <a:srgbClr val="C7243A"/>
          </a:solidFill>
          <a:ln w="0">
            <a:noFill/>
          </a:ln>
        </p:spPr>
        <p:txBody>
          <a:bodyPr lIns="72000" tIns="0" rIns="0" bIns="0" anchor="ctr">
            <a:noAutofit/>
          </a:bodyPr>
          <a:lstStyle/>
          <a:p>
            <a:r>
              <a:rPr lang="en-US" sz="4400" spc="-1" dirty="0">
                <a:solidFill>
                  <a:srgbClr val="FFFFFF"/>
                </a:solidFill>
                <a:latin typeface="Arial"/>
              </a:rPr>
              <a:t>               ANEMIAS</a:t>
            </a:r>
            <a:endParaRPr lang="en-US" sz="44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5040312" y="4279454"/>
            <a:ext cx="4271040" cy="85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algn="ctr"/>
            <a:r>
              <a:rPr lang="en-US" sz="2000" b="1" i="1" strike="noStrike" spc="-1" dirty="0" err="1">
                <a:solidFill>
                  <a:srgbClr val="C00000"/>
                </a:solidFill>
                <a:latin typeface="Arial"/>
              </a:rPr>
              <a:t>Jorgena</a:t>
            </a:r>
            <a:r>
              <a:rPr lang="en-US" sz="2000" b="1" i="1" strike="noStrike" spc="-1" dirty="0">
                <a:solidFill>
                  <a:srgbClr val="C00000"/>
                </a:solidFill>
                <a:latin typeface="Arial"/>
              </a:rPr>
              <a:t> Kosti-Schwartz, DO</a:t>
            </a:r>
          </a:p>
          <a:p>
            <a:pPr algn="ctr"/>
            <a:endParaRPr lang="en-US" sz="2000" b="1" i="1" strike="noStrike" spc="-1" dirty="0">
              <a:solidFill>
                <a:srgbClr val="C00000"/>
              </a:solidFill>
              <a:latin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0C2F70-BC4D-9CF9-1058-8052ACFF1D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64" t="337"/>
          <a:stretch>
            <a:fillRect/>
          </a:stretch>
        </p:blipFill>
        <p:spPr>
          <a:xfrm>
            <a:off x="8474509" y="0"/>
            <a:ext cx="1606116" cy="16205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97D7B-C786-4218-F1ED-555B78472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METHODS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6776F6-BC1B-8BC7-D170-C90D42AED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148" y="320496"/>
            <a:ext cx="4419251" cy="43787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E42249-64AD-FA6E-7AC5-13F3A1AD6FB1}"/>
              </a:ext>
            </a:extLst>
          </p:cNvPr>
          <p:cNvSpPr txBox="1"/>
          <p:nvPr/>
        </p:nvSpPr>
        <p:spPr>
          <a:xfrm>
            <a:off x="504000" y="3378200"/>
            <a:ext cx="2941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Genetic sequencing*</a:t>
            </a:r>
          </a:p>
        </p:txBody>
      </p:sp>
    </p:spTree>
    <p:extLst>
      <p:ext uri="{BB962C8B-B14F-4D97-AF65-F5344CB8AC3E}">
        <p14:creationId xmlns:p14="http://schemas.microsoft.com/office/powerpoint/2010/main" val="3801597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88AC4-43FE-F188-8A51-13B3C6B9A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84" y="311971"/>
            <a:ext cx="9071640" cy="946440"/>
          </a:xfrm>
        </p:spPr>
        <p:txBody>
          <a:bodyPr/>
          <a:lstStyle/>
          <a:p>
            <a:r>
              <a:rPr lang="en-US" dirty="0"/>
              <a:t>Complications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B3599A7-0DCA-1B33-47B3-D6382D6FD3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1709537"/>
              </p:ext>
            </p:extLst>
          </p:nvPr>
        </p:nvGraphicFramePr>
        <p:xfrm>
          <a:off x="504000" y="785191"/>
          <a:ext cx="9071640" cy="3829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9980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FAC40-8545-F259-A019-5690C1DC9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7551FD-3FD3-41FA-B4AF-DF4F2C338008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04492" y="1743245"/>
            <a:ext cx="9071640" cy="2184060"/>
          </a:xfrm>
        </p:spPr>
        <p:txBody>
          <a:bodyPr/>
          <a:lstStyle/>
          <a:p>
            <a:r>
              <a:rPr lang="en-US" sz="2000" dirty="0">
                <a:latin typeface="+mn-lt"/>
              </a:rPr>
              <a:t>Supportive </a:t>
            </a:r>
          </a:p>
          <a:p>
            <a:endParaRPr lang="en-US" sz="2000" dirty="0">
              <a:latin typeface="+mn-lt"/>
            </a:endParaRPr>
          </a:p>
          <a:p>
            <a:pPr lvl="1"/>
            <a:r>
              <a:rPr lang="en-US" sz="2000" dirty="0">
                <a:latin typeface="+mn-lt"/>
              </a:rPr>
              <a:t>RBC transfusions for severe anemia or aplastic crisis</a:t>
            </a:r>
          </a:p>
          <a:p>
            <a:pPr lvl="1"/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Splenectomy/Cholecystectomy </a:t>
            </a:r>
          </a:p>
          <a:p>
            <a:r>
              <a:rPr lang="en-US" sz="2000" dirty="0">
                <a:latin typeface="+mn-lt"/>
              </a:rPr>
              <a:t>5- 9 </a:t>
            </a:r>
            <a:r>
              <a:rPr lang="en-US" sz="2000" dirty="0" err="1">
                <a:latin typeface="+mn-lt"/>
              </a:rPr>
              <a:t>y.o</a:t>
            </a:r>
            <a:endParaRPr lang="en-US" sz="2000" dirty="0">
              <a:latin typeface="+mn-lt"/>
            </a:endParaRPr>
          </a:p>
          <a:p>
            <a:pPr marL="342900" lvl="1" indent="-342900">
              <a:buFont typeface="Wingdings" panose="05000000000000000000" pitchFamily="2" charset="2"/>
              <a:buChar char="Ø"/>
            </a:pPr>
            <a:endParaRPr lang="en-US" sz="2000" dirty="0">
              <a:latin typeface="+mn-lt"/>
            </a:endParaRPr>
          </a:p>
          <a:p>
            <a:pPr lvl="1"/>
            <a:r>
              <a:rPr lang="en-US" sz="2000" dirty="0">
                <a:latin typeface="+mn-lt"/>
              </a:rPr>
              <a:t>Accessory Spleen in 15 – 40%</a:t>
            </a:r>
          </a:p>
        </p:txBody>
      </p:sp>
    </p:spTree>
    <p:extLst>
      <p:ext uri="{BB962C8B-B14F-4D97-AF65-F5344CB8AC3E}">
        <p14:creationId xmlns:p14="http://schemas.microsoft.com/office/powerpoint/2010/main" val="3119644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y Notes for USMLE — Hereditarty Elliptocytosis (Ovalocytosis)">
            <a:extLst>
              <a:ext uri="{FF2B5EF4-FFF2-40B4-BE49-F238E27FC236}">
                <a16:creationId xmlns:a16="http://schemas.microsoft.com/office/drawing/2014/main" id="{231E63EE-E90D-702E-A6C2-92F5F67FE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002" y="686495"/>
            <a:ext cx="5402897" cy="407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228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1F3BE-1300-254D-FADA-DC43BF61F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Elliptocytosis/</a:t>
            </a:r>
            <a:r>
              <a:rPr lang="en-US" dirty="0" err="1"/>
              <a:t>Ovalocytosis</a:t>
            </a: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44BAE8-C827-6F11-72AF-C9BA56FF7266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000" dirty="0">
                <a:latin typeface="+mn-lt"/>
              </a:rPr>
              <a:t>Southeast Asian,  </a:t>
            </a:r>
            <a:r>
              <a:rPr lang="en-US" sz="2000" b="1" dirty="0">
                <a:latin typeface="+mn-lt"/>
              </a:rPr>
              <a:t>West</a:t>
            </a:r>
            <a:r>
              <a:rPr lang="en-US" sz="2000" dirty="0">
                <a:latin typeface="+mn-lt"/>
              </a:rPr>
              <a:t> </a:t>
            </a:r>
            <a:r>
              <a:rPr lang="en-US" sz="2000" b="1" dirty="0">
                <a:latin typeface="+mn-lt"/>
              </a:rPr>
              <a:t>African</a:t>
            </a:r>
            <a:r>
              <a:rPr lang="en-US" sz="2000" dirty="0">
                <a:latin typeface="+mn-lt"/>
              </a:rPr>
              <a:t>, Mediterranean</a:t>
            </a:r>
          </a:p>
          <a:p>
            <a:endParaRPr lang="en-US" sz="2000" dirty="0">
              <a:latin typeface="+mn-lt"/>
            </a:endParaRPr>
          </a:p>
          <a:p>
            <a:pPr lvl="1"/>
            <a:r>
              <a:rPr lang="en-US" sz="2000" dirty="0">
                <a:latin typeface="+mn-lt"/>
              </a:rPr>
              <a:t>Mostly AD inheritance</a:t>
            </a:r>
          </a:p>
          <a:p>
            <a:pPr lvl="1"/>
            <a:endParaRPr lang="en-US" sz="2000" dirty="0">
              <a:latin typeface="+mn-lt"/>
            </a:endParaRPr>
          </a:p>
          <a:p>
            <a:pPr lvl="1"/>
            <a:r>
              <a:rPr lang="en-US" sz="2000" dirty="0">
                <a:latin typeface="+mn-lt"/>
              </a:rPr>
              <a:t>Clinical severity – Mild, minimal hemolysis </a:t>
            </a:r>
          </a:p>
          <a:p>
            <a:pPr lvl="1"/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Horizontal associations that link membrane cytoskeleton to the lipid layer</a:t>
            </a:r>
          </a:p>
          <a:p>
            <a:pPr lvl="1"/>
            <a:r>
              <a:rPr lang="en-US" sz="2000" dirty="0" err="1">
                <a:latin typeface="+mn-lt"/>
              </a:rPr>
              <a:t>Spectrin</a:t>
            </a:r>
            <a:r>
              <a:rPr lang="en-US" sz="2000" dirty="0">
                <a:latin typeface="+mn-lt"/>
              </a:rPr>
              <a:t>, Protein 4.1, Glycophorin</a:t>
            </a:r>
          </a:p>
          <a:p>
            <a:pPr lvl="1"/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Smear for diagnosis</a:t>
            </a:r>
          </a:p>
        </p:txBody>
      </p:sp>
    </p:spTree>
    <p:extLst>
      <p:ext uri="{BB962C8B-B14F-4D97-AF65-F5344CB8AC3E}">
        <p14:creationId xmlns:p14="http://schemas.microsoft.com/office/powerpoint/2010/main" val="2881457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ediatric Hereditary Elliptocytosis and Related Disorders: Background ...">
            <a:extLst>
              <a:ext uri="{FF2B5EF4-FFF2-40B4-BE49-F238E27FC236}">
                <a16:creationId xmlns:a16="http://schemas.microsoft.com/office/drawing/2014/main" id="{198962C7-46C0-AF75-82E5-91D5B7E7A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342" y="1432249"/>
            <a:ext cx="5044757" cy="341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89D726-5F28-BAF8-90BF-2027FE56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65560"/>
            <a:ext cx="9071640" cy="806040"/>
          </a:xfrm>
        </p:spPr>
        <p:txBody>
          <a:bodyPr/>
          <a:lstStyle/>
          <a:p>
            <a:r>
              <a:rPr lang="en-US" dirty="0"/>
              <a:t>Find what’s on the smear…</a:t>
            </a:r>
          </a:p>
        </p:txBody>
      </p:sp>
    </p:spTree>
    <p:extLst>
      <p:ext uri="{BB962C8B-B14F-4D97-AF65-F5344CB8AC3E}">
        <p14:creationId xmlns:p14="http://schemas.microsoft.com/office/powerpoint/2010/main" val="1122045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A2C3B-9DB8-58BD-D183-3800A602A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Hereditary </a:t>
            </a:r>
            <a:r>
              <a:rPr lang="en-US" dirty="0" err="1"/>
              <a:t>Pyropoikilocytosis</a:t>
            </a: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8535B8-A7AC-9D63-06CD-CBE22FF28666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Variable Hemolysis – worse in childhood</a:t>
            </a:r>
          </a:p>
          <a:p>
            <a:endParaRPr lang="en-US" sz="2000" dirty="0"/>
          </a:p>
          <a:p>
            <a:r>
              <a:rPr lang="en-US" sz="2000" dirty="0"/>
              <a:t>Bizarre Shapes RBCs </a:t>
            </a:r>
          </a:p>
          <a:p>
            <a:endParaRPr lang="en-US" sz="2000" dirty="0"/>
          </a:p>
          <a:p>
            <a:r>
              <a:rPr lang="en-US" sz="2000" dirty="0"/>
              <a:t>Typically Microcytic</a:t>
            </a:r>
          </a:p>
          <a:p>
            <a:endParaRPr lang="en-US" sz="2000" dirty="0"/>
          </a:p>
          <a:p>
            <a:r>
              <a:rPr lang="en-US" sz="2000" dirty="0"/>
              <a:t>Same as Hereditary Elliptocytosis – </a:t>
            </a:r>
            <a:r>
              <a:rPr lang="en-US" sz="2000" dirty="0" err="1"/>
              <a:t>Spectrin</a:t>
            </a:r>
            <a:r>
              <a:rPr lang="en-US" sz="2000" dirty="0"/>
              <a:t> mutation</a:t>
            </a:r>
          </a:p>
          <a:p>
            <a:r>
              <a:rPr lang="en-US" sz="2000" dirty="0"/>
              <a:t>	- Homozygous &amp; Compound Heterozygous </a:t>
            </a:r>
          </a:p>
          <a:p>
            <a:endParaRPr lang="en-US" sz="2000" dirty="0"/>
          </a:p>
          <a:p>
            <a:r>
              <a:rPr lang="en-US" sz="2000" dirty="0"/>
              <a:t>Splenectomy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029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962821-1EF1-D044-032D-DCFE58797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280" y="442413"/>
            <a:ext cx="5013960" cy="458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94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064DE-0E08-DE15-41FF-5B1F57E2C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Spur Cell Hemolytic Anemia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A156EB-DC68-18E2-D964-12642B889460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04000" y="2642684"/>
            <a:ext cx="3937478" cy="15158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LIVER DISEASE </a:t>
            </a:r>
          </a:p>
        </p:txBody>
      </p:sp>
      <p:pic>
        <p:nvPicPr>
          <p:cNvPr id="1026" name="Picture 2" descr=" ">
            <a:extLst>
              <a:ext uri="{FF2B5EF4-FFF2-40B4-BE49-F238E27FC236}">
                <a16:creationId xmlns:a16="http://schemas.microsoft.com/office/drawing/2014/main" id="{90CAC6FF-F33C-178A-5D2B-37498814E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62984"/>
            <a:ext cx="3631407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C0673E96-FFD2-5BD0-6AA0-FA54DCD5B273}"/>
              </a:ext>
            </a:extLst>
          </p:cNvPr>
          <p:cNvSpPr/>
          <p:nvPr/>
        </p:nvSpPr>
        <p:spPr>
          <a:xfrm>
            <a:off x="1286033" y="2835275"/>
            <a:ext cx="3479008" cy="106997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113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DCADC-E998-E3C7-E5A8-3FCAB391A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36985"/>
            <a:ext cx="9071640" cy="946440"/>
          </a:xfrm>
        </p:spPr>
        <p:txBody>
          <a:bodyPr/>
          <a:lstStyle/>
          <a:p>
            <a:r>
              <a:rPr lang="en-US" dirty="0"/>
              <a:t>RBC Enzyme disorders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21185B-1BA9-A9F1-075B-467F0D29128F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54093" y="1752106"/>
            <a:ext cx="8771454" cy="266461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400" dirty="0"/>
              <a:t>G6PD Deficiency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Pyruvate Kinase Deficiency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Pyrimidine 5 </a:t>
            </a:r>
            <a:r>
              <a:rPr lang="en-US" sz="2400" dirty="0" err="1"/>
              <a:t>nucleotidase</a:t>
            </a:r>
            <a:r>
              <a:rPr lang="en-US" sz="2400" dirty="0"/>
              <a:t> Deficiency (AR)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Glucose phosphate isomerase Deficiency (AR, rare)</a:t>
            </a:r>
          </a:p>
        </p:txBody>
      </p:sp>
      <p:pic>
        <p:nvPicPr>
          <p:cNvPr id="2050" name="Picture 2" descr="Pentose phosphate pathway. G6PD deficiency may offer protection against ...">
            <a:extLst>
              <a:ext uri="{FF2B5EF4-FFF2-40B4-BE49-F238E27FC236}">
                <a16:creationId xmlns:a16="http://schemas.microsoft.com/office/drawing/2014/main" id="{8867629D-2BF0-AB81-F487-8B3114167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220663"/>
            <a:ext cx="4332508" cy="237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780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DEC46-5466-4FBA-F8A9-3A736BF41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052179-AAFC-D57D-9D95-06AE3DFBC17F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RC</a:t>
            </a:r>
          </a:p>
          <a:p>
            <a:r>
              <a:rPr lang="en-US" sz="2000" dirty="0"/>
              <a:t>LDH, </a:t>
            </a:r>
            <a:r>
              <a:rPr lang="en-US" sz="2000" dirty="0" err="1"/>
              <a:t>Tbili</a:t>
            </a:r>
            <a:r>
              <a:rPr lang="en-US" sz="2000" dirty="0"/>
              <a:t>, </a:t>
            </a:r>
            <a:r>
              <a:rPr lang="en-US" sz="2000" dirty="0" err="1"/>
              <a:t>Hapto</a:t>
            </a:r>
            <a:endParaRPr lang="en-US" sz="2000" dirty="0"/>
          </a:p>
          <a:p>
            <a:r>
              <a:rPr lang="en-US" sz="2000" dirty="0"/>
              <a:t>Coombs</a:t>
            </a:r>
          </a:p>
          <a:p>
            <a:r>
              <a:rPr lang="en-US" sz="2000" dirty="0"/>
              <a:t>B12/folate/copper/TSH</a:t>
            </a:r>
          </a:p>
          <a:p>
            <a:r>
              <a:rPr lang="en-US" sz="2000" dirty="0"/>
              <a:t>Ferritin/Iron sat/TIBC </a:t>
            </a:r>
            <a:r>
              <a:rPr lang="en-US" sz="2000" dirty="0">
                <a:sym typeface="Wingdings" panose="05000000000000000000" pitchFamily="2" charset="2"/>
              </a:rPr>
              <a:t> Soluble transferrin receptor</a:t>
            </a:r>
          </a:p>
          <a:p>
            <a:r>
              <a:rPr lang="en-US" sz="2000" dirty="0">
                <a:sym typeface="Wingdings" panose="05000000000000000000" pitchFamily="2" charset="2"/>
              </a:rPr>
              <a:t>Peripheral smear</a:t>
            </a:r>
          </a:p>
          <a:p>
            <a:r>
              <a:rPr lang="en-US" sz="2000" dirty="0">
                <a:sym typeface="Wingdings" panose="05000000000000000000" pitchFamily="2" charset="2"/>
              </a:rPr>
              <a:t>Bone Marrow Biopsy / SPEP/IE/FLC/Ig</a:t>
            </a:r>
          </a:p>
          <a:p>
            <a:r>
              <a:rPr lang="en-US" sz="2000" dirty="0" err="1">
                <a:sym typeface="Wingdings" panose="05000000000000000000" pitchFamily="2" charset="2"/>
              </a:rPr>
              <a:t>Epo</a:t>
            </a:r>
            <a:r>
              <a:rPr lang="en-US" sz="2000" dirty="0">
                <a:sym typeface="Wingdings" panose="05000000000000000000" pitchFamily="2" charset="2"/>
              </a:rPr>
              <a:t> level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1129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4E0A4-E6E9-B51A-CDF8-A0C6FE2B0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G6PD – X linked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CDB497-D08F-B48F-EFF9-E68408C29121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04000" y="1656000"/>
            <a:ext cx="3854640" cy="295884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000" dirty="0"/>
              <a:t>Acute hemolytic events 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Mild hemolysis at baseline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Mediterranean, Middle East, African, SE Asian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Exposure to medication/food or infection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E35167-A6ED-C9F7-D014-A15755F9C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276" y="399481"/>
            <a:ext cx="5215663" cy="2958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F70621-2F02-5421-0BE0-0410773CE377}"/>
              </a:ext>
            </a:extLst>
          </p:cNvPr>
          <p:cNvSpPr txBox="1"/>
          <p:nvPr/>
        </p:nvSpPr>
        <p:spPr>
          <a:xfrm>
            <a:off x="5040312" y="3695700"/>
            <a:ext cx="4812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Diagnosis: </a:t>
            </a:r>
            <a:r>
              <a:rPr lang="en-US" dirty="0"/>
              <a:t>Blister/Bite cells on smear at time of hemolytic event</a:t>
            </a:r>
          </a:p>
          <a:p>
            <a:r>
              <a:rPr lang="en-US" dirty="0"/>
              <a:t>G6PD level: Do not draw during event (RC higher G6PD level)</a:t>
            </a:r>
          </a:p>
        </p:txBody>
      </p:sp>
    </p:spTree>
    <p:extLst>
      <p:ext uri="{BB962C8B-B14F-4D97-AF65-F5344CB8AC3E}">
        <p14:creationId xmlns:p14="http://schemas.microsoft.com/office/powerpoint/2010/main" val="3515937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3098C-E741-7B11-C5C9-E9FE473D5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75" y="422685"/>
            <a:ext cx="9071640" cy="946440"/>
          </a:xfrm>
        </p:spPr>
        <p:txBody>
          <a:bodyPr/>
          <a:lstStyle/>
          <a:p>
            <a:r>
              <a:rPr lang="en-US" dirty="0"/>
              <a:t>G6PD Variants – WHO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0D7F91A-73B6-14C5-B0FA-E1BDFC8F6A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4612147"/>
              </p:ext>
            </p:extLst>
          </p:nvPr>
        </p:nvGraphicFramePr>
        <p:xfrm>
          <a:off x="418275" y="1292653"/>
          <a:ext cx="9071640" cy="4028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02CD4C0F-9A80-88FC-FA15-A36D0AD7445C}"/>
              </a:ext>
            </a:extLst>
          </p:cNvPr>
          <p:cNvGrpSpPr/>
          <p:nvPr/>
        </p:nvGrpSpPr>
        <p:grpSpPr>
          <a:xfrm>
            <a:off x="5040312" y="3306986"/>
            <a:ext cx="1571179" cy="1571179"/>
            <a:chOff x="2891268" y="2112863"/>
            <a:chExt cx="1571179" cy="157117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B6E97C3-24E9-1E23-A8D7-4C85C1DF37C3}"/>
                </a:ext>
              </a:extLst>
            </p:cNvPr>
            <p:cNvSpPr/>
            <p:nvPr/>
          </p:nvSpPr>
          <p:spPr>
            <a:xfrm>
              <a:off x="2891268" y="2112863"/>
              <a:ext cx="1571179" cy="157117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AB0A6C50-F4DB-E09C-C001-076A5B3BF652}"/>
                </a:ext>
              </a:extLst>
            </p:cNvPr>
            <p:cNvSpPr txBox="1"/>
            <p:nvPr/>
          </p:nvSpPr>
          <p:spPr>
            <a:xfrm>
              <a:off x="2967967" y="2189562"/>
              <a:ext cx="1417781" cy="14177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Class </a:t>
              </a:r>
              <a:r>
                <a:rPr lang="en-US" sz="1500" dirty="0"/>
                <a:t>IV (&gt; 60% activity, A+ variant); minimal hemolysis</a:t>
              </a:r>
              <a:endParaRPr lang="en-US" sz="1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36132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4DC4C-1A3C-207C-9876-094840AE2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36985"/>
            <a:ext cx="9071640" cy="946440"/>
          </a:xfrm>
        </p:spPr>
        <p:txBody>
          <a:bodyPr/>
          <a:lstStyle/>
          <a:p>
            <a:r>
              <a:rPr lang="en-US" dirty="0"/>
              <a:t>G6PD -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D56A12-96FF-95CB-9B88-E7BD5EBBB1FE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04000" y="2547855"/>
            <a:ext cx="9071640" cy="210786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+mn-lt"/>
              </a:rPr>
              <a:t>Supportive</a:t>
            </a:r>
          </a:p>
          <a:p>
            <a:pPr lvl="1">
              <a:lnSpc>
                <a:spcPct val="200000"/>
              </a:lnSpc>
            </a:pPr>
            <a:r>
              <a:rPr lang="en-US" sz="2400" dirty="0">
                <a:latin typeface="+mn-lt"/>
              </a:rPr>
              <a:t>Transfusion as needed, during hemolysis events</a:t>
            </a:r>
          </a:p>
          <a:p>
            <a:pPr lvl="1">
              <a:lnSpc>
                <a:spcPct val="200000"/>
              </a:lnSpc>
            </a:pPr>
            <a:r>
              <a:rPr lang="en-US" sz="2400" dirty="0">
                <a:latin typeface="+mn-lt"/>
              </a:rPr>
              <a:t>Avoidance of triggers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F8424B-C537-D1B5-4DC4-E15BED7F7C38}"/>
              </a:ext>
            </a:extLst>
          </p:cNvPr>
          <p:cNvSpPr txBox="1"/>
          <p:nvPr/>
        </p:nvSpPr>
        <p:spPr>
          <a:xfrm>
            <a:off x="6721475" y="824069"/>
            <a:ext cx="25050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AVOID: </a:t>
            </a:r>
          </a:p>
          <a:p>
            <a:r>
              <a:rPr lang="en-US" dirty="0"/>
              <a:t>Antimalarials</a:t>
            </a:r>
          </a:p>
          <a:p>
            <a:r>
              <a:rPr lang="en-US" dirty="0"/>
              <a:t>Aspirin</a:t>
            </a:r>
          </a:p>
          <a:p>
            <a:r>
              <a:rPr lang="en-US" dirty="0"/>
              <a:t>Nitrofurantoin</a:t>
            </a:r>
          </a:p>
          <a:p>
            <a:r>
              <a:rPr lang="en-US" dirty="0"/>
              <a:t>NSAIDs</a:t>
            </a:r>
          </a:p>
          <a:p>
            <a:r>
              <a:rPr lang="en-US" dirty="0"/>
              <a:t>Quinine</a:t>
            </a:r>
          </a:p>
          <a:p>
            <a:r>
              <a:rPr lang="en-US" dirty="0"/>
              <a:t>Quinidine</a:t>
            </a:r>
          </a:p>
          <a:p>
            <a:r>
              <a:rPr lang="en-US" dirty="0"/>
              <a:t>Sulfa Drugs 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75B8CE5D-B8D8-90EE-7260-AF5AD2C2D74C}"/>
              </a:ext>
            </a:extLst>
          </p:cNvPr>
          <p:cNvSpPr/>
          <p:nvPr/>
        </p:nvSpPr>
        <p:spPr>
          <a:xfrm>
            <a:off x="6473745" y="641761"/>
            <a:ext cx="2213055" cy="2672940"/>
          </a:xfrm>
          <a:prstGeom prst="frame">
            <a:avLst>
              <a:gd name="adj1" fmla="val 46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23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43E04-8CD4-F592-CE6C-C8F578080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9" y="212725"/>
            <a:ext cx="9225565" cy="869805"/>
          </a:xfrm>
        </p:spPr>
        <p:txBody>
          <a:bodyPr/>
          <a:lstStyle/>
          <a:p>
            <a:r>
              <a:rPr lang="en-US" dirty="0"/>
              <a:t>Pyruvate Kinase Deficiency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A235F7-3672-D5E0-5A9C-143B56585C6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03999" y="1821053"/>
            <a:ext cx="5386260" cy="295884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1800" dirty="0">
                <a:latin typeface="+mn-lt"/>
              </a:rPr>
              <a:t>Moderate chronic HA &amp; acute worsening hemolysis</a:t>
            </a:r>
          </a:p>
          <a:p>
            <a:pPr>
              <a:lnSpc>
                <a:spcPct val="200000"/>
              </a:lnSpc>
            </a:pPr>
            <a:r>
              <a:rPr lang="en-US" sz="1800" dirty="0">
                <a:latin typeface="+mn-lt"/>
              </a:rPr>
              <a:t>AR; </a:t>
            </a:r>
            <a:r>
              <a:rPr lang="en-US" sz="1800" u="sng" dirty="0">
                <a:latin typeface="+mn-lt"/>
              </a:rPr>
              <a:t>PKLR gene</a:t>
            </a:r>
            <a:r>
              <a:rPr lang="en-US" sz="1800" dirty="0">
                <a:latin typeface="+mn-lt"/>
              </a:rPr>
              <a:t>; Amish population</a:t>
            </a:r>
          </a:p>
          <a:p>
            <a:pPr>
              <a:lnSpc>
                <a:spcPct val="200000"/>
              </a:lnSpc>
            </a:pPr>
            <a:r>
              <a:rPr lang="en-US" sz="1800" dirty="0">
                <a:latin typeface="+mn-lt"/>
              </a:rPr>
              <a:t>Diagnosis: Enzyme activity; Sequencing</a:t>
            </a:r>
          </a:p>
          <a:p>
            <a:pPr>
              <a:lnSpc>
                <a:spcPct val="200000"/>
              </a:lnSpc>
            </a:pPr>
            <a:r>
              <a:rPr lang="en-US" sz="1800" dirty="0">
                <a:latin typeface="+mn-lt"/>
              </a:rPr>
              <a:t>Presentation: Extravascular Hemolysis - Variable</a:t>
            </a:r>
          </a:p>
        </p:txBody>
      </p:sp>
      <p:pic>
        <p:nvPicPr>
          <p:cNvPr id="7172" name="Picture 4" descr="Red Blood Cell Diagram Drawing">
            <a:extLst>
              <a:ext uri="{FF2B5EF4-FFF2-40B4-BE49-F238E27FC236}">
                <a16:creationId xmlns:a16="http://schemas.microsoft.com/office/drawing/2014/main" id="{8B075407-C745-C0D7-4C14-12A0B65BA2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" r="23170"/>
          <a:stretch/>
        </p:blipFill>
        <p:spPr bwMode="auto">
          <a:xfrm>
            <a:off x="6094704" y="2429972"/>
            <a:ext cx="3923882" cy="3027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 ">
            <a:extLst>
              <a:ext uri="{FF2B5EF4-FFF2-40B4-BE49-F238E27FC236}">
                <a16:creationId xmlns:a16="http://schemas.microsoft.com/office/drawing/2014/main" id="{0BE72057-526B-174A-8EC8-4944B7CB2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484" y="435230"/>
            <a:ext cx="2388102" cy="190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656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1B01C-7844-6EB1-9654-726FCC58F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Pyruvate Kinase Deficiency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B7E67-0DDE-1F14-4AED-5518A01D9E06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04000" y="2246550"/>
            <a:ext cx="9071640" cy="2958840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sz="2000" dirty="0">
                <a:latin typeface="+mn-lt"/>
              </a:rPr>
              <a:t>Management: Supportive; Transfusions variable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000" dirty="0" err="1"/>
              <a:t>Mitapivat</a:t>
            </a:r>
            <a:r>
              <a:rPr lang="en-US" sz="2000" dirty="0"/>
              <a:t>*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Splenectomy – severe anemia : 1- 2 g bump in Hgb 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Folate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post splenectomy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000" dirty="0">
                <a:latin typeface="+mn-lt"/>
              </a:rPr>
              <a:t>HSCT </a:t>
            </a:r>
          </a:p>
          <a:p>
            <a:pPr marL="378013" lvl="1" indent="0">
              <a:lnSpc>
                <a:spcPct val="200000"/>
              </a:lnSpc>
              <a:buNone/>
            </a:pPr>
            <a:r>
              <a:rPr lang="en-US" sz="2000" dirty="0">
                <a:latin typeface="+mn-lt"/>
              </a:rPr>
              <a:t>               </a:t>
            </a:r>
            <a:endParaRPr lang="en-US" dirty="0"/>
          </a:p>
        </p:txBody>
      </p:sp>
      <p:pic>
        <p:nvPicPr>
          <p:cNvPr id="3074" name="Picture 2" descr="Burr Cell/ Echinocyte/ Sea Urchin Cell | crenated RBC in circulation ...">
            <a:extLst>
              <a:ext uri="{FF2B5EF4-FFF2-40B4-BE49-F238E27FC236}">
                <a16:creationId xmlns:a16="http://schemas.microsoft.com/office/drawing/2014/main" id="{6C0260C6-4BB8-22C4-93F7-174D41719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104775"/>
            <a:ext cx="3891991" cy="24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980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0B3C94-4C89-668E-D4E0-58A7EB935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30" y="1055710"/>
            <a:ext cx="8708380" cy="256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51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B0B56-4713-6BB4-9BEE-2A8395B63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MITAPIVAT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21E4DD-6116-EE3D-4578-61183C693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667" y="101600"/>
            <a:ext cx="4981278" cy="51164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5ECE11-5EDB-B861-FA55-A2C8F318A53E}"/>
              </a:ext>
            </a:extLst>
          </p:cNvPr>
          <p:cNvSpPr txBox="1"/>
          <p:nvPr/>
        </p:nvSpPr>
        <p:spPr>
          <a:xfrm>
            <a:off x="7061040" y="5261173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Al-</a:t>
            </a:r>
            <a:r>
              <a:rPr lang="en-US" sz="1400" i="1" dirty="0" err="1"/>
              <a:t>Samkari</a:t>
            </a:r>
            <a:r>
              <a:rPr lang="en-US" sz="1400" i="1" dirty="0"/>
              <a:t> et al. NEJM. 2022. </a:t>
            </a:r>
          </a:p>
        </p:txBody>
      </p:sp>
    </p:spTree>
    <p:extLst>
      <p:ext uri="{BB962C8B-B14F-4D97-AF65-F5344CB8AC3E}">
        <p14:creationId xmlns:p14="http://schemas.microsoft.com/office/powerpoint/2010/main" val="3332450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6C19B-C839-72B3-EA47-3EB50DF64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enzymopathies…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3B3FCD-874F-8EC7-F4E9-B2AEF809262D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07085" y="2430780"/>
            <a:ext cx="9068555" cy="2391189"/>
          </a:xfrm>
        </p:spPr>
        <p:txBody>
          <a:bodyPr/>
          <a:lstStyle/>
          <a:p>
            <a:r>
              <a:rPr lang="en-US" sz="2000" u="sng" dirty="0">
                <a:latin typeface="+mn-lt"/>
              </a:rPr>
              <a:t>Pyrimidine 5’ </a:t>
            </a:r>
            <a:r>
              <a:rPr lang="en-US" sz="2000" u="sng" dirty="0" err="1">
                <a:latin typeface="+mn-lt"/>
              </a:rPr>
              <a:t>Nucleotidase</a:t>
            </a:r>
            <a:r>
              <a:rPr lang="en-US" sz="2000" u="sng" dirty="0">
                <a:latin typeface="+mn-lt"/>
              </a:rPr>
              <a:t> Deficiency  ~ </a:t>
            </a:r>
            <a:r>
              <a:rPr lang="en-US" sz="2000" u="sng" dirty="0">
                <a:highlight>
                  <a:srgbClr val="FFFF00"/>
                </a:highlight>
                <a:latin typeface="+mn-lt"/>
              </a:rPr>
              <a:t>Lead Poisoning</a:t>
            </a:r>
          </a:p>
          <a:p>
            <a:pPr lvl="1"/>
            <a:r>
              <a:rPr lang="en-US" sz="2000" dirty="0">
                <a:latin typeface="+mn-lt"/>
              </a:rPr>
              <a:t>AR; Rare</a:t>
            </a:r>
          </a:p>
          <a:p>
            <a:pPr lvl="1"/>
            <a:r>
              <a:rPr lang="en-US" sz="2000" dirty="0">
                <a:latin typeface="+mn-lt"/>
              </a:rPr>
              <a:t>Presentation: </a:t>
            </a:r>
            <a:r>
              <a:rPr lang="en-US" sz="2000" dirty="0">
                <a:highlight>
                  <a:srgbClr val="00FF00"/>
                </a:highlight>
                <a:latin typeface="+mn-lt"/>
              </a:rPr>
              <a:t>Hemolysis; Neurologic Impairment</a:t>
            </a:r>
          </a:p>
          <a:p>
            <a:pPr lvl="1"/>
            <a:r>
              <a:rPr lang="en-US" sz="2000" dirty="0">
                <a:latin typeface="+mn-lt"/>
              </a:rPr>
              <a:t>DX: Screen for  Pyrimidine Nucleotide in RBCs and molecular testing</a:t>
            </a:r>
          </a:p>
          <a:p>
            <a:pPr lvl="1"/>
            <a:r>
              <a:rPr lang="en-US" sz="2000" dirty="0">
                <a:latin typeface="+mn-lt"/>
              </a:rPr>
              <a:t>Treatment: Rare need of transfusions </a:t>
            </a:r>
          </a:p>
          <a:p>
            <a:pPr lvl="1"/>
            <a:endParaRPr lang="en-US" sz="2000" dirty="0">
              <a:latin typeface="+mn-lt"/>
            </a:endParaRPr>
          </a:p>
          <a:p>
            <a:pPr lvl="1"/>
            <a:endParaRPr lang="en-US" sz="2000" dirty="0">
              <a:latin typeface="+mn-lt"/>
            </a:endParaRPr>
          </a:p>
          <a:p>
            <a:r>
              <a:rPr lang="en-US" sz="2000" u="sng" dirty="0">
                <a:latin typeface="+mn-lt"/>
              </a:rPr>
              <a:t>Glucose Phosphate Isomerase Deficiency </a:t>
            </a:r>
          </a:p>
          <a:p>
            <a:pPr lvl="1"/>
            <a:r>
              <a:rPr lang="en-US" sz="2000" dirty="0">
                <a:latin typeface="+mn-lt"/>
              </a:rPr>
              <a:t>AR; Compound heterozygous or homozygous</a:t>
            </a:r>
          </a:p>
          <a:p>
            <a:pPr lvl="1"/>
            <a:r>
              <a:rPr lang="en-US" sz="2000" dirty="0">
                <a:latin typeface="+mn-lt"/>
              </a:rPr>
              <a:t>Presentation: </a:t>
            </a:r>
            <a:r>
              <a:rPr lang="en-US" sz="2000" dirty="0">
                <a:highlight>
                  <a:srgbClr val="00FF00"/>
                </a:highlight>
                <a:latin typeface="+mn-lt"/>
              </a:rPr>
              <a:t>Hemolysis; Neurologic Impairment </a:t>
            </a:r>
          </a:p>
          <a:p>
            <a:pPr lvl="1"/>
            <a:r>
              <a:rPr lang="en-US" sz="2000" dirty="0">
                <a:latin typeface="+mn-lt"/>
              </a:rPr>
              <a:t>Treatment: Splenectomy; Transfusions</a:t>
            </a:r>
          </a:p>
        </p:txBody>
      </p:sp>
      <p:pic>
        <p:nvPicPr>
          <p:cNvPr id="8194" name="Picture 2" descr=" ">
            <a:extLst>
              <a:ext uri="{FF2B5EF4-FFF2-40B4-BE49-F238E27FC236}">
                <a16:creationId xmlns:a16="http://schemas.microsoft.com/office/drawing/2014/main" id="{CBC26A84-A1E8-01F8-4375-385111465D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3"/>
          <a:stretch/>
        </p:blipFill>
        <p:spPr bwMode="auto">
          <a:xfrm>
            <a:off x="6638925" y="4802"/>
            <a:ext cx="3261043" cy="242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191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4A4146-D22D-5658-DB04-A5F3EF392462}"/>
              </a:ext>
            </a:extLst>
          </p:cNvPr>
          <p:cNvSpPr/>
          <p:nvPr/>
        </p:nvSpPr>
        <p:spPr>
          <a:xfrm>
            <a:off x="3973512" y="348234"/>
            <a:ext cx="1566676" cy="404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RC Count</a:t>
            </a:r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525C83FF-5EFF-43C8-74E5-38A01B24B476}"/>
              </a:ext>
            </a:extLst>
          </p:cNvPr>
          <p:cNvCxnSpPr>
            <a:cxnSpLocks/>
          </p:cNvCxnSpPr>
          <p:nvPr/>
        </p:nvCxnSpPr>
        <p:spPr>
          <a:xfrm rot="10800000" flipV="1">
            <a:off x="2997621" y="549619"/>
            <a:ext cx="954929" cy="63201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1DCE7D3E-43F2-4206-E97A-646148F25B24}"/>
              </a:ext>
            </a:extLst>
          </p:cNvPr>
          <p:cNvCxnSpPr>
            <a:cxnSpLocks/>
          </p:cNvCxnSpPr>
          <p:nvPr/>
        </p:nvCxnSpPr>
        <p:spPr>
          <a:xfrm>
            <a:off x="5540188" y="549620"/>
            <a:ext cx="1093694" cy="63201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DBFA2BB-4065-5FB2-9A98-5C36559E2EB1}"/>
              </a:ext>
            </a:extLst>
          </p:cNvPr>
          <p:cNvSpPr/>
          <p:nvPr/>
        </p:nvSpPr>
        <p:spPr>
          <a:xfrm>
            <a:off x="1576593" y="990694"/>
            <a:ext cx="1391291" cy="381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Normal/Decreased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29E75A-A17B-012D-ABE5-D2590C1F368B}"/>
              </a:ext>
            </a:extLst>
          </p:cNvPr>
          <p:cNvSpPr/>
          <p:nvPr/>
        </p:nvSpPr>
        <p:spPr>
          <a:xfrm>
            <a:off x="6663619" y="1008295"/>
            <a:ext cx="1482075" cy="381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Increased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ABC1781-388E-470A-F5F1-74B4161216FF}"/>
              </a:ext>
            </a:extLst>
          </p:cNvPr>
          <p:cNvCxnSpPr>
            <a:cxnSpLocks/>
          </p:cNvCxnSpPr>
          <p:nvPr/>
        </p:nvCxnSpPr>
        <p:spPr>
          <a:xfrm>
            <a:off x="2272238" y="1447789"/>
            <a:ext cx="0" cy="681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237A1061-EE22-CC94-92FA-9DD18D8D0383}"/>
              </a:ext>
            </a:extLst>
          </p:cNvPr>
          <p:cNvSpPr/>
          <p:nvPr/>
        </p:nvSpPr>
        <p:spPr>
          <a:xfrm>
            <a:off x="1576019" y="2168383"/>
            <a:ext cx="1391291" cy="409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MCV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377ABBF-5A17-FE08-CB7E-59409E6A66B7}"/>
              </a:ext>
            </a:extLst>
          </p:cNvPr>
          <p:cNvCxnSpPr>
            <a:cxnSpLocks/>
          </p:cNvCxnSpPr>
          <p:nvPr/>
        </p:nvCxnSpPr>
        <p:spPr>
          <a:xfrm flipH="1">
            <a:off x="6633882" y="1452269"/>
            <a:ext cx="741037" cy="546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B7790CF-64E5-8CF4-818C-79F518FDEA05}"/>
              </a:ext>
            </a:extLst>
          </p:cNvPr>
          <p:cNvSpPr/>
          <p:nvPr/>
        </p:nvSpPr>
        <p:spPr>
          <a:xfrm>
            <a:off x="5782235" y="2061219"/>
            <a:ext cx="1398494" cy="409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Hemolysis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430C51-CC86-0D9F-D823-95BB4C17A5B4}"/>
              </a:ext>
            </a:extLst>
          </p:cNvPr>
          <p:cNvSpPr/>
          <p:nvPr/>
        </p:nvSpPr>
        <p:spPr>
          <a:xfrm>
            <a:off x="7734394" y="2061218"/>
            <a:ext cx="1398494" cy="409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Blood Loss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6BF9F31-65A8-5404-D931-019BE1EE7A42}"/>
              </a:ext>
            </a:extLst>
          </p:cNvPr>
          <p:cNvCxnSpPr>
            <a:cxnSpLocks/>
          </p:cNvCxnSpPr>
          <p:nvPr/>
        </p:nvCxnSpPr>
        <p:spPr>
          <a:xfrm>
            <a:off x="7483391" y="1447789"/>
            <a:ext cx="776897" cy="546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08BD272-9B9A-E6B3-A5D1-E926CE84574E}"/>
              </a:ext>
            </a:extLst>
          </p:cNvPr>
          <p:cNvCxnSpPr>
            <a:cxnSpLocks/>
          </p:cNvCxnSpPr>
          <p:nvPr/>
        </p:nvCxnSpPr>
        <p:spPr>
          <a:xfrm>
            <a:off x="2271665" y="2634101"/>
            <a:ext cx="0" cy="551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9CB654D-339A-4C77-39D7-2E7156997086}"/>
              </a:ext>
            </a:extLst>
          </p:cNvPr>
          <p:cNvCxnSpPr>
            <a:cxnSpLocks/>
          </p:cNvCxnSpPr>
          <p:nvPr/>
        </p:nvCxnSpPr>
        <p:spPr>
          <a:xfrm>
            <a:off x="2590640" y="2636585"/>
            <a:ext cx="834412" cy="604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246FEB8-F9D3-1877-385C-F3329DD0F2B6}"/>
              </a:ext>
            </a:extLst>
          </p:cNvPr>
          <p:cNvCxnSpPr>
            <a:cxnSpLocks/>
          </p:cNvCxnSpPr>
          <p:nvPr/>
        </p:nvCxnSpPr>
        <p:spPr>
          <a:xfrm flipH="1">
            <a:off x="1132234" y="2634101"/>
            <a:ext cx="803985" cy="604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79DAEEBF-CCF8-B309-7977-1917818CCDF5}"/>
              </a:ext>
            </a:extLst>
          </p:cNvPr>
          <p:cNvSpPr/>
          <p:nvPr/>
        </p:nvSpPr>
        <p:spPr>
          <a:xfrm>
            <a:off x="3285752" y="3292920"/>
            <a:ext cx="1205564" cy="413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Macrocytic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9177CF2-1114-DF09-F723-600D104E1761}"/>
              </a:ext>
            </a:extLst>
          </p:cNvPr>
          <p:cNvSpPr/>
          <p:nvPr/>
        </p:nvSpPr>
        <p:spPr>
          <a:xfrm>
            <a:off x="162123" y="3295004"/>
            <a:ext cx="1205564" cy="409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Microcytic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D60620B-E155-86E0-37B5-9B114D8C02F7}"/>
              </a:ext>
            </a:extLst>
          </p:cNvPr>
          <p:cNvSpPr/>
          <p:nvPr/>
        </p:nvSpPr>
        <p:spPr>
          <a:xfrm>
            <a:off x="1668883" y="3327995"/>
            <a:ext cx="1205564" cy="409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Normocytic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E6D8184-8F0C-E951-5D6B-E4F7E9333E4F}"/>
              </a:ext>
            </a:extLst>
          </p:cNvPr>
          <p:cNvSpPr txBox="1"/>
          <p:nvPr/>
        </p:nvSpPr>
        <p:spPr>
          <a:xfrm>
            <a:off x="57957" y="3760722"/>
            <a:ext cx="1413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IDA</a:t>
            </a:r>
          </a:p>
          <a:p>
            <a:pPr algn="ctr"/>
            <a:r>
              <a:rPr lang="en-US" sz="1200" dirty="0"/>
              <a:t>Thalassemia</a:t>
            </a:r>
          </a:p>
          <a:p>
            <a:pPr algn="ctr"/>
            <a:r>
              <a:rPr lang="en-US" sz="1200" dirty="0"/>
              <a:t>ACD (late)</a:t>
            </a:r>
          </a:p>
          <a:p>
            <a:pPr algn="ctr"/>
            <a:r>
              <a:rPr lang="en-US" sz="1200" dirty="0"/>
              <a:t>Sideroblastic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A071C83-CC03-238E-11D0-D8D57C100BC9}"/>
              </a:ext>
            </a:extLst>
          </p:cNvPr>
          <p:cNvSpPr txBox="1"/>
          <p:nvPr/>
        </p:nvSpPr>
        <p:spPr>
          <a:xfrm>
            <a:off x="1622450" y="3791499"/>
            <a:ext cx="1298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TEC</a:t>
            </a:r>
          </a:p>
          <a:p>
            <a:pPr algn="ctr"/>
            <a:r>
              <a:rPr lang="en-US" sz="1100" dirty="0"/>
              <a:t>ACD (early)</a:t>
            </a:r>
          </a:p>
          <a:p>
            <a:pPr algn="ctr"/>
            <a:r>
              <a:rPr lang="en-US" sz="1100" dirty="0"/>
              <a:t>Renal, Thyroid</a:t>
            </a:r>
          </a:p>
          <a:p>
            <a:pPr algn="ctr"/>
            <a:r>
              <a:rPr lang="en-US" sz="1100" dirty="0"/>
              <a:t>BM Invasion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CD4E0B6-4613-A7DC-0956-FC7DA00D46CB}"/>
              </a:ext>
            </a:extLst>
          </p:cNvPr>
          <p:cNvSpPr txBox="1"/>
          <p:nvPr/>
        </p:nvSpPr>
        <p:spPr>
          <a:xfrm>
            <a:off x="3218164" y="3773392"/>
            <a:ext cx="1298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B12, Folate</a:t>
            </a:r>
          </a:p>
          <a:p>
            <a:pPr algn="ctr"/>
            <a:r>
              <a:rPr lang="en-US" sz="1100" dirty="0"/>
              <a:t>Medications/ Substances</a:t>
            </a:r>
          </a:p>
          <a:p>
            <a:pPr algn="ctr"/>
            <a:r>
              <a:rPr lang="en-US" sz="1100" dirty="0"/>
              <a:t>BM Aplasia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44B3400-991F-060B-5725-EDDF7C804D29}"/>
              </a:ext>
            </a:extLst>
          </p:cNvPr>
          <p:cNvCxnSpPr>
            <a:cxnSpLocks/>
          </p:cNvCxnSpPr>
          <p:nvPr/>
        </p:nvCxnSpPr>
        <p:spPr>
          <a:xfrm flipH="1">
            <a:off x="5649221" y="2577829"/>
            <a:ext cx="751579" cy="772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C9B38B0-8119-8BB1-D1FD-43BF91397DE7}"/>
              </a:ext>
            </a:extLst>
          </p:cNvPr>
          <p:cNvCxnSpPr>
            <a:cxnSpLocks/>
          </p:cNvCxnSpPr>
          <p:nvPr/>
        </p:nvCxnSpPr>
        <p:spPr>
          <a:xfrm>
            <a:off x="6553200" y="2577829"/>
            <a:ext cx="851456" cy="772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1FEA55D6-BFE9-723F-4447-7372CBD0D81B}"/>
              </a:ext>
            </a:extLst>
          </p:cNvPr>
          <p:cNvSpPr/>
          <p:nvPr/>
        </p:nvSpPr>
        <p:spPr>
          <a:xfrm>
            <a:off x="4993341" y="3441413"/>
            <a:ext cx="1093694" cy="409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Intrinsic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1BC40ED-3897-37C1-B9F1-F99F08CDC0F7}"/>
              </a:ext>
            </a:extLst>
          </p:cNvPr>
          <p:cNvSpPr/>
          <p:nvPr/>
        </p:nvSpPr>
        <p:spPr>
          <a:xfrm>
            <a:off x="7019106" y="3441413"/>
            <a:ext cx="1093694" cy="409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Extrinsic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A3FA85C-E96D-54E9-A20C-FEC25CC2F35A}"/>
              </a:ext>
            </a:extLst>
          </p:cNvPr>
          <p:cNvSpPr txBox="1"/>
          <p:nvPr/>
        </p:nvSpPr>
        <p:spPr>
          <a:xfrm>
            <a:off x="4741083" y="3949227"/>
            <a:ext cx="15666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Membrane</a:t>
            </a:r>
          </a:p>
          <a:p>
            <a:pPr algn="ctr"/>
            <a:r>
              <a:rPr lang="en-US" sz="1100" dirty="0"/>
              <a:t>Hemoglobinopathy</a:t>
            </a:r>
          </a:p>
          <a:p>
            <a:pPr algn="ctr"/>
            <a:r>
              <a:rPr lang="en-US" sz="1100" dirty="0"/>
              <a:t>Enzyme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B267CF1-2402-699E-F0C9-08A7A0C0DE95}"/>
              </a:ext>
            </a:extLst>
          </p:cNvPr>
          <p:cNvSpPr txBox="1"/>
          <p:nvPr/>
        </p:nvSpPr>
        <p:spPr>
          <a:xfrm>
            <a:off x="6916739" y="3960775"/>
            <a:ext cx="12984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Immune</a:t>
            </a:r>
          </a:p>
          <a:p>
            <a:pPr algn="ctr"/>
            <a:r>
              <a:rPr lang="en-US" sz="1100" dirty="0"/>
              <a:t>Non-Immune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31CC169-72BD-69B2-9A78-CDB0BD9DF32A}"/>
              </a:ext>
            </a:extLst>
          </p:cNvPr>
          <p:cNvSpPr txBox="1"/>
          <p:nvPr/>
        </p:nvSpPr>
        <p:spPr>
          <a:xfrm>
            <a:off x="1668883" y="3810792"/>
            <a:ext cx="1220698" cy="94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Circle: Hollow 1">
            <a:extLst>
              <a:ext uri="{FF2B5EF4-FFF2-40B4-BE49-F238E27FC236}">
                <a16:creationId xmlns:a16="http://schemas.microsoft.com/office/drawing/2014/main" id="{2C20B078-7659-B60F-6BB8-4677B33A94EA}"/>
              </a:ext>
            </a:extLst>
          </p:cNvPr>
          <p:cNvSpPr/>
          <p:nvPr/>
        </p:nvSpPr>
        <p:spPr>
          <a:xfrm>
            <a:off x="-83960" y="2722399"/>
            <a:ext cx="3232857" cy="2176785"/>
          </a:xfrm>
          <a:prstGeom prst="donut">
            <a:avLst>
              <a:gd name="adj" fmla="val 1812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932081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14FB3-C460-87F7-1CE5-E6C49A93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EB2008-C0CE-C583-F95C-8A06E246BC7A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52600" y="2456100"/>
            <a:ext cx="4536312" cy="237576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14 </a:t>
            </a:r>
            <a:r>
              <a:rPr lang="en-US" sz="2400" dirty="0" err="1"/>
              <a:t>y.o</a:t>
            </a:r>
            <a:r>
              <a:rPr lang="en-US" sz="2400" dirty="0"/>
              <a:t> male w/ non significant history presents with microcytic anemia. Hgb 7.5, MCV 65, RC 0.8%. His ferritin is 200.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D8502C-184C-1196-B33D-CB525EF43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970" y="1188720"/>
            <a:ext cx="4264055" cy="306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76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4A4146-D22D-5658-DB04-A5F3EF392462}"/>
              </a:ext>
            </a:extLst>
          </p:cNvPr>
          <p:cNvSpPr/>
          <p:nvPr/>
        </p:nvSpPr>
        <p:spPr>
          <a:xfrm>
            <a:off x="3973512" y="348234"/>
            <a:ext cx="1566676" cy="404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RC</a:t>
            </a:r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525C83FF-5EFF-43C8-74E5-38A01B24B476}"/>
              </a:ext>
            </a:extLst>
          </p:cNvPr>
          <p:cNvCxnSpPr>
            <a:cxnSpLocks/>
          </p:cNvCxnSpPr>
          <p:nvPr/>
        </p:nvCxnSpPr>
        <p:spPr>
          <a:xfrm rot="10800000" flipV="1">
            <a:off x="2997621" y="549619"/>
            <a:ext cx="954929" cy="63201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1DCE7D3E-43F2-4206-E97A-646148F25B24}"/>
              </a:ext>
            </a:extLst>
          </p:cNvPr>
          <p:cNvCxnSpPr>
            <a:cxnSpLocks/>
          </p:cNvCxnSpPr>
          <p:nvPr/>
        </p:nvCxnSpPr>
        <p:spPr>
          <a:xfrm>
            <a:off x="5540188" y="549620"/>
            <a:ext cx="1093694" cy="63201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DBFA2BB-4065-5FB2-9A98-5C36559E2EB1}"/>
              </a:ext>
            </a:extLst>
          </p:cNvPr>
          <p:cNvSpPr/>
          <p:nvPr/>
        </p:nvSpPr>
        <p:spPr>
          <a:xfrm>
            <a:off x="1576593" y="990694"/>
            <a:ext cx="1391291" cy="381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Normal/Decreased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29E75A-A17B-012D-ABE5-D2590C1F368B}"/>
              </a:ext>
            </a:extLst>
          </p:cNvPr>
          <p:cNvSpPr/>
          <p:nvPr/>
        </p:nvSpPr>
        <p:spPr>
          <a:xfrm>
            <a:off x="6663619" y="1008295"/>
            <a:ext cx="1482075" cy="381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Increased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ABC1781-388E-470A-F5F1-74B4161216FF}"/>
              </a:ext>
            </a:extLst>
          </p:cNvPr>
          <p:cNvCxnSpPr>
            <a:cxnSpLocks/>
          </p:cNvCxnSpPr>
          <p:nvPr/>
        </p:nvCxnSpPr>
        <p:spPr>
          <a:xfrm>
            <a:off x="2272238" y="1447789"/>
            <a:ext cx="0" cy="681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237A1061-EE22-CC94-92FA-9DD18D8D0383}"/>
              </a:ext>
            </a:extLst>
          </p:cNvPr>
          <p:cNvSpPr/>
          <p:nvPr/>
        </p:nvSpPr>
        <p:spPr>
          <a:xfrm>
            <a:off x="1576019" y="2168383"/>
            <a:ext cx="1391291" cy="409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MCV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377ABBF-5A17-FE08-CB7E-59409E6A66B7}"/>
              </a:ext>
            </a:extLst>
          </p:cNvPr>
          <p:cNvCxnSpPr>
            <a:cxnSpLocks/>
          </p:cNvCxnSpPr>
          <p:nvPr/>
        </p:nvCxnSpPr>
        <p:spPr>
          <a:xfrm flipH="1">
            <a:off x="6633882" y="1452269"/>
            <a:ext cx="741037" cy="546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B7790CF-64E5-8CF4-818C-79F518FDEA05}"/>
              </a:ext>
            </a:extLst>
          </p:cNvPr>
          <p:cNvSpPr/>
          <p:nvPr/>
        </p:nvSpPr>
        <p:spPr>
          <a:xfrm>
            <a:off x="5782235" y="2061219"/>
            <a:ext cx="1398494" cy="409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Hemolysis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430C51-CC86-0D9F-D823-95BB4C17A5B4}"/>
              </a:ext>
            </a:extLst>
          </p:cNvPr>
          <p:cNvSpPr/>
          <p:nvPr/>
        </p:nvSpPr>
        <p:spPr>
          <a:xfrm>
            <a:off x="7734394" y="2061218"/>
            <a:ext cx="1398494" cy="409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Blood Loss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6BF9F31-65A8-5404-D931-019BE1EE7A42}"/>
              </a:ext>
            </a:extLst>
          </p:cNvPr>
          <p:cNvCxnSpPr>
            <a:cxnSpLocks/>
          </p:cNvCxnSpPr>
          <p:nvPr/>
        </p:nvCxnSpPr>
        <p:spPr>
          <a:xfrm>
            <a:off x="7483391" y="1447789"/>
            <a:ext cx="776897" cy="546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08BD272-9B9A-E6B3-A5D1-E926CE84574E}"/>
              </a:ext>
            </a:extLst>
          </p:cNvPr>
          <p:cNvCxnSpPr>
            <a:cxnSpLocks/>
          </p:cNvCxnSpPr>
          <p:nvPr/>
        </p:nvCxnSpPr>
        <p:spPr>
          <a:xfrm>
            <a:off x="2271665" y="2634101"/>
            <a:ext cx="0" cy="551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9CB654D-339A-4C77-39D7-2E7156997086}"/>
              </a:ext>
            </a:extLst>
          </p:cNvPr>
          <p:cNvCxnSpPr>
            <a:cxnSpLocks/>
          </p:cNvCxnSpPr>
          <p:nvPr/>
        </p:nvCxnSpPr>
        <p:spPr>
          <a:xfrm>
            <a:off x="2590640" y="2636585"/>
            <a:ext cx="834412" cy="604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246FEB8-F9D3-1877-385C-F3329DD0F2B6}"/>
              </a:ext>
            </a:extLst>
          </p:cNvPr>
          <p:cNvCxnSpPr>
            <a:cxnSpLocks/>
          </p:cNvCxnSpPr>
          <p:nvPr/>
        </p:nvCxnSpPr>
        <p:spPr>
          <a:xfrm flipH="1">
            <a:off x="1132234" y="2634101"/>
            <a:ext cx="803985" cy="604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79DAEEBF-CCF8-B309-7977-1917818CCDF5}"/>
              </a:ext>
            </a:extLst>
          </p:cNvPr>
          <p:cNvSpPr/>
          <p:nvPr/>
        </p:nvSpPr>
        <p:spPr>
          <a:xfrm>
            <a:off x="3285752" y="3292920"/>
            <a:ext cx="1205564" cy="413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Macrocytic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9177CF2-1114-DF09-F723-600D104E1761}"/>
              </a:ext>
            </a:extLst>
          </p:cNvPr>
          <p:cNvSpPr/>
          <p:nvPr/>
        </p:nvSpPr>
        <p:spPr>
          <a:xfrm>
            <a:off x="162123" y="3295004"/>
            <a:ext cx="1205564" cy="409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Microcytic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D60620B-E155-86E0-37B5-9B114D8C02F7}"/>
              </a:ext>
            </a:extLst>
          </p:cNvPr>
          <p:cNvSpPr/>
          <p:nvPr/>
        </p:nvSpPr>
        <p:spPr>
          <a:xfrm>
            <a:off x="1668883" y="3327995"/>
            <a:ext cx="1205564" cy="409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Normocytic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E6D8184-8F0C-E951-5D6B-E4F7E9333E4F}"/>
              </a:ext>
            </a:extLst>
          </p:cNvPr>
          <p:cNvSpPr txBox="1"/>
          <p:nvPr/>
        </p:nvSpPr>
        <p:spPr>
          <a:xfrm>
            <a:off x="57957" y="3760722"/>
            <a:ext cx="1413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IDA</a:t>
            </a:r>
          </a:p>
          <a:p>
            <a:pPr algn="ctr"/>
            <a:r>
              <a:rPr lang="en-US" sz="1200" dirty="0"/>
              <a:t>Thalassemia</a:t>
            </a:r>
          </a:p>
          <a:p>
            <a:pPr algn="ctr"/>
            <a:r>
              <a:rPr lang="en-US" sz="1200" dirty="0"/>
              <a:t>ACD (late)</a:t>
            </a:r>
          </a:p>
          <a:p>
            <a:pPr algn="ctr"/>
            <a:r>
              <a:rPr lang="en-US" sz="1200" dirty="0"/>
              <a:t>Sideroblastic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A071C83-CC03-238E-11D0-D8D57C100BC9}"/>
              </a:ext>
            </a:extLst>
          </p:cNvPr>
          <p:cNvSpPr txBox="1"/>
          <p:nvPr/>
        </p:nvSpPr>
        <p:spPr>
          <a:xfrm>
            <a:off x="1622450" y="3791499"/>
            <a:ext cx="1298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TEC</a:t>
            </a:r>
          </a:p>
          <a:p>
            <a:pPr algn="ctr"/>
            <a:r>
              <a:rPr lang="en-US" sz="1100" dirty="0"/>
              <a:t>ACD (early)</a:t>
            </a:r>
          </a:p>
          <a:p>
            <a:pPr algn="ctr"/>
            <a:r>
              <a:rPr lang="en-US" sz="1100" dirty="0"/>
              <a:t>Renal, Thyroid</a:t>
            </a:r>
          </a:p>
          <a:p>
            <a:pPr algn="ctr"/>
            <a:r>
              <a:rPr lang="en-US" sz="1100" dirty="0"/>
              <a:t>BM Invasion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CD4E0B6-4613-A7DC-0956-FC7DA00D46CB}"/>
              </a:ext>
            </a:extLst>
          </p:cNvPr>
          <p:cNvSpPr txBox="1"/>
          <p:nvPr/>
        </p:nvSpPr>
        <p:spPr>
          <a:xfrm>
            <a:off x="3218164" y="3773392"/>
            <a:ext cx="1298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B12, Folate</a:t>
            </a:r>
          </a:p>
          <a:p>
            <a:pPr algn="ctr"/>
            <a:r>
              <a:rPr lang="en-US" sz="1100" dirty="0"/>
              <a:t>Medications/ Substances</a:t>
            </a:r>
          </a:p>
          <a:p>
            <a:pPr algn="ctr"/>
            <a:r>
              <a:rPr lang="en-US" sz="1100" dirty="0"/>
              <a:t>BM Aplasia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44B3400-991F-060B-5725-EDDF7C804D29}"/>
              </a:ext>
            </a:extLst>
          </p:cNvPr>
          <p:cNvCxnSpPr>
            <a:cxnSpLocks/>
          </p:cNvCxnSpPr>
          <p:nvPr/>
        </p:nvCxnSpPr>
        <p:spPr>
          <a:xfrm flipH="1">
            <a:off x="5649221" y="2577829"/>
            <a:ext cx="751579" cy="772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C9B38B0-8119-8BB1-D1FD-43BF91397DE7}"/>
              </a:ext>
            </a:extLst>
          </p:cNvPr>
          <p:cNvCxnSpPr>
            <a:cxnSpLocks/>
          </p:cNvCxnSpPr>
          <p:nvPr/>
        </p:nvCxnSpPr>
        <p:spPr>
          <a:xfrm>
            <a:off x="6553200" y="2577829"/>
            <a:ext cx="851456" cy="772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1FEA55D6-BFE9-723F-4447-7372CBD0D81B}"/>
              </a:ext>
            </a:extLst>
          </p:cNvPr>
          <p:cNvSpPr/>
          <p:nvPr/>
        </p:nvSpPr>
        <p:spPr>
          <a:xfrm>
            <a:off x="4993341" y="3441413"/>
            <a:ext cx="1093694" cy="409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Intrinsic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1BC40ED-3897-37C1-B9F1-F99F08CDC0F7}"/>
              </a:ext>
            </a:extLst>
          </p:cNvPr>
          <p:cNvSpPr/>
          <p:nvPr/>
        </p:nvSpPr>
        <p:spPr>
          <a:xfrm>
            <a:off x="7019106" y="3441413"/>
            <a:ext cx="1093694" cy="409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Extrinsic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A3FA85C-E96D-54E9-A20C-FEC25CC2F35A}"/>
              </a:ext>
            </a:extLst>
          </p:cNvPr>
          <p:cNvSpPr txBox="1"/>
          <p:nvPr/>
        </p:nvSpPr>
        <p:spPr>
          <a:xfrm>
            <a:off x="4741083" y="3949227"/>
            <a:ext cx="15666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Membrane</a:t>
            </a:r>
          </a:p>
          <a:p>
            <a:pPr algn="ctr"/>
            <a:r>
              <a:rPr lang="en-US" sz="1100" dirty="0"/>
              <a:t>Hemoglobinopathy</a:t>
            </a:r>
          </a:p>
          <a:p>
            <a:pPr algn="ctr"/>
            <a:r>
              <a:rPr lang="en-US" sz="1100" dirty="0"/>
              <a:t>Enzyme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B267CF1-2402-699E-F0C9-08A7A0C0DE95}"/>
              </a:ext>
            </a:extLst>
          </p:cNvPr>
          <p:cNvSpPr txBox="1"/>
          <p:nvPr/>
        </p:nvSpPr>
        <p:spPr>
          <a:xfrm>
            <a:off x="6916739" y="3960775"/>
            <a:ext cx="12984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Immune</a:t>
            </a:r>
          </a:p>
          <a:p>
            <a:pPr algn="ctr"/>
            <a:r>
              <a:rPr lang="en-US" sz="1100" dirty="0"/>
              <a:t>Non-Immune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31CC169-72BD-69B2-9A78-CDB0BD9DF32A}"/>
              </a:ext>
            </a:extLst>
          </p:cNvPr>
          <p:cNvSpPr txBox="1"/>
          <p:nvPr/>
        </p:nvSpPr>
        <p:spPr>
          <a:xfrm>
            <a:off x="1668883" y="3810792"/>
            <a:ext cx="1220698" cy="94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148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14FB3-C460-87F7-1CE5-E6C49A93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EB2008-C0CE-C583-F95C-8A06E246BC7A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52600" y="2219880"/>
            <a:ext cx="4536312" cy="2958840"/>
          </a:xfrm>
        </p:spPr>
        <p:txBody>
          <a:bodyPr/>
          <a:lstStyle/>
          <a:p>
            <a:r>
              <a:rPr lang="en-US" sz="2400" dirty="0"/>
              <a:t>14 </a:t>
            </a:r>
            <a:r>
              <a:rPr lang="en-US" sz="2400" dirty="0" err="1"/>
              <a:t>y.o</a:t>
            </a:r>
            <a:r>
              <a:rPr lang="en-US" sz="2400" dirty="0"/>
              <a:t> male w/ non significant history presents with microcytic anemia. Hgb 7.5, MCV 65, RC 0.8%. His ferritin is 200.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EEDE67-9764-5EFE-9D13-E9D2DF684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700" y="923620"/>
            <a:ext cx="4127325" cy="323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96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1E89E-A4CA-EF5C-E164-BDF7C8C3A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Sideroblastic Anemia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21897B-2A33-7194-53CB-1D05103B85D4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>
              <a:lnSpc>
                <a:spcPct val="200000"/>
              </a:lnSpc>
            </a:pPr>
            <a:r>
              <a:rPr lang="en-US" sz="2000" dirty="0">
                <a:latin typeface="+mn-lt"/>
              </a:rPr>
              <a:t>Pathologic iron accumulation in mitochondria of RBC precursors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latin typeface="+mn-lt"/>
              </a:rPr>
              <a:t>Inherited vs. Acquired </a:t>
            </a:r>
          </a:p>
          <a:p>
            <a:pPr lvl="1">
              <a:lnSpc>
                <a:spcPct val="200000"/>
              </a:lnSpc>
            </a:pPr>
            <a:r>
              <a:rPr lang="en-US" sz="2000" dirty="0">
                <a:latin typeface="+mn-lt"/>
              </a:rPr>
              <a:t>X-linked most common; missense mutation in ALAS2 gene</a:t>
            </a:r>
          </a:p>
          <a:p>
            <a:pPr lvl="1">
              <a:lnSpc>
                <a:spcPct val="200000"/>
              </a:lnSpc>
            </a:pPr>
            <a:r>
              <a:rPr lang="en-US" sz="2000" dirty="0">
                <a:latin typeface="+mn-lt"/>
              </a:rPr>
              <a:t>Men </a:t>
            </a:r>
            <a:r>
              <a:rPr lang="en-US" sz="2000" dirty="0">
                <a:latin typeface="+mn-lt"/>
                <a:sym typeface="Wingdings" panose="05000000000000000000" pitchFamily="2" charset="2"/>
              </a:rPr>
              <a:t> first 2 decades; Microcytic; Women  Late adulthood; Normocytic/Macrocytic</a:t>
            </a:r>
          </a:p>
        </p:txBody>
      </p:sp>
    </p:spTree>
    <p:extLst>
      <p:ext uri="{BB962C8B-B14F-4D97-AF65-F5344CB8AC3E}">
        <p14:creationId xmlns:p14="http://schemas.microsoft.com/office/powerpoint/2010/main" val="41024240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301EB-21FC-2A87-3AEB-E9CFAE5D3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Sideroblastic Anemia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842F6-BB99-A769-AFAB-45DF769F1D56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04000" y="709939"/>
            <a:ext cx="9071640" cy="946440"/>
          </a:xfrm>
        </p:spPr>
        <p:txBody>
          <a:bodyPr/>
          <a:lstStyle/>
          <a:p>
            <a:pPr marL="378013" lvl="1" indent="0">
              <a:lnSpc>
                <a:spcPct val="200000"/>
              </a:lnSpc>
              <a:buNone/>
            </a:pPr>
            <a:endParaRPr lang="en-US" sz="2400" dirty="0">
              <a:latin typeface="+mn-lt"/>
              <a:sym typeface="Wingdings" panose="05000000000000000000" pitchFamily="2" charset="2"/>
            </a:endParaRPr>
          </a:p>
          <a:p>
            <a:pPr marL="378013" lvl="1" indent="0">
              <a:lnSpc>
                <a:spcPct val="200000"/>
              </a:lnSpc>
              <a:buNone/>
            </a:pPr>
            <a:endParaRPr lang="en-US" sz="2400" dirty="0">
              <a:sym typeface="Wingdings" panose="05000000000000000000" pitchFamily="2" charset="2"/>
            </a:endParaRPr>
          </a:p>
          <a:p>
            <a:pPr marL="378013" lvl="1" indent="0">
              <a:lnSpc>
                <a:spcPct val="200000"/>
              </a:lnSpc>
              <a:buNone/>
            </a:pPr>
            <a:endParaRPr lang="en-US" sz="2400" dirty="0">
              <a:sym typeface="Wingdings" panose="05000000000000000000" pitchFamily="2" charset="2"/>
            </a:endParaRPr>
          </a:p>
          <a:p>
            <a:pPr marL="378013" lvl="1" indent="0">
              <a:lnSpc>
                <a:spcPct val="200000"/>
              </a:lnSpc>
              <a:buNone/>
            </a:pPr>
            <a:endParaRPr lang="en-US" sz="2400" dirty="0">
              <a:sym typeface="Wingdings" panose="05000000000000000000" pitchFamily="2" charset="2"/>
            </a:endParaRPr>
          </a:p>
          <a:p>
            <a:pPr marL="378013" lvl="1" indent="0">
              <a:lnSpc>
                <a:spcPct val="200000"/>
              </a:lnSpc>
              <a:buNone/>
            </a:pPr>
            <a:endParaRPr lang="en-US" sz="2400" dirty="0">
              <a:sym typeface="Wingdings" panose="05000000000000000000" pitchFamily="2" charset="2"/>
            </a:endParaRPr>
          </a:p>
          <a:p>
            <a:pPr marL="378013" lvl="1" indent="0">
              <a:lnSpc>
                <a:spcPct val="200000"/>
              </a:lnSpc>
              <a:buNone/>
            </a:pPr>
            <a:endParaRPr lang="en-US" sz="2400" dirty="0">
              <a:sym typeface="Wingdings" panose="05000000000000000000" pitchFamily="2" charset="2"/>
            </a:endParaRPr>
          </a:p>
          <a:p>
            <a:pPr marL="378013" lvl="1" indent="0">
              <a:lnSpc>
                <a:spcPct val="200000"/>
              </a:lnSpc>
              <a:buNone/>
            </a:pPr>
            <a:endParaRPr lang="en-US" sz="2400" dirty="0">
              <a:sym typeface="Wingdings" panose="05000000000000000000" pitchFamily="2" charset="2"/>
            </a:endParaRPr>
          </a:p>
          <a:p>
            <a:pPr marL="378013" lvl="1" indent="0">
              <a:lnSpc>
                <a:spcPct val="150000"/>
              </a:lnSpc>
              <a:buNone/>
            </a:pPr>
            <a:r>
              <a:rPr lang="en-US" sz="2400" dirty="0">
                <a:sym typeface="Wingdings" panose="05000000000000000000" pitchFamily="2" charset="2"/>
              </a:rPr>
              <a:t>Congenital  Microcytic/Normocytic </a:t>
            </a:r>
          </a:p>
          <a:p>
            <a:pPr marL="378013" lvl="1" indent="0">
              <a:lnSpc>
                <a:spcPct val="150000"/>
              </a:lnSpc>
              <a:buNone/>
            </a:pPr>
            <a:r>
              <a:rPr lang="en-US" sz="2400" dirty="0">
                <a:sym typeface="Wingdings" panose="05000000000000000000" pitchFamily="2" charset="2"/>
              </a:rPr>
              <a:t>Acquired  Normocytic/Macrocytic </a:t>
            </a:r>
          </a:p>
          <a:p>
            <a:pPr marL="378013" lvl="1" indent="0">
              <a:lnSpc>
                <a:spcPct val="150000"/>
              </a:lnSpc>
              <a:buNone/>
            </a:pPr>
            <a:r>
              <a:rPr lang="en-US" sz="2400" dirty="0">
                <a:sym typeface="Wingdings" panose="05000000000000000000" pitchFamily="2" charset="2"/>
              </a:rPr>
              <a:t>Presentation: Fatigue, Dyspnea, Pallor, Hepatosplenomegaly </a:t>
            </a:r>
          </a:p>
          <a:p>
            <a:pPr marL="378013" lvl="1" indent="0">
              <a:lnSpc>
                <a:spcPct val="150000"/>
              </a:lnSpc>
              <a:buNone/>
            </a:pPr>
            <a:r>
              <a:rPr lang="en-US" sz="2400" dirty="0">
                <a:sym typeface="Wingdings" panose="05000000000000000000" pitchFamily="2" charset="2"/>
              </a:rPr>
              <a:t>DX: Anemia, Ring </a:t>
            </a:r>
            <a:r>
              <a:rPr lang="en-US" sz="2400" dirty="0" err="1">
                <a:sym typeface="Wingdings" panose="05000000000000000000" pitchFamily="2" charset="2"/>
              </a:rPr>
              <a:t>sideroblasts</a:t>
            </a:r>
            <a:r>
              <a:rPr lang="en-US" sz="2400" dirty="0">
                <a:sym typeface="Wingdings" panose="05000000000000000000" pitchFamily="2" charset="2"/>
              </a:rPr>
              <a:t> on bone marrow </a:t>
            </a:r>
            <a:r>
              <a:rPr lang="en-US" sz="2400" dirty="0">
                <a:latin typeface="+mn-lt"/>
                <a:sym typeface="Wingdings" panose="05000000000000000000" pitchFamily="2" charset="2"/>
              </a:rPr>
              <a:t>Elevated Iron studies</a:t>
            </a:r>
          </a:p>
          <a:p>
            <a:pPr marL="378013" lvl="1" indent="0">
              <a:lnSpc>
                <a:spcPct val="150000"/>
              </a:lnSpc>
              <a:buNone/>
            </a:pPr>
            <a:r>
              <a:rPr lang="en-US" sz="2400" dirty="0">
                <a:latin typeface="+mn-lt"/>
                <a:sym typeface="Wingdings" panose="05000000000000000000" pitchFamily="2" charset="2"/>
              </a:rPr>
              <a:t>TRT: Remove cause; Periodic Transfusions; B6</a:t>
            </a:r>
            <a:endParaRPr lang="en-US" sz="2400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6254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FF058-1B1B-CEF6-F77B-0B2CDEC5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66700"/>
            <a:ext cx="9071640" cy="1245300"/>
          </a:xfrm>
        </p:spPr>
        <p:txBody>
          <a:bodyPr/>
          <a:lstStyle/>
          <a:p>
            <a:r>
              <a:rPr lang="en-US" dirty="0"/>
              <a:t>Iron Deficiency Anemia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A55FD54-EE9D-32A1-846C-B26A2B5FD8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5966221"/>
              </p:ext>
            </p:extLst>
          </p:nvPr>
        </p:nvGraphicFramePr>
        <p:xfrm>
          <a:off x="-1000950" y="523875"/>
          <a:ext cx="9071640" cy="4480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A2E8CA6-6BAF-3098-A1C9-A212FCCEB0A0}"/>
              </a:ext>
            </a:extLst>
          </p:cNvPr>
          <p:cNvSpPr txBox="1"/>
          <p:nvPr/>
        </p:nvSpPr>
        <p:spPr>
          <a:xfrm flipH="1">
            <a:off x="7101839" y="2072539"/>
            <a:ext cx="21717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Most common hematologic condition globally</a:t>
            </a:r>
          </a:p>
          <a:p>
            <a:endParaRPr lang="en-US" sz="1800" dirty="0"/>
          </a:p>
          <a:p>
            <a:r>
              <a:rPr lang="en-US" sz="1800" dirty="0"/>
              <a:t>Prevalence: young children, adolescent girls, women</a:t>
            </a:r>
          </a:p>
          <a:p>
            <a:endParaRPr 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34E019AC-C916-07E7-0738-7D2EC02F1EB2}"/>
              </a:ext>
            </a:extLst>
          </p:cNvPr>
          <p:cNvSpPr/>
          <p:nvPr/>
        </p:nvSpPr>
        <p:spPr>
          <a:xfrm>
            <a:off x="6565740" y="1650701"/>
            <a:ext cx="3009900" cy="3169920"/>
          </a:xfrm>
          <a:prstGeom prst="frame">
            <a:avLst>
              <a:gd name="adj1" fmla="val 36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3442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567FB9-0FCB-FBBA-3BE4-98805620D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797" y="282835"/>
            <a:ext cx="3099453" cy="194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FB6855-4CE1-0D1C-8F68-72A68BCFD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AE02FF-C856-FBA8-ADB2-50F670A63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5" y="1768463"/>
            <a:ext cx="6469675" cy="2854907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97424CCC-4342-1C51-0942-4A3E2C1B6173}"/>
              </a:ext>
            </a:extLst>
          </p:cNvPr>
          <p:cNvSpPr/>
          <p:nvPr/>
        </p:nvSpPr>
        <p:spPr>
          <a:xfrm>
            <a:off x="1379220" y="2141220"/>
            <a:ext cx="1150620" cy="32004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2556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7BBAA-0E0D-FB88-9D7E-6900C3826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GUIDELINES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FE6232-89E2-6218-4A2E-410888A31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48" y="1615366"/>
            <a:ext cx="7534197" cy="1806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CAD89F-D3EF-9459-2EEF-977A74CF0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48" y="3421577"/>
            <a:ext cx="7534197" cy="13284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B1D631-73B2-203F-F8F1-86A5AA4BF2B7}"/>
              </a:ext>
            </a:extLst>
          </p:cNvPr>
          <p:cNvSpPr txBox="1"/>
          <p:nvPr/>
        </p:nvSpPr>
        <p:spPr>
          <a:xfrm>
            <a:off x="7134225" y="5215467"/>
            <a:ext cx="294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Auerbach et al. Jama. 2025</a:t>
            </a:r>
          </a:p>
        </p:txBody>
      </p:sp>
    </p:spTree>
    <p:extLst>
      <p:ext uri="{BB962C8B-B14F-4D97-AF65-F5344CB8AC3E}">
        <p14:creationId xmlns:p14="http://schemas.microsoft.com/office/powerpoint/2010/main" val="24650662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7EF79-4AA2-DC4B-98D4-BAC42F7C3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IRIDIA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5487CC-11C3-2300-BD6B-1CD56F1CBADC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000" dirty="0">
                <a:latin typeface="+mn-lt"/>
              </a:rPr>
              <a:t>Mutations in the TMPRSS6 gene; AR</a:t>
            </a:r>
          </a:p>
          <a:p>
            <a:endParaRPr lang="en-US" sz="2000" dirty="0">
              <a:latin typeface="+mn-lt"/>
            </a:endParaRPr>
          </a:p>
          <a:p>
            <a:pPr lvl="1"/>
            <a:r>
              <a:rPr lang="en-US" sz="2000" dirty="0">
                <a:latin typeface="+mn-lt"/>
              </a:rPr>
              <a:t>Upregulation of hepcidin</a:t>
            </a:r>
          </a:p>
          <a:p>
            <a:pPr lvl="1"/>
            <a:endParaRPr lang="en-US" sz="2000" dirty="0">
              <a:latin typeface="+mn-lt"/>
            </a:endParaRPr>
          </a:p>
          <a:p>
            <a:pPr lvl="1"/>
            <a:r>
              <a:rPr lang="en-US" sz="2000" dirty="0">
                <a:latin typeface="+mn-lt"/>
              </a:rPr>
              <a:t>Poor Oral iron absorption</a:t>
            </a:r>
          </a:p>
          <a:p>
            <a:pPr lvl="1"/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Persistent IDA</a:t>
            </a:r>
          </a:p>
          <a:p>
            <a:pPr lvl="1"/>
            <a:r>
              <a:rPr lang="en-US" sz="2000" dirty="0">
                <a:latin typeface="+mn-lt"/>
              </a:rPr>
              <a:t>Poor response to PO iron</a:t>
            </a:r>
          </a:p>
          <a:p>
            <a:pPr lvl="1"/>
            <a:r>
              <a:rPr lang="en-US" sz="2000" dirty="0">
                <a:latin typeface="+mn-lt"/>
              </a:rPr>
              <a:t>Better response to IV iron (higher doses needed)</a:t>
            </a:r>
          </a:p>
        </p:txBody>
      </p:sp>
    </p:spTree>
    <p:extLst>
      <p:ext uri="{BB962C8B-B14F-4D97-AF65-F5344CB8AC3E}">
        <p14:creationId xmlns:p14="http://schemas.microsoft.com/office/powerpoint/2010/main" val="39022618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A79E8-70F4-9684-D5CA-50A13BCA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BDD21-26E0-C131-57EC-8599F0AB613D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B32201-8A77-4583-6543-101118555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98" y="436021"/>
            <a:ext cx="9639043" cy="440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091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791CD-2B2B-183E-3999-D864B7888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IDA Treatment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D594A4-5728-8EE1-B3EA-132D65F7A48E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200000"/>
              </a:lnSpc>
            </a:pPr>
            <a:r>
              <a:rPr lang="en-US" sz="2000" dirty="0">
                <a:latin typeface="+mn-lt"/>
              </a:rPr>
              <a:t>Increase iron intake (diet)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latin typeface="+mn-lt"/>
              </a:rPr>
              <a:t>Control bleeding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latin typeface="+mn-lt"/>
              </a:rPr>
              <a:t>AGA guidelines: Bi-</a:t>
            </a:r>
            <a:r>
              <a:rPr lang="en-US" sz="2000" dirty="0" err="1">
                <a:latin typeface="+mn-lt"/>
              </a:rPr>
              <a:t>derectional</a:t>
            </a:r>
            <a:r>
              <a:rPr lang="en-US" sz="2000" dirty="0">
                <a:latin typeface="+mn-lt"/>
              </a:rPr>
              <a:t> scopes +/- video capsule 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latin typeface="+mn-lt"/>
              </a:rPr>
              <a:t>Oral iron administration: Ferrous Sulfate every other day 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latin typeface="+mn-lt"/>
              </a:rPr>
              <a:t>Treat 3- 6 months of therapy with PO iron 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latin typeface="+mn-lt"/>
              </a:rPr>
              <a:t>Assess: 2-4 weeks; 3 months</a:t>
            </a:r>
          </a:p>
        </p:txBody>
      </p:sp>
    </p:spTree>
    <p:extLst>
      <p:ext uri="{BB962C8B-B14F-4D97-AF65-F5344CB8AC3E}">
        <p14:creationId xmlns:p14="http://schemas.microsoft.com/office/powerpoint/2010/main" val="11528638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FCE838-E562-859C-29B5-83703D3FB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47" y="1512000"/>
            <a:ext cx="8873426" cy="33895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D9E25B-325A-DDE4-8558-715D4F1D2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IDA Treatment – IV Iron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7BE620-4B90-AFC2-BF5E-BCB7A50B9F53}"/>
              </a:ext>
            </a:extLst>
          </p:cNvPr>
          <p:cNvSpPr txBox="1"/>
          <p:nvPr/>
        </p:nvSpPr>
        <p:spPr>
          <a:xfrm>
            <a:off x="4262549" y="69284"/>
            <a:ext cx="50387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1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Ganzoni</a:t>
            </a:r>
            <a:r>
              <a:rPr lang="en-US" sz="1600" b="0" i="1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formula*: Subject weight in kg x (15 - current hemoglobin g/dL) x 2.4 + 500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62994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4A4146-D22D-5658-DB04-A5F3EF392462}"/>
              </a:ext>
            </a:extLst>
          </p:cNvPr>
          <p:cNvSpPr/>
          <p:nvPr/>
        </p:nvSpPr>
        <p:spPr>
          <a:xfrm>
            <a:off x="3973512" y="348234"/>
            <a:ext cx="1566676" cy="404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RC </a:t>
            </a:r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525C83FF-5EFF-43C8-74E5-38A01B24B476}"/>
              </a:ext>
            </a:extLst>
          </p:cNvPr>
          <p:cNvCxnSpPr>
            <a:cxnSpLocks/>
          </p:cNvCxnSpPr>
          <p:nvPr/>
        </p:nvCxnSpPr>
        <p:spPr>
          <a:xfrm rot="10800000" flipV="1">
            <a:off x="2997621" y="549619"/>
            <a:ext cx="954929" cy="63201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1DCE7D3E-43F2-4206-E97A-646148F25B24}"/>
              </a:ext>
            </a:extLst>
          </p:cNvPr>
          <p:cNvCxnSpPr>
            <a:cxnSpLocks/>
          </p:cNvCxnSpPr>
          <p:nvPr/>
        </p:nvCxnSpPr>
        <p:spPr>
          <a:xfrm>
            <a:off x="5540188" y="549620"/>
            <a:ext cx="1093694" cy="63201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DBFA2BB-4065-5FB2-9A98-5C36559E2EB1}"/>
              </a:ext>
            </a:extLst>
          </p:cNvPr>
          <p:cNvSpPr/>
          <p:nvPr/>
        </p:nvSpPr>
        <p:spPr>
          <a:xfrm>
            <a:off x="1576593" y="990694"/>
            <a:ext cx="1391291" cy="381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Normal/Decreased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29E75A-A17B-012D-ABE5-D2590C1F368B}"/>
              </a:ext>
            </a:extLst>
          </p:cNvPr>
          <p:cNvSpPr/>
          <p:nvPr/>
        </p:nvSpPr>
        <p:spPr>
          <a:xfrm>
            <a:off x="6663619" y="1008295"/>
            <a:ext cx="1482075" cy="381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Increased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ABC1781-388E-470A-F5F1-74B4161216FF}"/>
              </a:ext>
            </a:extLst>
          </p:cNvPr>
          <p:cNvCxnSpPr>
            <a:cxnSpLocks/>
          </p:cNvCxnSpPr>
          <p:nvPr/>
        </p:nvCxnSpPr>
        <p:spPr>
          <a:xfrm>
            <a:off x="2272238" y="1447789"/>
            <a:ext cx="0" cy="681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237A1061-EE22-CC94-92FA-9DD18D8D0383}"/>
              </a:ext>
            </a:extLst>
          </p:cNvPr>
          <p:cNvSpPr/>
          <p:nvPr/>
        </p:nvSpPr>
        <p:spPr>
          <a:xfrm>
            <a:off x="1576019" y="2168383"/>
            <a:ext cx="1391291" cy="409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MCV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377ABBF-5A17-FE08-CB7E-59409E6A66B7}"/>
              </a:ext>
            </a:extLst>
          </p:cNvPr>
          <p:cNvCxnSpPr>
            <a:cxnSpLocks/>
          </p:cNvCxnSpPr>
          <p:nvPr/>
        </p:nvCxnSpPr>
        <p:spPr>
          <a:xfrm flipH="1">
            <a:off x="6633882" y="1452269"/>
            <a:ext cx="741037" cy="546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B7790CF-64E5-8CF4-818C-79F518FDEA05}"/>
              </a:ext>
            </a:extLst>
          </p:cNvPr>
          <p:cNvSpPr/>
          <p:nvPr/>
        </p:nvSpPr>
        <p:spPr>
          <a:xfrm>
            <a:off x="5782235" y="2061219"/>
            <a:ext cx="1398494" cy="409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Hemolysis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430C51-CC86-0D9F-D823-95BB4C17A5B4}"/>
              </a:ext>
            </a:extLst>
          </p:cNvPr>
          <p:cNvSpPr/>
          <p:nvPr/>
        </p:nvSpPr>
        <p:spPr>
          <a:xfrm>
            <a:off x="7734394" y="2061218"/>
            <a:ext cx="1398494" cy="409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Blood Loss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6BF9F31-65A8-5404-D931-019BE1EE7A42}"/>
              </a:ext>
            </a:extLst>
          </p:cNvPr>
          <p:cNvCxnSpPr>
            <a:cxnSpLocks/>
          </p:cNvCxnSpPr>
          <p:nvPr/>
        </p:nvCxnSpPr>
        <p:spPr>
          <a:xfrm>
            <a:off x="7483391" y="1447789"/>
            <a:ext cx="776897" cy="546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08BD272-9B9A-E6B3-A5D1-E926CE84574E}"/>
              </a:ext>
            </a:extLst>
          </p:cNvPr>
          <p:cNvCxnSpPr>
            <a:cxnSpLocks/>
          </p:cNvCxnSpPr>
          <p:nvPr/>
        </p:nvCxnSpPr>
        <p:spPr>
          <a:xfrm>
            <a:off x="2271665" y="2634101"/>
            <a:ext cx="0" cy="551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9CB654D-339A-4C77-39D7-2E7156997086}"/>
              </a:ext>
            </a:extLst>
          </p:cNvPr>
          <p:cNvCxnSpPr>
            <a:cxnSpLocks/>
          </p:cNvCxnSpPr>
          <p:nvPr/>
        </p:nvCxnSpPr>
        <p:spPr>
          <a:xfrm>
            <a:off x="2590640" y="2636585"/>
            <a:ext cx="834412" cy="604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246FEB8-F9D3-1877-385C-F3329DD0F2B6}"/>
              </a:ext>
            </a:extLst>
          </p:cNvPr>
          <p:cNvCxnSpPr>
            <a:cxnSpLocks/>
          </p:cNvCxnSpPr>
          <p:nvPr/>
        </p:nvCxnSpPr>
        <p:spPr>
          <a:xfrm flipH="1">
            <a:off x="1132234" y="2634101"/>
            <a:ext cx="803985" cy="604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79DAEEBF-CCF8-B309-7977-1917818CCDF5}"/>
              </a:ext>
            </a:extLst>
          </p:cNvPr>
          <p:cNvSpPr/>
          <p:nvPr/>
        </p:nvSpPr>
        <p:spPr>
          <a:xfrm>
            <a:off x="3285752" y="3292920"/>
            <a:ext cx="1205564" cy="413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Macrocytic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9177CF2-1114-DF09-F723-600D104E1761}"/>
              </a:ext>
            </a:extLst>
          </p:cNvPr>
          <p:cNvSpPr/>
          <p:nvPr/>
        </p:nvSpPr>
        <p:spPr>
          <a:xfrm>
            <a:off x="162123" y="3295004"/>
            <a:ext cx="1205564" cy="409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Microcytic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D60620B-E155-86E0-37B5-9B114D8C02F7}"/>
              </a:ext>
            </a:extLst>
          </p:cNvPr>
          <p:cNvSpPr/>
          <p:nvPr/>
        </p:nvSpPr>
        <p:spPr>
          <a:xfrm>
            <a:off x="1668883" y="3327995"/>
            <a:ext cx="1205564" cy="409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Normocytic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E6D8184-8F0C-E951-5D6B-E4F7E9333E4F}"/>
              </a:ext>
            </a:extLst>
          </p:cNvPr>
          <p:cNvSpPr txBox="1"/>
          <p:nvPr/>
        </p:nvSpPr>
        <p:spPr>
          <a:xfrm>
            <a:off x="57957" y="3760722"/>
            <a:ext cx="1413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IDA</a:t>
            </a:r>
          </a:p>
          <a:p>
            <a:pPr algn="ctr"/>
            <a:r>
              <a:rPr lang="en-US" sz="1200" dirty="0"/>
              <a:t>Thalassemia</a:t>
            </a:r>
          </a:p>
          <a:p>
            <a:pPr algn="ctr"/>
            <a:r>
              <a:rPr lang="en-US" sz="1200" dirty="0"/>
              <a:t>ACD (late)</a:t>
            </a:r>
          </a:p>
          <a:p>
            <a:pPr algn="ctr"/>
            <a:r>
              <a:rPr lang="en-US" sz="1200" dirty="0"/>
              <a:t>Sideroblastic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A071C83-CC03-238E-11D0-D8D57C100BC9}"/>
              </a:ext>
            </a:extLst>
          </p:cNvPr>
          <p:cNvSpPr txBox="1"/>
          <p:nvPr/>
        </p:nvSpPr>
        <p:spPr>
          <a:xfrm>
            <a:off x="1622450" y="3791499"/>
            <a:ext cx="1298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TEC</a:t>
            </a:r>
          </a:p>
          <a:p>
            <a:pPr algn="ctr"/>
            <a:r>
              <a:rPr lang="en-US" sz="1100" dirty="0"/>
              <a:t>ACD (early)</a:t>
            </a:r>
          </a:p>
          <a:p>
            <a:pPr algn="ctr"/>
            <a:r>
              <a:rPr lang="en-US" sz="1100" dirty="0"/>
              <a:t>Renal, Thyroid</a:t>
            </a:r>
          </a:p>
          <a:p>
            <a:pPr algn="ctr"/>
            <a:r>
              <a:rPr lang="en-US" sz="1100" dirty="0"/>
              <a:t>BM Invasion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CD4E0B6-4613-A7DC-0956-FC7DA00D46CB}"/>
              </a:ext>
            </a:extLst>
          </p:cNvPr>
          <p:cNvSpPr txBox="1"/>
          <p:nvPr/>
        </p:nvSpPr>
        <p:spPr>
          <a:xfrm>
            <a:off x="3218164" y="3773392"/>
            <a:ext cx="1298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B12, Folate</a:t>
            </a:r>
          </a:p>
          <a:p>
            <a:pPr algn="ctr"/>
            <a:r>
              <a:rPr lang="en-US" sz="1100" dirty="0"/>
              <a:t>Medications/ Substances</a:t>
            </a:r>
          </a:p>
          <a:p>
            <a:pPr algn="ctr"/>
            <a:r>
              <a:rPr lang="en-US" sz="1100" dirty="0"/>
              <a:t>BM Aplasia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44B3400-991F-060B-5725-EDDF7C804D29}"/>
              </a:ext>
            </a:extLst>
          </p:cNvPr>
          <p:cNvCxnSpPr>
            <a:cxnSpLocks/>
          </p:cNvCxnSpPr>
          <p:nvPr/>
        </p:nvCxnSpPr>
        <p:spPr>
          <a:xfrm flipH="1">
            <a:off x="5649221" y="2577829"/>
            <a:ext cx="751579" cy="772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C9B38B0-8119-8BB1-D1FD-43BF91397DE7}"/>
              </a:ext>
            </a:extLst>
          </p:cNvPr>
          <p:cNvCxnSpPr>
            <a:cxnSpLocks/>
          </p:cNvCxnSpPr>
          <p:nvPr/>
        </p:nvCxnSpPr>
        <p:spPr>
          <a:xfrm>
            <a:off x="6553200" y="2577829"/>
            <a:ext cx="851456" cy="772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1FEA55D6-BFE9-723F-4447-7372CBD0D81B}"/>
              </a:ext>
            </a:extLst>
          </p:cNvPr>
          <p:cNvSpPr/>
          <p:nvPr/>
        </p:nvSpPr>
        <p:spPr>
          <a:xfrm>
            <a:off x="4993341" y="3441413"/>
            <a:ext cx="1093694" cy="409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Intrinsic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1BC40ED-3897-37C1-B9F1-F99F08CDC0F7}"/>
              </a:ext>
            </a:extLst>
          </p:cNvPr>
          <p:cNvSpPr/>
          <p:nvPr/>
        </p:nvSpPr>
        <p:spPr>
          <a:xfrm>
            <a:off x="7019106" y="3441413"/>
            <a:ext cx="1093694" cy="409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Extrinsic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A3FA85C-E96D-54E9-A20C-FEC25CC2F35A}"/>
              </a:ext>
            </a:extLst>
          </p:cNvPr>
          <p:cNvSpPr txBox="1"/>
          <p:nvPr/>
        </p:nvSpPr>
        <p:spPr>
          <a:xfrm>
            <a:off x="4741083" y="3949227"/>
            <a:ext cx="15666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Membrane</a:t>
            </a:r>
          </a:p>
          <a:p>
            <a:pPr algn="ctr"/>
            <a:r>
              <a:rPr lang="en-US" sz="1100" dirty="0"/>
              <a:t>Hemoglobinopathy</a:t>
            </a:r>
          </a:p>
          <a:p>
            <a:pPr algn="ctr"/>
            <a:r>
              <a:rPr lang="en-US" sz="1100" dirty="0"/>
              <a:t>Enzyme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B267CF1-2402-699E-F0C9-08A7A0C0DE95}"/>
              </a:ext>
            </a:extLst>
          </p:cNvPr>
          <p:cNvSpPr txBox="1"/>
          <p:nvPr/>
        </p:nvSpPr>
        <p:spPr>
          <a:xfrm>
            <a:off x="6916739" y="3960775"/>
            <a:ext cx="12984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Immune</a:t>
            </a:r>
          </a:p>
          <a:p>
            <a:pPr algn="ctr"/>
            <a:r>
              <a:rPr lang="en-US" sz="1100" dirty="0"/>
              <a:t>Non-Immune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31CC169-72BD-69B2-9A78-CDB0BD9DF32A}"/>
              </a:ext>
            </a:extLst>
          </p:cNvPr>
          <p:cNvSpPr txBox="1"/>
          <p:nvPr/>
        </p:nvSpPr>
        <p:spPr>
          <a:xfrm>
            <a:off x="1668883" y="3810792"/>
            <a:ext cx="1220698" cy="94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ircle: Hollow 2">
            <a:extLst>
              <a:ext uri="{FF2B5EF4-FFF2-40B4-BE49-F238E27FC236}">
                <a16:creationId xmlns:a16="http://schemas.microsoft.com/office/drawing/2014/main" id="{A92B3BD0-9882-086C-FD26-0842FF6EB196}"/>
              </a:ext>
            </a:extLst>
          </p:cNvPr>
          <p:cNvSpPr/>
          <p:nvPr/>
        </p:nvSpPr>
        <p:spPr>
          <a:xfrm>
            <a:off x="4635892" y="2899950"/>
            <a:ext cx="1843173" cy="1922233"/>
          </a:xfrm>
          <a:prstGeom prst="donut">
            <a:avLst>
              <a:gd name="adj" fmla="val 3027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5213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AEA33-479E-3CD4-E450-13E974711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 Iron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36F6B2-3BC9-26AE-20E5-A55189F5CCA1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000" dirty="0">
              <a:latin typeface="+mn-lt"/>
            </a:endParaRPr>
          </a:p>
          <a:p>
            <a:pPr>
              <a:lnSpc>
                <a:spcPct val="200000"/>
              </a:lnSpc>
            </a:pPr>
            <a:r>
              <a:rPr lang="en-US" sz="2000" u="sng" dirty="0">
                <a:latin typeface="+mn-lt"/>
              </a:rPr>
              <a:t>Approved for use in patients</a:t>
            </a:r>
          </a:p>
          <a:p>
            <a:pPr lvl="1">
              <a:lnSpc>
                <a:spcPct val="200000"/>
              </a:lnSpc>
            </a:pPr>
            <a:r>
              <a:rPr lang="en-US" sz="2000" dirty="0">
                <a:latin typeface="+mn-lt"/>
              </a:rPr>
              <a:t>CKD</a:t>
            </a:r>
          </a:p>
          <a:p>
            <a:pPr lvl="1">
              <a:lnSpc>
                <a:spcPct val="200000"/>
              </a:lnSpc>
            </a:pPr>
            <a:r>
              <a:rPr lang="en-US" sz="2000" dirty="0">
                <a:latin typeface="+mn-lt"/>
              </a:rPr>
              <a:t>Intolerance to oral iron</a:t>
            </a:r>
          </a:p>
          <a:p>
            <a:pPr lvl="1">
              <a:lnSpc>
                <a:spcPct val="200000"/>
              </a:lnSpc>
            </a:pPr>
            <a:r>
              <a:rPr lang="en-US" sz="2000" dirty="0">
                <a:latin typeface="+mn-lt"/>
              </a:rPr>
              <a:t>Persistent IDA despite oral iron</a:t>
            </a:r>
          </a:p>
          <a:p>
            <a:pPr lvl="1">
              <a:lnSpc>
                <a:spcPct val="200000"/>
              </a:lnSpc>
            </a:pPr>
            <a:r>
              <a:rPr lang="en-US" sz="2000" dirty="0">
                <a:latin typeface="+mn-lt"/>
              </a:rPr>
              <a:t>IRIDIA</a:t>
            </a:r>
          </a:p>
          <a:p>
            <a:pPr lvl="1">
              <a:lnSpc>
                <a:spcPct val="200000"/>
              </a:lnSpc>
            </a:pPr>
            <a:r>
              <a:rPr lang="en-US" sz="2000" dirty="0">
                <a:latin typeface="+mn-lt"/>
              </a:rPr>
              <a:t>Concomitant IDA + ACD</a:t>
            </a:r>
          </a:p>
        </p:txBody>
      </p:sp>
    </p:spTree>
    <p:extLst>
      <p:ext uri="{BB962C8B-B14F-4D97-AF65-F5344CB8AC3E}">
        <p14:creationId xmlns:p14="http://schemas.microsoft.com/office/powerpoint/2010/main" val="29671916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1B50D-0C0D-1067-93F7-B6FD302E3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0" y="451260"/>
            <a:ext cx="9071640" cy="946440"/>
          </a:xfrm>
        </p:spPr>
        <p:txBody>
          <a:bodyPr/>
          <a:lstStyle/>
          <a:p>
            <a:r>
              <a:rPr lang="en-US" dirty="0"/>
              <a:t>Anemia of Inflammation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22A6BF-DE65-E316-2E83-A229BB24E8FA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864045" y="2131690"/>
            <a:ext cx="9071640" cy="295884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000" dirty="0">
                <a:latin typeface="+mn-lt"/>
              </a:rPr>
              <a:t>Fe restricted erythropoiesis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latin typeface="+mn-lt"/>
              </a:rPr>
              <a:t>Initially </a:t>
            </a:r>
            <a:r>
              <a:rPr lang="en-US" sz="2000" dirty="0">
                <a:latin typeface="+mn-lt"/>
                <a:sym typeface="Wingdings" panose="05000000000000000000" pitchFamily="2" charset="2"/>
              </a:rPr>
              <a:t> Normocytic Anemia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latin typeface="+mn-lt"/>
                <a:sym typeface="Wingdings" panose="05000000000000000000" pitchFamily="2" charset="2"/>
              </a:rPr>
              <a:t>Prolonged  Microcytic Anemia</a:t>
            </a:r>
          </a:p>
          <a:p>
            <a:pPr lvl="1">
              <a:lnSpc>
                <a:spcPct val="200000"/>
              </a:lnSpc>
            </a:pPr>
            <a:r>
              <a:rPr lang="en-US" sz="2000" dirty="0">
                <a:latin typeface="+mn-lt"/>
                <a:sym typeface="Wingdings" panose="05000000000000000000" pitchFamily="2" charset="2"/>
              </a:rPr>
              <a:t>Assess for concomitant IDA</a:t>
            </a:r>
          </a:p>
          <a:p>
            <a:pPr lvl="1">
              <a:lnSpc>
                <a:spcPct val="200000"/>
              </a:lnSpc>
            </a:pPr>
            <a:r>
              <a:rPr lang="en-US" sz="2000" dirty="0">
                <a:latin typeface="+mn-lt"/>
                <a:sym typeface="Wingdings" panose="05000000000000000000" pitchFamily="2" charset="2"/>
              </a:rPr>
              <a:t>Sol </a:t>
            </a:r>
            <a:r>
              <a:rPr lang="en-US" sz="2000" dirty="0" err="1">
                <a:latin typeface="+mn-lt"/>
                <a:sym typeface="Wingdings" panose="05000000000000000000" pitchFamily="2" charset="2"/>
              </a:rPr>
              <a:t>TfR</a:t>
            </a:r>
            <a:r>
              <a:rPr lang="en-US" sz="2000" dirty="0">
                <a:latin typeface="+mn-lt"/>
                <a:sym typeface="Wingdings" panose="05000000000000000000" pitchFamily="2" charset="2"/>
              </a:rPr>
              <a:t> elevated in IDA</a:t>
            </a:r>
          </a:p>
          <a:p>
            <a:endParaRPr lang="en-US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F1A5071F-A1A3-9AEE-D13C-82D6659D6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375" y="1185250"/>
            <a:ext cx="4977318" cy="390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8289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699E32-664C-FDFA-87B1-F990E5074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14" y="113016"/>
            <a:ext cx="9594310" cy="543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491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4A4146-D22D-5658-DB04-A5F3EF392462}"/>
              </a:ext>
            </a:extLst>
          </p:cNvPr>
          <p:cNvSpPr/>
          <p:nvPr/>
        </p:nvSpPr>
        <p:spPr>
          <a:xfrm>
            <a:off x="3973512" y="348234"/>
            <a:ext cx="1566676" cy="404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RC Count</a:t>
            </a:r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525C83FF-5EFF-43C8-74E5-38A01B24B476}"/>
              </a:ext>
            </a:extLst>
          </p:cNvPr>
          <p:cNvCxnSpPr>
            <a:cxnSpLocks/>
          </p:cNvCxnSpPr>
          <p:nvPr/>
        </p:nvCxnSpPr>
        <p:spPr>
          <a:xfrm rot="10800000" flipV="1">
            <a:off x="2997621" y="549619"/>
            <a:ext cx="954929" cy="63201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1DCE7D3E-43F2-4206-E97A-646148F25B24}"/>
              </a:ext>
            </a:extLst>
          </p:cNvPr>
          <p:cNvCxnSpPr>
            <a:cxnSpLocks/>
          </p:cNvCxnSpPr>
          <p:nvPr/>
        </p:nvCxnSpPr>
        <p:spPr>
          <a:xfrm>
            <a:off x="5540188" y="549620"/>
            <a:ext cx="1093694" cy="63201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DBFA2BB-4065-5FB2-9A98-5C36559E2EB1}"/>
              </a:ext>
            </a:extLst>
          </p:cNvPr>
          <p:cNvSpPr/>
          <p:nvPr/>
        </p:nvSpPr>
        <p:spPr>
          <a:xfrm>
            <a:off x="1576593" y="990694"/>
            <a:ext cx="1391291" cy="381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Normal/Decreased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29E75A-A17B-012D-ABE5-D2590C1F368B}"/>
              </a:ext>
            </a:extLst>
          </p:cNvPr>
          <p:cNvSpPr/>
          <p:nvPr/>
        </p:nvSpPr>
        <p:spPr>
          <a:xfrm>
            <a:off x="6663619" y="1008295"/>
            <a:ext cx="1482075" cy="381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Increased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ABC1781-388E-470A-F5F1-74B4161216FF}"/>
              </a:ext>
            </a:extLst>
          </p:cNvPr>
          <p:cNvCxnSpPr>
            <a:cxnSpLocks/>
          </p:cNvCxnSpPr>
          <p:nvPr/>
        </p:nvCxnSpPr>
        <p:spPr>
          <a:xfrm>
            <a:off x="2272238" y="1447789"/>
            <a:ext cx="0" cy="681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237A1061-EE22-CC94-92FA-9DD18D8D0383}"/>
              </a:ext>
            </a:extLst>
          </p:cNvPr>
          <p:cNvSpPr/>
          <p:nvPr/>
        </p:nvSpPr>
        <p:spPr>
          <a:xfrm>
            <a:off x="1576019" y="2168383"/>
            <a:ext cx="1391291" cy="409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MCV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377ABBF-5A17-FE08-CB7E-59409E6A66B7}"/>
              </a:ext>
            </a:extLst>
          </p:cNvPr>
          <p:cNvCxnSpPr>
            <a:cxnSpLocks/>
          </p:cNvCxnSpPr>
          <p:nvPr/>
        </p:nvCxnSpPr>
        <p:spPr>
          <a:xfrm flipH="1">
            <a:off x="6633882" y="1452269"/>
            <a:ext cx="741037" cy="546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B7790CF-64E5-8CF4-818C-79F518FDEA05}"/>
              </a:ext>
            </a:extLst>
          </p:cNvPr>
          <p:cNvSpPr/>
          <p:nvPr/>
        </p:nvSpPr>
        <p:spPr>
          <a:xfrm>
            <a:off x="5782235" y="2061219"/>
            <a:ext cx="1398494" cy="409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Hemolysis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430C51-CC86-0D9F-D823-95BB4C17A5B4}"/>
              </a:ext>
            </a:extLst>
          </p:cNvPr>
          <p:cNvSpPr/>
          <p:nvPr/>
        </p:nvSpPr>
        <p:spPr>
          <a:xfrm>
            <a:off x="7734394" y="2061218"/>
            <a:ext cx="1398494" cy="409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Blood Loss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6BF9F31-65A8-5404-D931-019BE1EE7A42}"/>
              </a:ext>
            </a:extLst>
          </p:cNvPr>
          <p:cNvCxnSpPr>
            <a:cxnSpLocks/>
          </p:cNvCxnSpPr>
          <p:nvPr/>
        </p:nvCxnSpPr>
        <p:spPr>
          <a:xfrm>
            <a:off x="7483391" y="1447789"/>
            <a:ext cx="776897" cy="546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08BD272-9B9A-E6B3-A5D1-E926CE84574E}"/>
              </a:ext>
            </a:extLst>
          </p:cNvPr>
          <p:cNvCxnSpPr>
            <a:cxnSpLocks/>
          </p:cNvCxnSpPr>
          <p:nvPr/>
        </p:nvCxnSpPr>
        <p:spPr>
          <a:xfrm>
            <a:off x="2271665" y="2634101"/>
            <a:ext cx="0" cy="551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9CB654D-339A-4C77-39D7-2E7156997086}"/>
              </a:ext>
            </a:extLst>
          </p:cNvPr>
          <p:cNvCxnSpPr>
            <a:cxnSpLocks/>
          </p:cNvCxnSpPr>
          <p:nvPr/>
        </p:nvCxnSpPr>
        <p:spPr>
          <a:xfrm>
            <a:off x="2590640" y="2636585"/>
            <a:ext cx="834412" cy="604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246FEB8-F9D3-1877-385C-F3329DD0F2B6}"/>
              </a:ext>
            </a:extLst>
          </p:cNvPr>
          <p:cNvCxnSpPr>
            <a:cxnSpLocks/>
          </p:cNvCxnSpPr>
          <p:nvPr/>
        </p:nvCxnSpPr>
        <p:spPr>
          <a:xfrm flipH="1">
            <a:off x="1132234" y="2634101"/>
            <a:ext cx="803985" cy="604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79DAEEBF-CCF8-B309-7977-1917818CCDF5}"/>
              </a:ext>
            </a:extLst>
          </p:cNvPr>
          <p:cNvSpPr/>
          <p:nvPr/>
        </p:nvSpPr>
        <p:spPr>
          <a:xfrm>
            <a:off x="3285752" y="3292920"/>
            <a:ext cx="1205564" cy="413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Macrocytic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9177CF2-1114-DF09-F723-600D104E1761}"/>
              </a:ext>
            </a:extLst>
          </p:cNvPr>
          <p:cNvSpPr/>
          <p:nvPr/>
        </p:nvSpPr>
        <p:spPr>
          <a:xfrm>
            <a:off x="162123" y="3295004"/>
            <a:ext cx="1205564" cy="409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Microcytic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D60620B-E155-86E0-37B5-9B114D8C02F7}"/>
              </a:ext>
            </a:extLst>
          </p:cNvPr>
          <p:cNvSpPr/>
          <p:nvPr/>
        </p:nvSpPr>
        <p:spPr>
          <a:xfrm>
            <a:off x="1668883" y="3327995"/>
            <a:ext cx="1205564" cy="409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Normocytic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E6D8184-8F0C-E951-5D6B-E4F7E9333E4F}"/>
              </a:ext>
            </a:extLst>
          </p:cNvPr>
          <p:cNvSpPr txBox="1"/>
          <p:nvPr/>
        </p:nvSpPr>
        <p:spPr>
          <a:xfrm>
            <a:off x="57957" y="3760722"/>
            <a:ext cx="1413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IDA</a:t>
            </a:r>
          </a:p>
          <a:p>
            <a:pPr algn="ctr"/>
            <a:r>
              <a:rPr lang="en-US" sz="1200" dirty="0"/>
              <a:t>Thalassemia</a:t>
            </a:r>
          </a:p>
          <a:p>
            <a:pPr algn="ctr"/>
            <a:r>
              <a:rPr lang="en-US" sz="1200" dirty="0"/>
              <a:t>ACD (late)</a:t>
            </a:r>
          </a:p>
          <a:p>
            <a:pPr algn="ctr"/>
            <a:r>
              <a:rPr lang="en-US" sz="1200" dirty="0"/>
              <a:t>Sideroblastic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A071C83-CC03-238E-11D0-D8D57C100BC9}"/>
              </a:ext>
            </a:extLst>
          </p:cNvPr>
          <p:cNvSpPr txBox="1"/>
          <p:nvPr/>
        </p:nvSpPr>
        <p:spPr>
          <a:xfrm>
            <a:off x="1622450" y="3791499"/>
            <a:ext cx="1298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TEC</a:t>
            </a:r>
          </a:p>
          <a:p>
            <a:pPr algn="ctr"/>
            <a:r>
              <a:rPr lang="en-US" sz="1100" dirty="0"/>
              <a:t>ACD (early)</a:t>
            </a:r>
          </a:p>
          <a:p>
            <a:pPr algn="ctr"/>
            <a:r>
              <a:rPr lang="en-US" sz="1100" dirty="0"/>
              <a:t>Renal, Thyroid</a:t>
            </a:r>
          </a:p>
          <a:p>
            <a:pPr algn="ctr"/>
            <a:r>
              <a:rPr lang="en-US" sz="1100" dirty="0"/>
              <a:t>BM Invasion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CD4E0B6-4613-A7DC-0956-FC7DA00D46CB}"/>
              </a:ext>
            </a:extLst>
          </p:cNvPr>
          <p:cNvSpPr txBox="1"/>
          <p:nvPr/>
        </p:nvSpPr>
        <p:spPr>
          <a:xfrm>
            <a:off x="3218164" y="3773392"/>
            <a:ext cx="1298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B12, Folate</a:t>
            </a:r>
          </a:p>
          <a:p>
            <a:pPr algn="ctr"/>
            <a:r>
              <a:rPr lang="en-US" sz="1100" dirty="0"/>
              <a:t>Medications/ Substances</a:t>
            </a:r>
          </a:p>
          <a:p>
            <a:pPr algn="ctr"/>
            <a:r>
              <a:rPr lang="en-US" sz="1100" dirty="0"/>
              <a:t>BM Aplasia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44B3400-991F-060B-5725-EDDF7C804D29}"/>
              </a:ext>
            </a:extLst>
          </p:cNvPr>
          <p:cNvCxnSpPr>
            <a:cxnSpLocks/>
          </p:cNvCxnSpPr>
          <p:nvPr/>
        </p:nvCxnSpPr>
        <p:spPr>
          <a:xfrm flipH="1">
            <a:off x="5649221" y="2577829"/>
            <a:ext cx="751579" cy="772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C9B38B0-8119-8BB1-D1FD-43BF91397DE7}"/>
              </a:ext>
            </a:extLst>
          </p:cNvPr>
          <p:cNvCxnSpPr>
            <a:cxnSpLocks/>
          </p:cNvCxnSpPr>
          <p:nvPr/>
        </p:nvCxnSpPr>
        <p:spPr>
          <a:xfrm>
            <a:off x="6553200" y="2577829"/>
            <a:ext cx="851456" cy="772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1FEA55D6-BFE9-723F-4447-7372CBD0D81B}"/>
              </a:ext>
            </a:extLst>
          </p:cNvPr>
          <p:cNvSpPr/>
          <p:nvPr/>
        </p:nvSpPr>
        <p:spPr>
          <a:xfrm>
            <a:off x="4993341" y="3441413"/>
            <a:ext cx="1093694" cy="409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Intrinsic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1BC40ED-3897-37C1-B9F1-F99F08CDC0F7}"/>
              </a:ext>
            </a:extLst>
          </p:cNvPr>
          <p:cNvSpPr/>
          <p:nvPr/>
        </p:nvSpPr>
        <p:spPr>
          <a:xfrm>
            <a:off x="7019106" y="3441413"/>
            <a:ext cx="1093694" cy="409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Extrinsic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A3FA85C-E96D-54E9-A20C-FEC25CC2F35A}"/>
              </a:ext>
            </a:extLst>
          </p:cNvPr>
          <p:cNvSpPr txBox="1"/>
          <p:nvPr/>
        </p:nvSpPr>
        <p:spPr>
          <a:xfrm>
            <a:off x="4741083" y="3949227"/>
            <a:ext cx="15666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Membrane</a:t>
            </a:r>
          </a:p>
          <a:p>
            <a:pPr algn="ctr"/>
            <a:r>
              <a:rPr lang="en-US" sz="1100" dirty="0"/>
              <a:t>Hemoglobinopathy</a:t>
            </a:r>
          </a:p>
          <a:p>
            <a:pPr algn="ctr"/>
            <a:r>
              <a:rPr lang="en-US" sz="1100" dirty="0"/>
              <a:t>Enzyme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B267CF1-2402-699E-F0C9-08A7A0C0DE95}"/>
              </a:ext>
            </a:extLst>
          </p:cNvPr>
          <p:cNvSpPr txBox="1"/>
          <p:nvPr/>
        </p:nvSpPr>
        <p:spPr>
          <a:xfrm>
            <a:off x="6916739" y="3960775"/>
            <a:ext cx="12984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Immune</a:t>
            </a:r>
          </a:p>
          <a:p>
            <a:pPr algn="ctr"/>
            <a:r>
              <a:rPr lang="en-US" sz="1100" dirty="0"/>
              <a:t>Non-Immune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31CC169-72BD-69B2-9A78-CDB0BD9DF32A}"/>
              </a:ext>
            </a:extLst>
          </p:cNvPr>
          <p:cNvSpPr txBox="1"/>
          <p:nvPr/>
        </p:nvSpPr>
        <p:spPr>
          <a:xfrm>
            <a:off x="1668883" y="3810792"/>
            <a:ext cx="1220698" cy="94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Circle: Hollow 1">
            <a:extLst>
              <a:ext uri="{FF2B5EF4-FFF2-40B4-BE49-F238E27FC236}">
                <a16:creationId xmlns:a16="http://schemas.microsoft.com/office/drawing/2014/main" id="{8AE89CA3-B71D-A799-C310-4131305B1B3D}"/>
              </a:ext>
            </a:extLst>
          </p:cNvPr>
          <p:cNvSpPr/>
          <p:nvPr/>
        </p:nvSpPr>
        <p:spPr>
          <a:xfrm>
            <a:off x="2997621" y="2941246"/>
            <a:ext cx="1861407" cy="1827247"/>
          </a:xfrm>
          <a:prstGeom prst="donut">
            <a:avLst>
              <a:gd name="adj" fmla="val 3201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1629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043035-B28E-907A-F0FD-B9C642C2E038}"/>
              </a:ext>
            </a:extLst>
          </p:cNvPr>
          <p:cNvSpPr txBox="1"/>
          <p:nvPr/>
        </p:nvSpPr>
        <p:spPr>
          <a:xfrm>
            <a:off x="5783580" y="1656000"/>
            <a:ext cx="40309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Folate Deficiency</a:t>
            </a:r>
          </a:p>
          <a:p>
            <a:r>
              <a:rPr lang="en-US" dirty="0"/>
              <a:t>B12 Deficiency </a:t>
            </a:r>
          </a:p>
          <a:p>
            <a:r>
              <a:rPr lang="en-US" dirty="0"/>
              <a:t>Defective DNA synthesis </a:t>
            </a:r>
          </a:p>
          <a:p>
            <a:r>
              <a:rPr lang="en-US" dirty="0"/>
              <a:t>Inherited Metabolic Disease </a:t>
            </a:r>
          </a:p>
          <a:p>
            <a:r>
              <a:rPr lang="en-US" dirty="0">
                <a:highlight>
                  <a:srgbClr val="FFFF00"/>
                </a:highlight>
              </a:rPr>
              <a:t>MCV &gt; 110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929EFF-30DF-7429-4657-A2821A0A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92" y="436020"/>
            <a:ext cx="9071640" cy="946440"/>
          </a:xfrm>
        </p:spPr>
        <p:txBody>
          <a:bodyPr/>
          <a:lstStyle/>
          <a:p>
            <a:r>
              <a:rPr lang="en-US" dirty="0"/>
              <a:t>Macrocytosis                        Megaloblastic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2E6388-A232-0025-33D7-58107F6F8AA1}"/>
              </a:ext>
            </a:extLst>
          </p:cNvPr>
          <p:cNvSpPr txBox="1"/>
          <p:nvPr/>
        </p:nvSpPr>
        <p:spPr>
          <a:xfrm>
            <a:off x="715471" y="1656000"/>
            <a:ext cx="29040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Normal newborn infant</a:t>
            </a:r>
          </a:p>
          <a:p>
            <a:r>
              <a:rPr lang="en-US" sz="1800" dirty="0"/>
              <a:t>Trisomy 21</a:t>
            </a:r>
          </a:p>
          <a:p>
            <a:r>
              <a:rPr lang="en-US" sz="1800" dirty="0"/>
              <a:t>Marrow failure </a:t>
            </a:r>
          </a:p>
          <a:p>
            <a:r>
              <a:rPr lang="en-US" sz="1800" dirty="0"/>
              <a:t>Drugs (anti-epileptic)</a:t>
            </a:r>
          </a:p>
          <a:p>
            <a:r>
              <a:rPr lang="en-US" sz="1800" dirty="0"/>
              <a:t>Hypothyroidism</a:t>
            </a:r>
          </a:p>
          <a:p>
            <a:r>
              <a:rPr lang="en-US" sz="1800" dirty="0"/>
              <a:t>Liver Disease </a:t>
            </a:r>
          </a:p>
          <a:p>
            <a:r>
              <a:rPr lang="en-US" dirty="0">
                <a:highlight>
                  <a:srgbClr val="FFFF00"/>
                </a:highlight>
              </a:rPr>
              <a:t>MCV &lt; 105</a:t>
            </a:r>
          </a:p>
          <a:p>
            <a:endParaRPr lang="en-US" sz="1800" dirty="0">
              <a:highlight>
                <a:srgbClr val="FFFF00"/>
              </a:highlight>
            </a:endParaRPr>
          </a:p>
          <a:p>
            <a:endParaRPr lang="en-US" sz="1800" dirty="0"/>
          </a:p>
          <a:p>
            <a:endParaRPr lang="en-US" sz="1800" dirty="0">
              <a:highlight>
                <a:srgbClr val="FFFF00"/>
              </a:highlight>
            </a:endParaRPr>
          </a:p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AC50D48-A81A-0447-370A-2E88678271C1}"/>
              </a:ext>
            </a:extLst>
          </p:cNvPr>
          <p:cNvCxnSpPr>
            <a:cxnSpLocks/>
          </p:cNvCxnSpPr>
          <p:nvPr/>
        </p:nvCxnSpPr>
        <p:spPr>
          <a:xfrm>
            <a:off x="4533900" y="289560"/>
            <a:ext cx="0" cy="481543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F488D0-0ED6-3D99-FF39-A0ECCD387642}"/>
              </a:ext>
            </a:extLst>
          </p:cNvPr>
          <p:cNvCxnSpPr/>
          <p:nvPr/>
        </p:nvCxnSpPr>
        <p:spPr>
          <a:xfrm flipV="1">
            <a:off x="0" y="1219200"/>
            <a:ext cx="10080625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 ">
            <a:extLst>
              <a:ext uri="{FF2B5EF4-FFF2-40B4-BE49-F238E27FC236}">
                <a16:creationId xmlns:a16="http://schemas.microsoft.com/office/drawing/2014/main" id="{058422A5-BAA4-A6A0-0A8B-5867653A7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5" y="3442435"/>
            <a:ext cx="2579614" cy="201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136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3B6B08-531E-3EB0-D757-97D97FA44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24" y="1467165"/>
            <a:ext cx="6701432" cy="3947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2B4BC0-9B69-5A65-AC44-3C3C5AAD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Megaloblastic Anemia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9F2B21-47E3-305E-AB4C-E6139AFAAEDB}"/>
              </a:ext>
            </a:extLst>
          </p:cNvPr>
          <p:cNvSpPr txBox="1"/>
          <p:nvPr/>
        </p:nvSpPr>
        <p:spPr>
          <a:xfrm>
            <a:off x="6621780" y="1226820"/>
            <a:ext cx="2545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B12 and Folate required for DNA synthesis 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9CE66FA0-EC7D-71D7-B54A-B96DE86A41AB}"/>
              </a:ext>
            </a:extLst>
          </p:cNvPr>
          <p:cNvSpPr/>
          <p:nvPr/>
        </p:nvSpPr>
        <p:spPr>
          <a:xfrm>
            <a:off x="6431280" y="1038780"/>
            <a:ext cx="2869738" cy="1498680"/>
          </a:xfrm>
          <a:prstGeom prst="frame">
            <a:avLst>
              <a:gd name="adj1" fmla="val 63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207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D6190-A154-1889-84F4-4274CC99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Megaloblastic Anemia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79251B-AA05-3179-5A4B-CA3C749042FF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Deficiency </a:t>
            </a:r>
            <a:r>
              <a:rPr lang="en-US" dirty="0">
                <a:sym typeface="Wingdings" panose="05000000000000000000" pitchFamily="2" charset="2"/>
              </a:rPr>
              <a:t> reduced DNA synthesis  Bone marrow lysis  elevated LDH  increased heme catabolism  increased bilirubin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8470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AE91B-4014-6D6D-9DBC-ACD715587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2E93A7-F08B-A8C0-EC2D-04A916947B81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39CC92-3A9F-4CB2-21E9-37679E4D7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26" y="351035"/>
            <a:ext cx="9487388" cy="464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070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96E11-BBB4-9FC5-F353-60D1BAD6F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Findings/Diagnosis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70FC44-1464-0C5A-4E03-CE9D980418A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04000" y="1656000"/>
            <a:ext cx="9071640" cy="2958840"/>
          </a:xfrm>
        </p:spPr>
        <p:txBody>
          <a:bodyPr/>
          <a:lstStyle/>
          <a:p>
            <a:r>
              <a:rPr lang="en-US" sz="2000" dirty="0">
                <a:latin typeface="+mn-lt"/>
              </a:rPr>
              <a:t>Jaundice – Ineffective erythropoiesis 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Diagnosis: B12 level, </a:t>
            </a:r>
            <a:r>
              <a:rPr lang="en-US" sz="2000" b="1" dirty="0">
                <a:latin typeface="+mn-lt"/>
              </a:rPr>
              <a:t>Homocysteine, Methylmalonic Acid </a:t>
            </a:r>
          </a:p>
          <a:p>
            <a:endParaRPr lang="en-US" sz="2000" b="1" dirty="0">
              <a:latin typeface="+mn-lt"/>
            </a:endParaRPr>
          </a:p>
          <a:p>
            <a:r>
              <a:rPr lang="en-US" sz="2000" u="sng" dirty="0">
                <a:latin typeface="+mn-lt"/>
              </a:rPr>
              <a:t>Neurological findings – B12</a:t>
            </a:r>
          </a:p>
          <a:p>
            <a:pPr lvl="1"/>
            <a:r>
              <a:rPr lang="en-US" sz="2000" dirty="0">
                <a:latin typeface="+mn-lt"/>
              </a:rPr>
              <a:t>Degeneration of the posterior columns</a:t>
            </a:r>
          </a:p>
          <a:p>
            <a:pPr lvl="1"/>
            <a:r>
              <a:rPr lang="en-US" sz="2000" dirty="0">
                <a:latin typeface="+mn-lt"/>
              </a:rPr>
              <a:t>Proprioception and fine motor deficits, seizures, depression, retardation, ataxia, psychosis</a:t>
            </a:r>
          </a:p>
          <a:p>
            <a:pPr lvl="1"/>
            <a:endParaRPr lang="en-US" sz="2000" dirty="0">
              <a:latin typeface="+mn-lt"/>
            </a:endParaRPr>
          </a:p>
          <a:p>
            <a:pPr lvl="1"/>
            <a:r>
              <a:rPr lang="en-US" sz="2000" dirty="0">
                <a:latin typeface="+mn-lt"/>
              </a:rPr>
              <a:t>Folate supplement treats hematological findings but not neurological 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4DE4AAA5-1C36-EC76-29FB-6F1130868A0C}"/>
              </a:ext>
            </a:extLst>
          </p:cNvPr>
          <p:cNvSpPr/>
          <p:nvPr/>
        </p:nvSpPr>
        <p:spPr>
          <a:xfrm>
            <a:off x="314036" y="4093897"/>
            <a:ext cx="7693891" cy="70407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1171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28BEC-B974-2BCB-F25D-315544B2A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Pernicious Anemia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FB766D-DE00-D8D6-6F98-62B01B52D19C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200000"/>
              </a:lnSpc>
            </a:pPr>
            <a:r>
              <a:rPr lang="en-US" sz="2000" dirty="0"/>
              <a:t>Inherited (AR)  vs. acquired 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Both rare 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Mutation in the IF gene vs. autoantibodies </a:t>
            </a:r>
          </a:p>
          <a:p>
            <a:pPr>
              <a:lnSpc>
                <a:spcPct val="200000"/>
              </a:lnSpc>
            </a:pPr>
            <a:r>
              <a:rPr lang="en-US" sz="2000" u="sng" dirty="0"/>
              <a:t>Treatment: </a:t>
            </a:r>
            <a:r>
              <a:rPr lang="en-US" sz="2000" dirty="0"/>
              <a:t>IM B12 </a:t>
            </a:r>
          </a:p>
        </p:txBody>
      </p:sp>
    </p:spTree>
    <p:extLst>
      <p:ext uri="{BB962C8B-B14F-4D97-AF65-F5344CB8AC3E}">
        <p14:creationId xmlns:p14="http://schemas.microsoft.com/office/powerpoint/2010/main" val="544274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6F61836-B43C-D481-82F1-033D1A772CCF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05388" y="1539459"/>
            <a:ext cx="9071640" cy="2958840"/>
          </a:xfrm>
        </p:spPr>
        <p:txBody>
          <a:bodyPr/>
          <a:lstStyle/>
          <a:p>
            <a:pPr lvl="1"/>
            <a:r>
              <a:rPr lang="en-US" sz="2000" dirty="0">
                <a:latin typeface="+mn-lt"/>
              </a:rPr>
              <a:t>Presentation: Persistent mild – moderate Anemia, +/- acute hemolysis, inherited</a:t>
            </a:r>
          </a:p>
          <a:p>
            <a:pPr lvl="1"/>
            <a:endParaRPr lang="en-US" sz="2000" dirty="0">
              <a:latin typeface="+mn-lt"/>
            </a:endParaRPr>
          </a:p>
          <a:p>
            <a:pPr lvl="1"/>
            <a:r>
              <a:rPr lang="en-US" sz="2000" dirty="0">
                <a:latin typeface="+mn-lt"/>
              </a:rPr>
              <a:t>Clinical findings: Scleral icterus, jaundice, splenomegaly, pigmented gallstones</a:t>
            </a:r>
          </a:p>
          <a:p>
            <a:pPr lvl="1"/>
            <a:endParaRPr lang="en-US" sz="2000" dirty="0">
              <a:latin typeface="+mn-lt"/>
            </a:endParaRPr>
          </a:p>
          <a:p>
            <a:pPr lvl="1"/>
            <a:r>
              <a:rPr lang="en-US" sz="2000" dirty="0">
                <a:latin typeface="+mn-lt"/>
              </a:rPr>
              <a:t>Lab findings: MCV variable, often normal (HS), elevated RC, elevated LDH, elevated </a:t>
            </a:r>
            <a:r>
              <a:rPr lang="en-US" sz="2000" dirty="0" err="1">
                <a:latin typeface="+mn-lt"/>
              </a:rPr>
              <a:t>tbili</a:t>
            </a:r>
            <a:r>
              <a:rPr lang="en-US" sz="2000" dirty="0">
                <a:latin typeface="+mn-lt"/>
              </a:rPr>
              <a:t>, low </a:t>
            </a:r>
            <a:r>
              <a:rPr lang="en-US" sz="2000" dirty="0" err="1">
                <a:latin typeface="+mn-lt"/>
              </a:rPr>
              <a:t>Hapto</a:t>
            </a:r>
            <a:endParaRPr lang="en-US" sz="2000" dirty="0">
              <a:latin typeface="+mn-lt"/>
            </a:endParaRPr>
          </a:p>
          <a:p>
            <a:pPr lvl="1"/>
            <a:endParaRPr lang="en-US" sz="2000" dirty="0">
              <a:latin typeface="+mn-lt"/>
            </a:endParaRPr>
          </a:p>
          <a:p>
            <a:pPr lvl="1"/>
            <a:endParaRPr lang="en-US" sz="2000" dirty="0">
              <a:latin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E53A869-24B2-96BB-96C5-30357CB29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RBC Membrane Disorders</a:t>
            </a:r>
          </a:p>
        </p:txBody>
      </p:sp>
    </p:spTree>
    <p:extLst>
      <p:ext uri="{BB962C8B-B14F-4D97-AF65-F5344CB8AC3E}">
        <p14:creationId xmlns:p14="http://schemas.microsoft.com/office/powerpoint/2010/main" val="25444183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D73A8-7403-E360-116B-1DD3DE5ED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Folate Deficiency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3A06F1-9455-5636-D4EC-F7E8C41799B2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200000"/>
              </a:lnSpc>
            </a:pPr>
            <a:endParaRPr lang="en-US" sz="2000" dirty="0"/>
          </a:p>
          <a:p>
            <a:pPr>
              <a:lnSpc>
                <a:spcPct val="200000"/>
              </a:lnSpc>
            </a:pPr>
            <a:r>
              <a:rPr lang="en-US" sz="2000" dirty="0"/>
              <a:t>Poor diet (child drinking goat’s milk)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Impaired absorption (Crohn’s, celiac)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Hematological findings same as B12</a:t>
            </a:r>
          </a:p>
          <a:p>
            <a:pPr>
              <a:lnSpc>
                <a:spcPct val="200000"/>
              </a:lnSpc>
            </a:pPr>
            <a:r>
              <a:rPr lang="en-US" sz="2000" u="sng" dirty="0"/>
              <a:t>Diagnosis: </a:t>
            </a:r>
            <a:r>
              <a:rPr lang="en-US" sz="2000" dirty="0"/>
              <a:t>Serum folate; </a:t>
            </a:r>
            <a:r>
              <a:rPr lang="en-US" sz="2000" b="1" dirty="0"/>
              <a:t>Homocysteine</a:t>
            </a:r>
            <a:r>
              <a:rPr lang="en-US" sz="2000" dirty="0"/>
              <a:t>, MMA</a:t>
            </a:r>
          </a:p>
          <a:p>
            <a:pPr>
              <a:lnSpc>
                <a:spcPct val="200000"/>
              </a:lnSpc>
            </a:pPr>
            <a:r>
              <a:rPr lang="en-US" sz="2000" u="sng" dirty="0"/>
              <a:t>Treatment: </a:t>
            </a:r>
            <a:r>
              <a:rPr lang="en-US" sz="2000" dirty="0"/>
              <a:t>Oral supplementation</a:t>
            </a:r>
          </a:p>
        </p:txBody>
      </p:sp>
    </p:spTree>
    <p:extLst>
      <p:ext uri="{BB962C8B-B14F-4D97-AF65-F5344CB8AC3E}">
        <p14:creationId xmlns:p14="http://schemas.microsoft.com/office/powerpoint/2010/main" val="35973247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F09CC-5D86-E7C0-E468-9D4462A28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69954"/>
            <a:ext cx="9071640" cy="946440"/>
          </a:xfrm>
        </p:spPr>
        <p:txBody>
          <a:bodyPr/>
          <a:lstStyle/>
          <a:p>
            <a:r>
              <a:rPr lang="en-US" dirty="0"/>
              <a:t>Copper Deficiency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7246B7-D43E-18B7-36F2-8832F071D715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36360" y="2067733"/>
            <a:ext cx="9071640" cy="2958840"/>
          </a:xfrm>
        </p:spPr>
        <p:txBody>
          <a:bodyPr/>
          <a:lstStyle/>
          <a:p>
            <a:r>
              <a:rPr lang="en-US" sz="2000" dirty="0">
                <a:latin typeface="+mn-lt"/>
              </a:rPr>
              <a:t>Hematological + Neurological Findings</a:t>
            </a:r>
          </a:p>
          <a:p>
            <a:pPr lvl="1"/>
            <a:r>
              <a:rPr lang="en-US" sz="2000" dirty="0">
                <a:latin typeface="+mn-lt"/>
              </a:rPr>
              <a:t>Cytopenia: Anemia, Neutropenia; MDS like</a:t>
            </a:r>
          </a:p>
          <a:p>
            <a:pPr lvl="1"/>
            <a:r>
              <a:rPr lang="en-US" sz="2000" dirty="0">
                <a:latin typeface="+mn-lt"/>
              </a:rPr>
              <a:t>Myeloneuropathy </a:t>
            </a:r>
          </a:p>
          <a:p>
            <a:r>
              <a:rPr lang="en-US" sz="2000" dirty="0" err="1">
                <a:latin typeface="+mn-lt"/>
              </a:rPr>
              <a:t>Hx</a:t>
            </a:r>
            <a:r>
              <a:rPr lang="en-US" sz="2000" dirty="0">
                <a:latin typeface="+mn-lt"/>
              </a:rPr>
              <a:t> of bariatric surgery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b="0" i="0" u="sng" dirty="0">
                <a:solidFill>
                  <a:srgbClr val="1A1A1A"/>
                </a:solidFill>
                <a:effectLst/>
                <a:latin typeface="+mn-lt"/>
                <a:cs typeface="Arial" panose="020B0604020202020204" pitchFamily="34" charset="0"/>
              </a:rPr>
              <a:t>Menkes Syndrome</a:t>
            </a:r>
            <a:r>
              <a:rPr lang="en-US" sz="2000" u="sng" dirty="0">
                <a:latin typeface="+mn-lt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2000" dirty="0">
                <a:solidFill>
                  <a:srgbClr val="1A1A1A"/>
                </a:solidFill>
                <a:latin typeface="+mn-lt"/>
                <a:cs typeface="Arial" panose="020B0604020202020204" pitchFamily="34" charset="0"/>
              </a:rPr>
              <a:t>R</a:t>
            </a:r>
            <a:r>
              <a:rPr lang="en-US" sz="2000" b="0" i="0" dirty="0">
                <a:solidFill>
                  <a:srgbClr val="1A1A1A"/>
                </a:solidFill>
                <a:effectLst/>
                <a:latin typeface="+mn-lt"/>
                <a:cs typeface="Arial" panose="020B0604020202020204" pitchFamily="34" charset="0"/>
              </a:rPr>
              <a:t>are X-linked mutation in ATP7A </a:t>
            </a:r>
          </a:p>
          <a:p>
            <a:pPr marL="457200" lvl="1" indent="0">
              <a:buNone/>
            </a:pPr>
            <a:r>
              <a:rPr lang="en-US" sz="2000" b="0" i="0" dirty="0">
                <a:solidFill>
                  <a:srgbClr val="1A1A1A"/>
                </a:solidFill>
                <a:effectLst/>
                <a:latin typeface="+mn-lt"/>
                <a:cs typeface="Arial" panose="020B0604020202020204" pitchFamily="34" charset="0"/>
              </a:rPr>
              <a:t>copper transport protein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Treatment: Copper supplementation</a:t>
            </a:r>
          </a:p>
          <a:p>
            <a:endParaRPr lang="en-US" dirty="0"/>
          </a:p>
        </p:txBody>
      </p:sp>
      <p:pic>
        <p:nvPicPr>
          <p:cNvPr id="11266" name="Picture 2" descr="Pathology Outlines - Copper deficiency">
            <a:extLst>
              <a:ext uri="{FF2B5EF4-FFF2-40B4-BE49-F238E27FC236}">
                <a16:creationId xmlns:a16="http://schemas.microsoft.com/office/drawing/2014/main" id="{85E27B2E-F996-8CE4-C346-3D5438F33B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8" b="7338"/>
          <a:stretch/>
        </p:blipFill>
        <p:spPr bwMode="auto">
          <a:xfrm>
            <a:off x="5312125" y="1767839"/>
            <a:ext cx="431784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7642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3CB8A-98BF-8C87-B7D1-1D94E4881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72B32-B836-D3A3-DE8B-7E49EBDB78FD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C99210-5AD9-CE63-BDAE-A2815E334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0" y="311670"/>
            <a:ext cx="10027165" cy="448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348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4A4146-D22D-5658-DB04-A5F3EF392462}"/>
              </a:ext>
            </a:extLst>
          </p:cNvPr>
          <p:cNvSpPr/>
          <p:nvPr/>
        </p:nvSpPr>
        <p:spPr>
          <a:xfrm>
            <a:off x="3973512" y="348234"/>
            <a:ext cx="1566676" cy="404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RC Count</a:t>
            </a:r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525C83FF-5EFF-43C8-74E5-38A01B24B476}"/>
              </a:ext>
            </a:extLst>
          </p:cNvPr>
          <p:cNvCxnSpPr>
            <a:cxnSpLocks/>
          </p:cNvCxnSpPr>
          <p:nvPr/>
        </p:nvCxnSpPr>
        <p:spPr>
          <a:xfrm rot="10800000" flipV="1">
            <a:off x="2997621" y="549619"/>
            <a:ext cx="954929" cy="63201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1DCE7D3E-43F2-4206-E97A-646148F25B24}"/>
              </a:ext>
            </a:extLst>
          </p:cNvPr>
          <p:cNvCxnSpPr>
            <a:cxnSpLocks/>
          </p:cNvCxnSpPr>
          <p:nvPr/>
        </p:nvCxnSpPr>
        <p:spPr>
          <a:xfrm>
            <a:off x="5540188" y="549620"/>
            <a:ext cx="1093694" cy="63201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DBFA2BB-4065-5FB2-9A98-5C36559E2EB1}"/>
              </a:ext>
            </a:extLst>
          </p:cNvPr>
          <p:cNvSpPr/>
          <p:nvPr/>
        </p:nvSpPr>
        <p:spPr>
          <a:xfrm>
            <a:off x="1576593" y="990694"/>
            <a:ext cx="1391291" cy="381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Normal/Decreased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29E75A-A17B-012D-ABE5-D2590C1F368B}"/>
              </a:ext>
            </a:extLst>
          </p:cNvPr>
          <p:cNvSpPr/>
          <p:nvPr/>
        </p:nvSpPr>
        <p:spPr>
          <a:xfrm>
            <a:off x="6663619" y="1008295"/>
            <a:ext cx="1482075" cy="381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Increased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ABC1781-388E-470A-F5F1-74B4161216FF}"/>
              </a:ext>
            </a:extLst>
          </p:cNvPr>
          <p:cNvCxnSpPr>
            <a:cxnSpLocks/>
          </p:cNvCxnSpPr>
          <p:nvPr/>
        </p:nvCxnSpPr>
        <p:spPr>
          <a:xfrm>
            <a:off x="2272238" y="1447789"/>
            <a:ext cx="0" cy="681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237A1061-EE22-CC94-92FA-9DD18D8D0383}"/>
              </a:ext>
            </a:extLst>
          </p:cNvPr>
          <p:cNvSpPr/>
          <p:nvPr/>
        </p:nvSpPr>
        <p:spPr>
          <a:xfrm>
            <a:off x="1576019" y="2168383"/>
            <a:ext cx="1391291" cy="409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MCV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377ABBF-5A17-FE08-CB7E-59409E6A66B7}"/>
              </a:ext>
            </a:extLst>
          </p:cNvPr>
          <p:cNvCxnSpPr>
            <a:cxnSpLocks/>
          </p:cNvCxnSpPr>
          <p:nvPr/>
        </p:nvCxnSpPr>
        <p:spPr>
          <a:xfrm flipH="1">
            <a:off x="6633882" y="1452269"/>
            <a:ext cx="741037" cy="546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B7790CF-64E5-8CF4-818C-79F518FDEA05}"/>
              </a:ext>
            </a:extLst>
          </p:cNvPr>
          <p:cNvSpPr/>
          <p:nvPr/>
        </p:nvSpPr>
        <p:spPr>
          <a:xfrm>
            <a:off x="5782235" y="2061219"/>
            <a:ext cx="1398494" cy="409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Hemolysis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430C51-CC86-0D9F-D823-95BB4C17A5B4}"/>
              </a:ext>
            </a:extLst>
          </p:cNvPr>
          <p:cNvSpPr/>
          <p:nvPr/>
        </p:nvSpPr>
        <p:spPr>
          <a:xfrm>
            <a:off x="7734394" y="2061218"/>
            <a:ext cx="1398494" cy="409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Blood Loss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6BF9F31-65A8-5404-D931-019BE1EE7A42}"/>
              </a:ext>
            </a:extLst>
          </p:cNvPr>
          <p:cNvCxnSpPr>
            <a:cxnSpLocks/>
          </p:cNvCxnSpPr>
          <p:nvPr/>
        </p:nvCxnSpPr>
        <p:spPr>
          <a:xfrm>
            <a:off x="7483391" y="1447789"/>
            <a:ext cx="776897" cy="546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08BD272-9B9A-E6B3-A5D1-E926CE84574E}"/>
              </a:ext>
            </a:extLst>
          </p:cNvPr>
          <p:cNvCxnSpPr>
            <a:cxnSpLocks/>
          </p:cNvCxnSpPr>
          <p:nvPr/>
        </p:nvCxnSpPr>
        <p:spPr>
          <a:xfrm>
            <a:off x="2271665" y="2634101"/>
            <a:ext cx="0" cy="551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9CB654D-339A-4C77-39D7-2E7156997086}"/>
              </a:ext>
            </a:extLst>
          </p:cNvPr>
          <p:cNvCxnSpPr>
            <a:cxnSpLocks/>
          </p:cNvCxnSpPr>
          <p:nvPr/>
        </p:nvCxnSpPr>
        <p:spPr>
          <a:xfrm>
            <a:off x="2590640" y="2636585"/>
            <a:ext cx="834412" cy="604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246FEB8-F9D3-1877-385C-F3329DD0F2B6}"/>
              </a:ext>
            </a:extLst>
          </p:cNvPr>
          <p:cNvCxnSpPr>
            <a:cxnSpLocks/>
          </p:cNvCxnSpPr>
          <p:nvPr/>
        </p:nvCxnSpPr>
        <p:spPr>
          <a:xfrm flipH="1">
            <a:off x="1132234" y="2634101"/>
            <a:ext cx="803985" cy="604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79DAEEBF-CCF8-B309-7977-1917818CCDF5}"/>
              </a:ext>
            </a:extLst>
          </p:cNvPr>
          <p:cNvSpPr/>
          <p:nvPr/>
        </p:nvSpPr>
        <p:spPr>
          <a:xfrm>
            <a:off x="3285752" y="3292920"/>
            <a:ext cx="1205564" cy="413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Macrocytic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9177CF2-1114-DF09-F723-600D104E1761}"/>
              </a:ext>
            </a:extLst>
          </p:cNvPr>
          <p:cNvSpPr/>
          <p:nvPr/>
        </p:nvSpPr>
        <p:spPr>
          <a:xfrm>
            <a:off x="162123" y="3295004"/>
            <a:ext cx="1205564" cy="409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Microcytic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D60620B-E155-86E0-37B5-9B114D8C02F7}"/>
              </a:ext>
            </a:extLst>
          </p:cNvPr>
          <p:cNvSpPr/>
          <p:nvPr/>
        </p:nvSpPr>
        <p:spPr>
          <a:xfrm>
            <a:off x="1668883" y="3327995"/>
            <a:ext cx="1205564" cy="409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Normocytic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E6D8184-8F0C-E951-5D6B-E4F7E9333E4F}"/>
              </a:ext>
            </a:extLst>
          </p:cNvPr>
          <p:cNvSpPr txBox="1"/>
          <p:nvPr/>
        </p:nvSpPr>
        <p:spPr>
          <a:xfrm>
            <a:off x="57957" y="3760722"/>
            <a:ext cx="1413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IDA</a:t>
            </a:r>
          </a:p>
          <a:p>
            <a:pPr algn="ctr"/>
            <a:r>
              <a:rPr lang="en-US" sz="1200" dirty="0"/>
              <a:t>Thalassemia</a:t>
            </a:r>
          </a:p>
          <a:p>
            <a:pPr algn="ctr"/>
            <a:r>
              <a:rPr lang="en-US" sz="1200" dirty="0"/>
              <a:t>ACD (late)</a:t>
            </a:r>
          </a:p>
          <a:p>
            <a:pPr algn="ctr"/>
            <a:r>
              <a:rPr lang="en-US" sz="1200" dirty="0"/>
              <a:t>Sideroblastic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A071C83-CC03-238E-11D0-D8D57C100BC9}"/>
              </a:ext>
            </a:extLst>
          </p:cNvPr>
          <p:cNvSpPr txBox="1"/>
          <p:nvPr/>
        </p:nvSpPr>
        <p:spPr>
          <a:xfrm>
            <a:off x="1622450" y="3791499"/>
            <a:ext cx="1298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TEC</a:t>
            </a:r>
          </a:p>
          <a:p>
            <a:pPr algn="ctr"/>
            <a:r>
              <a:rPr lang="en-US" sz="1100" dirty="0"/>
              <a:t>ACD (early)</a:t>
            </a:r>
          </a:p>
          <a:p>
            <a:pPr algn="ctr"/>
            <a:r>
              <a:rPr lang="en-US" sz="1100" dirty="0"/>
              <a:t>Renal, Thyroid</a:t>
            </a:r>
          </a:p>
          <a:p>
            <a:pPr algn="ctr"/>
            <a:r>
              <a:rPr lang="en-US" sz="1100" dirty="0"/>
              <a:t>BM Invasion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CD4E0B6-4613-A7DC-0956-FC7DA00D46CB}"/>
              </a:ext>
            </a:extLst>
          </p:cNvPr>
          <p:cNvSpPr txBox="1"/>
          <p:nvPr/>
        </p:nvSpPr>
        <p:spPr>
          <a:xfrm>
            <a:off x="3218164" y="3773392"/>
            <a:ext cx="1298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B12, Folate</a:t>
            </a:r>
          </a:p>
          <a:p>
            <a:pPr algn="ctr"/>
            <a:r>
              <a:rPr lang="en-US" sz="1100" dirty="0"/>
              <a:t>Medications/ Substances</a:t>
            </a:r>
          </a:p>
          <a:p>
            <a:pPr algn="ctr"/>
            <a:r>
              <a:rPr lang="en-US" sz="1100" dirty="0"/>
              <a:t>BM Aplasia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44B3400-991F-060B-5725-EDDF7C804D29}"/>
              </a:ext>
            </a:extLst>
          </p:cNvPr>
          <p:cNvCxnSpPr>
            <a:cxnSpLocks/>
          </p:cNvCxnSpPr>
          <p:nvPr/>
        </p:nvCxnSpPr>
        <p:spPr>
          <a:xfrm flipH="1">
            <a:off x="5649221" y="2577829"/>
            <a:ext cx="751579" cy="772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C9B38B0-8119-8BB1-D1FD-43BF91397DE7}"/>
              </a:ext>
            </a:extLst>
          </p:cNvPr>
          <p:cNvCxnSpPr>
            <a:cxnSpLocks/>
          </p:cNvCxnSpPr>
          <p:nvPr/>
        </p:nvCxnSpPr>
        <p:spPr>
          <a:xfrm>
            <a:off x="6553200" y="2577829"/>
            <a:ext cx="851456" cy="772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1FEA55D6-BFE9-723F-4447-7372CBD0D81B}"/>
              </a:ext>
            </a:extLst>
          </p:cNvPr>
          <p:cNvSpPr/>
          <p:nvPr/>
        </p:nvSpPr>
        <p:spPr>
          <a:xfrm>
            <a:off x="4993341" y="3441413"/>
            <a:ext cx="1093694" cy="409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Intrinsic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1BC40ED-3897-37C1-B9F1-F99F08CDC0F7}"/>
              </a:ext>
            </a:extLst>
          </p:cNvPr>
          <p:cNvSpPr/>
          <p:nvPr/>
        </p:nvSpPr>
        <p:spPr>
          <a:xfrm>
            <a:off x="7019106" y="3441413"/>
            <a:ext cx="1093694" cy="409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Extrinsic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A3FA85C-E96D-54E9-A20C-FEC25CC2F35A}"/>
              </a:ext>
            </a:extLst>
          </p:cNvPr>
          <p:cNvSpPr txBox="1"/>
          <p:nvPr/>
        </p:nvSpPr>
        <p:spPr>
          <a:xfrm>
            <a:off x="4741083" y="3949227"/>
            <a:ext cx="15666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Membrane</a:t>
            </a:r>
          </a:p>
          <a:p>
            <a:pPr algn="ctr"/>
            <a:r>
              <a:rPr lang="en-US" sz="1100" dirty="0"/>
              <a:t>Hemoglobinopathy</a:t>
            </a:r>
          </a:p>
          <a:p>
            <a:pPr algn="ctr"/>
            <a:r>
              <a:rPr lang="en-US" sz="1100" dirty="0"/>
              <a:t>Enzyme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B267CF1-2402-699E-F0C9-08A7A0C0DE95}"/>
              </a:ext>
            </a:extLst>
          </p:cNvPr>
          <p:cNvSpPr txBox="1"/>
          <p:nvPr/>
        </p:nvSpPr>
        <p:spPr>
          <a:xfrm>
            <a:off x="6916739" y="3960775"/>
            <a:ext cx="12984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Immune</a:t>
            </a:r>
          </a:p>
          <a:p>
            <a:pPr algn="ctr"/>
            <a:r>
              <a:rPr lang="en-US" sz="1100" dirty="0"/>
              <a:t>Non-Immune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31CC169-72BD-69B2-9A78-CDB0BD9DF32A}"/>
              </a:ext>
            </a:extLst>
          </p:cNvPr>
          <p:cNvSpPr txBox="1"/>
          <p:nvPr/>
        </p:nvSpPr>
        <p:spPr>
          <a:xfrm>
            <a:off x="1668883" y="3810792"/>
            <a:ext cx="1220698" cy="94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Circle: Hollow 1">
            <a:extLst>
              <a:ext uri="{FF2B5EF4-FFF2-40B4-BE49-F238E27FC236}">
                <a16:creationId xmlns:a16="http://schemas.microsoft.com/office/drawing/2014/main" id="{F29E54DE-AB52-34CD-C89A-9ACDA9074737}"/>
              </a:ext>
            </a:extLst>
          </p:cNvPr>
          <p:cNvSpPr/>
          <p:nvPr/>
        </p:nvSpPr>
        <p:spPr>
          <a:xfrm>
            <a:off x="6481482" y="2873395"/>
            <a:ext cx="2355788" cy="2095500"/>
          </a:xfrm>
          <a:prstGeom prst="donut">
            <a:avLst>
              <a:gd name="adj" fmla="val 4268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8481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4DDCB-B162-1F32-79BE-1A47A9CF1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Hemolysis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8BD844-8E7D-B15B-42C2-C25F5E05A671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04000" y="1577340"/>
            <a:ext cx="2406840" cy="71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Intravascular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80B13FD-E961-BEF7-05AC-DFDE112A0159}"/>
              </a:ext>
            </a:extLst>
          </p:cNvPr>
          <p:cNvSpPr txBox="1">
            <a:spLocks/>
          </p:cNvSpPr>
          <p:nvPr/>
        </p:nvSpPr>
        <p:spPr>
          <a:xfrm>
            <a:off x="6828600" y="474570"/>
            <a:ext cx="2406840" cy="713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Extravascular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C57FCF-B219-A0FE-0E52-0B15378DD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254" y="1152439"/>
            <a:ext cx="3835597" cy="16828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FC3E8F-912C-9326-B093-ADC5477A4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76" y="2414697"/>
            <a:ext cx="3762495" cy="17617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6F9686-AB9B-DA3F-4441-7717759699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1345" y="3309084"/>
            <a:ext cx="3696406" cy="1734717"/>
          </a:xfrm>
          <a:prstGeom prst="rect">
            <a:avLst/>
          </a:prstGeom>
        </p:spPr>
      </p:pic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5353682B-2E2C-B600-8CD8-0702EA64F9B4}"/>
              </a:ext>
            </a:extLst>
          </p:cNvPr>
          <p:cNvCxnSpPr>
            <a:cxnSpLocks/>
          </p:cNvCxnSpPr>
          <p:nvPr/>
        </p:nvCxnSpPr>
        <p:spPr>
          <a:xfrm>
            <a:off x="0" y="1512000"/>
            <a:ext cx="10080625" cy="152838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4875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A41BE-D6DD-64C7-BA1A-99A238530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Autoimmune Hemolytic Anemias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F57C66-3F62-F423-3483-5689AC8AC6B5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Warm AIHA (WAIHA)</a:t>
            </a:r>
          </a:p>
          <a:p>
            <a:r>
              <a:rPr lang="en-US" sz="2000" dirty="0">
                <a:latin typeface="+mn-lt"/>
              </a:rPr>
              <a:t>Cold Agglutinin Syndrome (CAS)</a:t>
            </a:r>
          </a:p>
          <a:p>
            <a:r>
              <a:rPr lang="en-US" sz="2000" dirty="0">
                <a:latin typeface="+mn-lt"/>
              </a:rPr>
              <a:t>Paroxysmal Cold Hemoglobinuria (PCH)</a:t>
            </a:r>
          </a:p>
          <a:p>
            <a:pPr marL="0" indent="0">
              <a:buNone/>
            </a:pPr>
            <a:endParaRPr lang="en-US" sz="2000" dirty="0">
              <a:latin typeface="+mn-lt"/>
            </a:endParaRP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Other…</a:t>
            </a:r>
          </a:p>
          <a:p>
            <a:r>
              <a:rPr lang="en-US" sz="2000" dirty="0">
                <a:latin typeface="+mn-lt"/>
              </a:rPr>
              <a:t>Mixed AIHA</a:t>
            </a:r>
          </a:p>
          <a:p>
            <a:r>
              <a:rPr lang="en-US" sz="2000" dirty="0">
                <a:latin typeface="+mn-lt"/>
              </a:rPr>
              <a:t>Atypical (DAT-Negative) AIHA</a:t>
            </a:r>
          </a:p>
          <a:p>
            <a:r>
              <a:rPr lang="en-US" sz="2000" dirty="0">
                <a:latin typeface="+mn-lt"/>
              </a:rPr>
              <a:t>Drug induced IHA</a:t>
            </a:r>
          </a:p>
          <a:p>
            <a:r>
              <a:rPr lang="en-US" sz="2000" dirty="0" err="1">
                <a:latin typeface="+mn-lt"/>
              </a:rPr>
              <a:t>Allo</a:t>
            </a:r>
            <a:r>
              <a:rPr lang="en-US" sz="2000" dirty="0">
                <a:latin typeface="+mn-lt"/>
              </a:rPr>
              <a:t>- IHA</a:t>
            </a:r>
          </a:p>
        </p:txBody>
      </p:sp>
    </p:spTree>
    <p:extLst>
      <p:ext uri="{BB962C8B-B14F-4D97-AF65-F5344CB8AC3E}">
        <p14:creationId xmlns:p14="http://schemas.microsoft.com/office/powerpoint/2010/main" val="16227082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B05A9-8EEC-D91D-BC4B-ACB503765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WAIHA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C32B8C-F998-1C14-AE2B-C87F4A538DBA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200000"/>
              </a:lnSpc>
            </a:pPr>
            <a:r>
              <a:rPr lang="en-US" sz="2000" dirty="0">
                <a:latin typeface="+mn-lt"/>
              </a:rPr>
              <a:t>Females &gt; males; Age ~ 70s; 1 in 80,000</a:t>
            </a:r>
          </a:p>
          <a:p>
            <a:pPr>
              <a:lnSpc>
                <a:spcPct val="200000"/>
              </a:lnSpc>
            </a:pPr>
            <a:r>
              <a:rPr lang="en-US" sz="2000" u="sng" dirty="0">
                <a:latin typeface="+mn-lt"/>
              </a:rPr>
              <a:t>Primary: </a:t>
            </a:r>
            <a:r>
              <a:rPr lang="en-US" sz="2000" dirty="0">
                <a:latin typeface="+mn-lt"/>
              </a:rPr>
              <a:t> Idiopathic</a:t>
            </a:r>
          </a:p>
          <a:p>
            <a:pPr>
              <a:lnSpc>
                <a:spcPct val="200000"/>
              </a:lnSpc>
            </a:pPr>
            <a:endParaRPr lang="en-US" sz="2000" u="sng" dirty="0">
              <a:latin typeface="+mn-lt"/>
            </a:endParaRPr>
          </a:p>
          <a:p>
            <a:pPr>
              <a:lnSpc>
                <a:spcPct val="200000"/>
              </a:lnSpc>
            </a:pPr>
            <a:r>
              <a:rPr lang="en-US" sz="2000" dirty="0">
                <a:latin typeface="+mn-lt"/>
              </a:rPr>
              <a:t>        </a:t>
            </a:r>
            <a:r>
              <a:rPr lang="en-US" sz="2000" u="sng" dirty="0">
                <a:latin typeface="+mn-lt"/>
              </a:rPr>
              <a:t>Secondary:</a:t>
            </a:r>
          </a:p>
          <a:p>
            <a:pPr lvl="1">
              <a:lnSpc>
                <a:spcPct val="200000"/>
              </a:lnSpc>
            </a:pPr>
            <a:r>
              <a:rPr lang="en-US" sz="2000" dirty="0">
                <a:latin typeface="+mn-lt"/>
              </a:rPr>
              <a:t>CLL, Lymphomas, SLE</a:t>
            </a:r>
          </a:p>
          <a:p>
            <a:pPr lvl="1">
              <a:lnSpc>
                <a:spcPct val="200000"/>
              </a:lnSpc>
            </a:pPr>
            <a:r>
              <a:rPr lang="en-US" sz="2000" dirty="0">
                <a:latin typeface="+mn-lt"/>
              </a:rPr>
              <a:t> Drugs, Ovarian Ca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2F044F-5180-68DC-9DAF-80BA2F7985FF}"/>
              </a:ext>
            </a:extLst>
          </p:cNvPr>
          <p:cNvSpPr txBox="1"/>
          <p:nvPr/>
        </p:nvSpPr>
        <p:spPr>
          <a:xfrm>
            <a:off x="5227320" y="3003804"/>
            <a:ext cx="3688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Hgb</a:t>
            </a:r>
          </a:p>
          <a:p>
            <a:r>
              <a:rPr lang="en-US" dirty="0"/>
              <a:t>RC and MCV</a:t>
            </a:r>
          </a:p>
          <a:p>
            <a:r>
              <a:rPr lang="en-US" dirty="0"/>
              <a:t>LDH</a:t>
            </a:r>
          </a:p>
          <a:p>
            <a:r>
              <a:rPr lang="en-US" dirty="0" err="1"/>
              <a:t>Hapto</a:t>
            </a:r>
            <a:endParaRPr lang="en-US" dirty="0"/>
          </a:p>
          <a:p>
            <a:r>
              <a:rPr lang="en-US" dirty="0"/>
              <a:t>Bilirubin </a:t>
            </a:r>
          </a:p>
          <a:p>
            <a:r>
              <a:rPr lang="en-US" dirty="0"/>
              <a:t>Coombs: IgG + and C3d +/-</a:t>
            </a: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95E0C782-1647-BF45-34F3-CA502CE3F6E3}"/>
              </a:ext>
            </a:extLst>
          </p:cNvPr>
          <p:cNvSpPr/>
          <p:nvPr/>
        </p:nvSpPr>
        <p:spPr>
          <a:xfrm>
            <a:off x="5824140" y="3604115"/>
            <a:ext cx="182880" cy="1676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DFC1898D-D9EE-2F20-ED70-F4E0977013D4}"/>
              </a:ext>
            </a:extLst>
          </p:cNvPr>
          <p:cNvSpPr/>
          <p:nvPr/>
        </p:nvSpPr>
        <p:spPr>
          <a:xfrm>
            <a:off x="6487160" y="3357109"/>
            <a:ext cx="182880" cy="1676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BFBC7332-C26D-E699-3EDB-4FE3CA384A45}"/>
              </a:ext>
            </a:extLst>
          </p:cNvPr>
          <p:cNvSpPr/>
          <p:nvPr/>
        </p:nvSpPr>
        <p:spPr>
          <a:xfrm>
            <a:off x="6189900" y="4194518"/>
            <a:ext cx="182880" cy="1676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5688B651-341C-F84E-72FC-53E6FA76A3FA}"/>
              </a:ext>
            </a:extLst>
          </p:cNvPr>
          <p:cNvSpPr/>
          <p:nvPr/>
        </p:nvSpPr>
        <p:spPr>
          <a:xfrm>
            <a:off x="5786280" y="3094991"/>
            <a:ext cx="182880" cy="1901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A683D1A-2367-88FC-75D5-AF62EF37DA54}"/>
              </a:ext>
            </a:extLst>
          </p:cNvPr>
          <p:cNvSpPr/>
          <p:nvPr/>
        </p:nvSpPr>
        <p:spPr>
          <a:xfrm>
            <a:off x="6007020" y="3941837"/>
            <a:ext cx="182880" cy="167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0071A0E-1191-9D60-6170-6E0931E56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620" y="345406"/>
            <a:ext cx="3988005" cy="2349621"/>
          </a:xfrm>
          <a:prstGeom prst="rect">
            <a:avLst/>
          </a:prstGeom>
        </p:spPr>
      </p:pic>
      <p:sp>
        <p:nvSpPr>
          <p:cNvPr id="5" name="Circle: Hollow 4">
            <a:extLst>
              <a:ext uri="{FF2B5EF4-FFF2-40B4-BE49-F238E27FC236}">
                <a16:creationId xmlns:a16="http://schemas.microsoft.com/office/drawing/2014/main" id="{A40B0EA5-556C-6D6F-4880-9D2094432B56}"/>
              </a:ext>
            </a:extLst>
          </p:cNvPr>
          <p:cNvSpPr/>
          <p:nvPr/>
        </p:nvSpPr>
        <p:spPr>
          <a:xfrm>
            <a:off x="157018" y="3094991"/>
            <a:ext cx="2683022" cy="2428354"/>
          </a:xfrm>
          <a:prstGeom prst="donut">
            <a:avLst>
              <a:gd name="adj" fmla="val 24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6383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AFB5E-0002-BCDB-10F5-D781EE0A5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WAIHA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259E6F-9C84-1246-0F28-88E553F1E088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IgG </a:t>
            </a:r>
            <a:r>
              <a:rPr lang="en-US" dirty="0">
                <a:sym typeface="Wingdings" panose="05000000000000000000" pitchFamily="2" charset="2"/>
              </a:rPr>
              <a:t> Optimally Binds at 37 degrees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Extravascular Hemolysis</a:t>
            </a:r>
          </a:p>
          <a:p>
            <a:endParaRPr lang="en-US" dirty="0"/>
          </a:p>
        </p:txBody>
      </p:sp>
      <p:pic>
        <p:nvPicPr>
          <p:cNvPr id="4098" name="Picture 2" descr="Mechanisms of hemolysis in warm antibody autoimmune hemolytic anemia ...">
            <a:extLst>
              <a:ext uri="{FF2B5EF4-FFF2-40B4-BE49-F238E27FC236}">
                <a16:creationId xmlns:a16="http://schemas.microsoft.com/office/drawing/2014/main" id="{C00E011C-5D09-A490-8626-FAD735059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0"/>
            <a:ext cx="4354512" cy="56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777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23DAD-6969-533E-6A8B-8F2FDCE59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WAIHA - Treatment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E061AC-2748-5C96-4BE1-2B0F9112A752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200000"/>
              </a:lnSpc>
            </a:pPr>
            <a:r>
              <a:rPr lang="en-US" sz="2000" dirty="0">
                <a:latin typeface="+mn-lt"/>
              </a:rPr>
              <a:t>Transfusions: </a:t>
            </a:r>
            <a:r>
              <a:rPr lang="en-US" sz="2000" dirty="0" err="1">
                <a:latin typeface="+mn-lt"/>
              </a:rPr>
              <a:t>Panagglutinin</a:t>
            </a:r>
            <a:r>
              <a:rPr lang="en-US" sz="2000" dirty="0">
                <a:latin typeface="+mn-lt"/>
              </a:rPr>
              <a:t> IgG </a:t>
            </a:r>
            <a:r>
              <a:rPr lang="en-US" sz="2000" dirty="0">
                <a:latin typeface="+mn-lt"/>
                <a:sym typeface="Wingdings" panose="05000000000000000000" pitchFamily="2" charset="2"/>
              </a:rPr>
              <a:t> No perfect donor; Limit to symptomatic/cardiac</a:t>
            </a:r>
            <a:endParaRPr lang="en-US" sz="20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+mn-lt"/>
              </a:rPr>
              <a:t>*Steroids </a:t>
            </a:r>
            <a:r>
              <a:rPr lang="en-US" sz="2000" dirty="0">
                <a:latin typeface="+mn-lt"/>
                <a:sym typeface="Wingdings" panose="05000000000000000000" pitchFamily="2" charset="2"/>
              </a:rPr>
              <a:t> 80% OR  50% relapse within 1 </a:t>
            </a:r>
            <a:r>
              <a:rPr lang="en-US" sz="2000" dirty="0" err="1">
                <a:latin typeface="+mn-lt"/>
                <a:sym typeface="Wingdings" panose="05000000000000000000" pitchFamily="2" charset="2"/>
              </a:rPr>
              <a:t>yr</a:t>
            </a:r>
            <a:endParaRPr lang="en-US" sz="2000" dirty="0">
              <a:latin typeface="+mn-lt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+mn-lt"/>
                <a:sym typeface="Wingdings" panose="05000000000000000000" pitchFamily="2" charset="2"/>
              </a:rPr>
              <a:t> - 1mg/kg  3-4 weeks  slow taper at a a rate of 10 mg/week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+mn-lt"/>
                <a:sym typeface="Wingdings" panose="05000000000000000000" pitchFamily="2" charset="2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sz="2000" u="sng" dirty="0">
                <a:latin typeface="+mn-lt"/>
                <a:sym typeface="Wingdings" panose="05000000000000000000" pitchFamily="2" charset="2"/>
              </a:rPr>
              <a:t>Goal: </a:t>
            </a:r>
            <a:r>
              <a:rPr lang="en-US" sz="2000" dirty="0">
                <a:latin typeface="+mn-lt"/>
                <a:sym typeface="Wingdings" panose="05000000000000000000" pitchFamily="2" charset="2"/>
              </a:rPr>
              <a:t>Amelioration of symptoms/transfusion independence </a:t>
            </a:r>
          </a:p>
          <a:p>
            <a:pPr>
              <a:lnSpc>
                <a:spcPct val="200000"/>
              </a:lnSpc>
            </a:pPr>
            <a:r>
              <a:rPr lang="en-US" sz="2000" u="sng" dirty="0">
                <a:latin typeface="+mn-lt"/>
                <a:sym typeface="Wingdings" panose="05000000000000000000" pitchFamily="2" charset="2"/>
              </a:rPr>
              <a:t>Negative DAT </a:t>
            </a:r>
            <a:r>
              <a:rPr lang="en-US" sz="2000" dirty="0">
                <a:latin typeface="+mn-lt"/>
                <a:sym typeface="Wingdings" panose="05000000000000000000" pitchFamily="2" charset="2"/>
              </a:rPr>
              <a:t> Not essential for successful treatment </a:t>
            </a:r>
          </a:p>
        </p:txBody>
      </p:sp>
    </p:spTree>
    <p:extLst>
      <p:ext uri="{BB962C8B-B14F-4D97-AF65-F5344CB8AC3E}">
        <p14:creationId xmlns:p14="http://schemas.microsoft.com/office/powerpoint/2010/main" val="36603049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B4250-0AE3-A613-82A6-D8A1FDFA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Line Treatment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3E8EFA-005F-B95F-AAF6-0F73441315CD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Rituximab 375 mg/m2 weekly x 4 doses </a:t>
            </a:r>
          </a:p>
          <a:p>
            <a:pPr lvl="1"/>
            <a:r>
              <a:rPr lang="en-US" dirty="0"/>
              <a:t>ORR 70 – 90%</a:t>
            </a:r>
          </a:p>
          <a:p>
            <a:pPr lvl="1"/>
            <a:r>
              <a:rPr lang="en-US" dirty="0" err="1"/>
              <a:t>mDOR</a:t>
            </a:r>
            <a:r>
              <a:rPr lang="en-US" dirty="0"/>
              <a:t> 20 months</a:t>
            </a:r>
          </a:p>
          <a:p>
            <a:pPr lvl="1"/>
            <a:r>
              <a:rPr lang="en-US" dirty="0"/>
              <a:t>50% relapse </a:t>
            </a:r>
          </a:p>
          <a:p>
            <a:pPr lvl="1"/>
            <a:endParaRPr lang="en-US" dirty="0"/>
          </a:p>
          <a:p>
            <a:r>
              <a:rPr lang="en-US" dirty="0"/>
              <a:t>Splenectomy </a:t>
            </a:r>
          </a:p>
          <a:p>
            <a:pPr lvl="1"/>
            <a:r>
              <a:rPr lang="en-US" dirty="0"/>
              <a:t>ORR 60-90%</a:t>
            </a:r>
          </a:p>
          <a:p>
            <a:pPr lvl="1"/>
            <a:r>
              <a:rPr lang="en-US" dirty="0"/>
              <a:t>40-50% prolonged remissions</a:t>
            </a:r>
          </a:p>
          <a:p>
            <a:pPr lvl="1"/>
            <a:r>
              <a:rPr lang="en-US" dirty="0"/>
              <a:t>Early relapse or late relapse </a:t>
            </a:r>
          </a:p>
          <a:p>
            <a:pPr lvl="1"/>
            <a:r>
              <a:rPr lang="en-US" dirty="0"/>
              <a:t>Can respond to low dose steroids after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F0E15-999C-AD25-E717-8458F1867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Spherocytosis…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FD13C6F-3906-38A8-FBD7-ADADF88C1540}"/>
              </a:ext>
            </a:extLst>
          </p:cNvPr>
          <p:cNvGraphicFramePr/>
          <p:nvPr/>
        </p:nvGraphicFramePr>
        <p:xfrm>
          <a:off x="1470995" y="-75933"/>
          <a:ext cx="9071640" cy="469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71408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693C2-4EC1-4B50-FA64-AF0D243D0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Line Treatment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6D8F14-F7AF-31A7-A0D3-CC8C211B1227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Immunomodulatory agents </a:t>
            </a:r>
            <a:r>
              <a:rPr lang="en-US" dirty="0">
                <a:sym typeface="Wingdings" panose="05000000000000000000" pitchFamily="2" charset="2"/>
              </a:rPr>
              <a:t> Delayed Response ( 3- 4 months)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Azathioprine</a:t>
            </a:r>
          </a:p>
          <a:p>
            <a:pPr lvl="1"/>
            <a:r>
              <a:rPr lang="en-US" dirty="0"/>
              <a:t>Cyclophosphamide</a:t>
            </a:r>
          </a:p>
          <a:p>
            <a:pPr lvl="1"/>
            <a:r>
              <a:rPr lang="en-US" dirty="0"/>
              <a:t>Cyclosporine</a:t>
            </a:r>
          </a:p>
          <a:p>
            <a:pPr lvl="1"/>
            <a:r>
              <a:rPr lang="en-US" dirty="0"/>
              <a:t>MMF</a:t>
            </a:r>
          </a:p>
          <a:p>
            <a:pPr lvl="1"/>
            <a:r>
              <a:rPr lang="en-US" dirty="0"/>
              <a:t>Danazol </a:t>
            </a:r>
          </a:p>
        </p:txBody>
      </p:sp>
    </p:spTree>
    <p:extLst>
      <p:ext uri="{BB962C8B-B14F-4D97-AF65-F5344CB8AC3E}">
        <p14:creationId xmlns:p14="http://schemas.microsoft.com/office/powerpoint/2010/main" val="8957731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5E32E-3A8E-8667-6B77-B17E9B10E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Agglutinin Disease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AD701F-323E-3CC7-3800-E937A4DFB693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93164" y="482432"/>
            <a:ext cx="9071640" cy="946440"/>
          </a:xfrm>
        </p:spPr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>
              <a:lnSpc>
                <a:spcPct val="200000"/>
              </a:lnSpc>
            </a:pPr>
            <a:endParaRPr lang="en-US" sz="2000" dirty="0">
              <a:latin typeface="+mn-lt"/>
            </a:endParaRPr>
          </a:p>
          <a:p>
            <a:pPr>
              <a:lnSpc>
                <a:spcPct val="200000"/>
              </a:lnSpc>
            </a:pPr>
            <a:r>
              <a:rPr lang="en-US" sz="2000" u="sng" dirty="0">
                <a:latin typeface="+mn-lt"/>
              </a:rPr>
              <a:t>Primary Cold Agglutinin Disease </a:t>
            </a:r>
          </a:p>
          <a:p>
            <a:pPr lvl="1">
              <a:lnSpc>
                <a:spcPct val="200000"/>
              </a:lnSpc>
            </a:pPr>
            <a:r>
              <a:rPr lang="en-US" sz="2000" dirty="0">
                <a:latin typeface="+mn-lt"/>
              </a:rPr>
              <a:t>Rare, 1 in 1 million; F&gt; M; Age ~ 72 </a:t>
            </a:r>
          </a:p>
          <a:p>
            <a:pPr>
              <a:lnSpc>
                <a:spcPct val="200000"/>
              </a:lnSpc>
            </a:pPr>
            <a:r>
              <a:rPr lang="en-US" sz="2000" u="sng" dirty="0">
                <a:latin typeface="+mn-lt"/>
              </a:rPr>
              <a:t>Secondary Cold Agglutinin Syndrome</a:t>
            </a:r>
          </a:p>
          <a:p>
            <a:pPr lvl="1">
              <a:lnSpc>
                <a:spcPct val="200000"/>
              </a:lnSpc>
            </a:pPr>
            <a:r>
              <a:rPr lang="en-US" sz="2000" dirty="0">
                <a:latin typeface="+mn-lt"/>
              </a:rPr>
              <a:t>Mycoplasma pneumoniae</a:t>
            </a:r>
          </a:p>
          <a:p>
            <a:pPr lvl="1">
              <a:lnSpc>
                <a:spcPct val="200000"/>
              </a:lnSpc>
            </a:pPr>
            <a:r>
              <a:rPr lang="en-US" sz="2000" dirty="0">
                <a:latin typeface="+mn-lt"/>
              </a:rPr>
              <a:t>Infectious mononucleosis </a:t>
            </a:r>
          </a:p>
          <a:p>
            <a:pPr lvl="1">
              <a:lnSpc>
                <a:spcPct val="200000"/>
              </a:lnSpc>
            </a:pPr>
            <a:r>
              <a:rPr lang="en-US" sz="2000" dirty="0">
                <a:latin typeface="+mn-lt"/>
              </a:rPr>
              <a:t>Lymphoid Neoplasms </a:t>
            </a:r>
          </a:p>
          <a:p>
            <a:pPr lvl="1">
              <a:lnSpc>
                <a:spcPct val="200000"/>
              </a:lnSpc>
            </a:pPr>
            <a:r>
              <a:rPr lang="en-US" sz="2000" dirty="0">
                <a:latin typeface="+mn-lt"/>
              </a:rPr>
              <a:t>SLE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9751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E63ED-DA3D-C8AE-B1F8-073258E32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CAD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8AD894-132F-0C93-19A9-8DD913405A5F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200000"/>
              </a:lnSpc>
            </a:pPr>
            <a:r>
              <a:rPr lang="en-US" sz="2000" dirty="0">
                <a:latin typeface="+mn-lt"/>
              </a:rPr>
              <a:t>Agglutination of RBC in microvasculature 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latin typeface="+mn-lt"/>
              </a:rPr>
              <a:t>Chronic Anemia vs. Episodic 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latin typeface="+mn-lt"/>
              </a:rPr>
              <a:t>Acrocyanosis, Livedo Reticularis, Raynaud’s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latin typeface="+mn-lt"/>
              </a:rPr>
              <a:t>DAT IgG – and C3 + </a:t>
            </a:r>
            <a:r>
              <a:rPr lang="en-US" sz="2000" dirty="0">
                <a:latin typeface="+mn-lt"/>
                <a:sym typeface="Wingdings" panose="05000000000000000000" pitchFamily="2" charset="2"/>
              </a:rPr>
              <a:t> Extravascular Hemolysis Liver</a:t>
            </a:r>
            <a:endParaRPr lang="en-US" sz="2000" dirty="0">
              <a:latin typeface="+mn-lt"/>
            </a:endParaRPr>
          </a:p>
          <a:p>
            <a:pPr>
              <a:lnSpc>
                <a:spcPct val="200000"/>
              </a:lnSpc>
            </a:pPr>
            <a:r>
              <a:rPr lang="en-US" sz="2000" dirty="0">
                <a:latin typeface="+mn-lt"/>
              </a:rPr>
              <a:t>IgM </a:t>
            </a:r>
            <a:r>
              <a:rPr lang="en-US" sz="2000" dirty="0">
                <a:latin typeface="+mn-lt"/>
                <a:sym typeface="Wingdings" panose="05000000000000000000" pitchFamily="2" charset="2"/>
              </a:rPr>
              <a:t> cold antibodies</a:t>
            </a:r>
            <a:endParaRPr lang="en-US" sz="2000" dirty="0">
              <a:latin typeface="+mn-lt"/>
            </a:endParaRPr>
          </a:p>
        </p:txBody>
      </p:sp>
      <p:pic>
        <p:nvPicPr>
          <p:cNvPr id="12290" name="Picture 2" descr="Cold agglutinin disease - 2.">
            <a:extLst>
              <a:ext uri="{FF2B5EF4-FFF2-40B4-BE49-F238E27FC236}">
                <a16:creationId xmlns:a16="http://schemas.microsoft.com/office/drawing/2014/main" id="{1E5837BD-D373-1B18-4AD9-DA3C44742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421" y="458602"/>
            <a:ext cx="3703519" cy="295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6964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3AA62-C38B-D79A-1D04-16C5E6520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26890F-9AED-AE34-B743-52538B2F764D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</a:t>
            </a:r>
            <a:r>
              <a:rPr lang="en-US" sz="2800" dirty="0"/>
              <a:t>Hemolysis features: High MCV; Reticulocytosis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*Cold agglutinin titer above 1:64 for DX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*Titer above 1: 512 </a:t>
            </a:r>
            <a:r>
              <a:rPr lang="en-US" sz="2800" dirty="0">
                <a:sym typeface="Wingdings" panose="05000000000000000000" pitchFamily="2" charset="2"/>
              </a:rPr>
              <a:t> Clinically significant </a:t>
            </a:r>
          </a:p>
        </p:txBody>
      </p:sp>
    </p:spTree>
    <p:extLst>
      <p:ext uri="{BB962C8B-B14F-4D97-AF65-F5344CB8AC3E}">
        <p14:creationId xmlns:p14="http://schemas.microsoft.com/office/powerpoint/2010/main" val="20364350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1FEC1-76F5-BFED-954B-BD82EFC20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for CAD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B9924A-AD37-B19B-E0F8-8FFA3F645052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90764" y="715484"/>
            <a:ext cx="9071640" cy="9464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200000"/>
              </a:lnSpc>
            </a:pPr>
            <a:r>
              <a:rPr lang="en-US" sz="2000" dirty="0"/>
              <a:t>Cold avoidance; Treat primary disease in 2</a:t>
            </a:r>
            <a:r>
              <a:rPr lang="en-US" sz="2000" baseline="30000" dirty="0"/>
              <a:t>nd</a:t>
            </a:r>
            <a:r>
              <a:rPr lang="en-US" sz="2000" dirty="0"/>
              <a:t> CAD</a:t>
            </a:r>
          </a:p>
          <a:p>
            <a:pPr>
              <a:lnSpc>
                <a:spcPct val="200000"/>
              </a:lnSpc>
            </a:pPr>
            <a:r>
              <a:rPr lang="en-US" sz="2000" u="sng" dirty="0"/>
              <a:t>Transfusions : Warmed and Washed RBCs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Plasmapheresis – 90% of IgM circulates in the plasma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Rituximab 375 mg/m2 weekly x 4 dioses </a:t>
            </a:r>
            <a:r>
              <a:rPr lang="en-US" sz="2000" dirty="0">
                <a:sym typeface="Wingdings" panose="05000000000000000000" pitchFamily="2" charset="2"/>
              </a:rPr>
              <a:t> In chronic hemolysis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ym typeface="Wingdings" panose="05000000000000000000" pitchFamily="2" charset="2"/>
              </a:rPr>
              <a:t>	- 50 % RR; May be repeated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ym typeface="Wingdings" panose="05000000000000000000" pitchFamily="2" charset="2"/>
              </a:rPr>
              <a:t>          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437723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E4438E-77AB-6BED-CDCD-68AC52E85B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8910"/>
          <a:stretch>
            <a:fillRect/>
          </a:stretch>
        </p:blipFill>
        <p:spPr>
          <a:xfrm>
            <a:off x="1725326" y="2012637"/>
            <a:ext cx="4853273" cy="21459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DF7F93-0D7B-F09F-CBB3-1951A1126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Complement Inhibitors</a:t>
            </a:r>
          </a:p>
        </p:txBody>
      </p:sp>
    </p:spTree>
    <p:extLst>
      <p:ext uri="{BB962C8B-B14F-4D97-AF65-F5344CB8AC3E}">
        <p14:creationId xmlns:p14="http://schemas.microsoft.com/office/powerpoint/2010/main" val="37972875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ECF75-5F1A-ED2A-0C0A-8E1D46F69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Paroxysmal Cold Hemoglobinuria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C3CDDE-A60B-F519-0525-76EA47E0CDB5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sz="2000" dirty="0">
                <a:latin typeface="+mn-lt"/>
              </a:rPr>
              <a:t>Very rare: Children &lt; 5 </a:t>
            </a:r>
            <a:r>
              <a:rPr lang="en-US" sz="2000" dirty="0" err="1">
                <a:latin typeface="+mn-lt"/>
              </a:rPr>
              <a:t>y.o</a:t>
            </a:r>
            <a:r>
              <a:rPr lang="en-US" sz="2000" dirty="0">
                <a:latin typeface="+mn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+mn-lt"/>
              </a:rPr>
              <a:t>Severe/progressive Anemia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+mn-lt"/>
              </a:rPr>
              <a:t>M &gt; F</a:t>
            </a:r>
          </a:p>
          <a:p>
            <a:pPr>
              <a:lnSpc>
                <a:spcPct val="150000"/>
              </a:lnSpc>
            </a:pPr>
            <a:r>
              <a:rPr lang="en-US" sz="2000" u="sng" dirty="0">
                <a:latin typeface="+mn-lt"/>
              </a:rPr>
              <a:t>Primary (idiopathic)</a:t>
            </a:r>
          </a:p>
          <a:p>
            <a:pPr>
              <a:lnSpc>
                <a:spcPct val="150000"/>
              </a:lnSpc>
            </a:pPr>
            <a:r>
              <a:rPr lang="en-US" sz="2000" u="sng" dirty="0">
                <a:latin typeface="+mn-lt"/>
              </a:rPr>
              <a:t>Secondary 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+mn-lt"/>
              </a:rPr>
              <a:t>Viral syndrome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+mn-lt"/>
              </a:rPr>
              <a:t>Syphilis ( in the past)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+mn-lt"/>
              </a:rPr>
              <a:t>Lymphoproliferative Disorder</a:t>
            </a:r>
          </a:p>
        </p:txBody>
      </p:sp>
    </p:spTree>
    <p:extLst>
      <p:ext uri="{BB962C8B-B14F-4D97-AF65-F5344CB8AC3E}">
        <p14:creationId xmlns:p14="http://schemas.microsoft.com/office/powerpoint/2010/main" val="37362505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0D674-A12B-1BB7-9DFF-8CE99D8C1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55A202-5581-2E88-4D09-76D197035DD5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>
              <a:lnSpc>
                <a:spcPct val="200000"/>
              </a:lnSpc>
            </a:pPr>
            <a:r>
              <a:rPr lang="en-US" sz="2000" dirty="0">
                <a:latin typeface="+mn-lt"/>
              </a:rPr>
              <a:t>IgG </a:t>
            </a:r>
            <a:r>
              <a:rPr lang="en-US" sz="2000" dirty="0">
                <a:latin typeface="+mn-lt"/>
                <a:sym typeface="Wingdings" panose="05000000000000000000" pitchFamily="2" charset="2"/>
              </a:rPr>
              <a:t> Anti – P (biphasic)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latin typeface="+mn-lt"/>
                <a:sym typeface="Wingdings" panose="05000000000000000000" pitchFamily="2" charset="2"/>
              </a:rPr>
              <a:t>Bind RBCs at low temperatures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latin typeface="+mn-lt"/>
                <a:sym typeface="Wingdings" panose="05000000000000000000" pitchFamily="2" charset="2"/>
              </a:rPr>
              <a:t>Intravascular hemolysis - brisk</a:t>
            </a:r>
          </a:p>
          <a:p>
            <a:pPr>
              <a:lnSpc>
                <a:spcPct val="200000"/>
              </a:lnSpc>
            </a:pPr>
            <a:endParaRPr lang="en-US" sz="2000" dirty="0">
              <a:latin typeface="+mn-lt"/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r>
              <a:rPr lang="en-US" sz="2000" u="sng" dirty="0">
                <a:latin typeface="+mn-lt"/>
                <a:sym typeface="Wingdings" panose="05000000000000000000" pitchFamily="2" charset="2"/>
              </a:rPr>
              <a:t>Therapy</a:t>
            </a:r>
          </a:p>
          <a:p>
            <a:pPr lvl="1">
              <a:lnSpc>
                <a:spcPct val="200000"/>
              </a:lnSpc>
            </a:pPr>
            <a:r>
              <a:rPr lang="en-US" sz="1600" dirty="0">
                <a:latin typeface="+mn-lt"/>
                <a:sym typeface="Wingdings" panose="05000000000000000000" pitchFamily="2" charset="2"/>
              </a:rPr>
              <a:t>Transfusions</a:t>
            </a:r>
          </a:p>
          <a:p>
            <a:pPr lvl="1">
              <a:lnSpc>
                <a:spcPct val="200000"/>
              </a:lnSpc>
            </a:pPr>
            <a:r>
              <a:rPr lang="en-US" sz="1600" dirty="0">
                <a:latin typeface="+mn-lt"/>
                <a:sym typeface="Wingdings" panose="05000000000000000000" pitchFamily="2" charset="2"/>
              </a:rPr>
              <a:t>Steroids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D55ABF-AAAB-A1A0-D1BB-EBE54AE7B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239" y="1015926"/>
            <a:ext cx="5329161" cy="27174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F6BFB6-D776-605C-A79A-05F2F29E6963}"/>
              </a:ext>
            </a:extLst>
          </p:cNvPr>
          <p:cNvSpPr txBox="1"/>
          <p:nvPr/>
        </p:nvSpPr>
        <p:spPr>
          <a:xfrm>
            <a:off x="5898939" y="4008293"/>
            <a:ext cx="265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Donath – Landsteiner Test</a:t>
            </a:r>
          </a:p>
        </p:txBody>
      </p:sp>
    </p:spTree>
    <p:extLst>
      <p:ext uri="{BB962C8B-B14F-4D97-AF65-F5344CB8AC3E}">
        <p14:creationId xmlns:p14="http://schemas.microsoft.com/office/powerpoint/2010/main" val="13996275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0DC89-3411-2FCE-61D7-72767B4CB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1E100-3EB3-5803-7D77-F9325B317458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Signs of Intravascular hemolysis </a:t>
            </a:r>
          </a:p>
          <a:p>
            <a:pPr lvl="1"/>
            <a:r>
              <a:rPr lang="en-US" sz="2400" dirty="0"/>
              <a:t>Hemoglobinuria</a:t>
            </a:r>
          </a:p>
          <a:p>
            <a:pPr lvl="1"/>
            <a:r>
              <a:rPr lang="en-US" sz="2400" dirty="0" err="1"/>
              <a:t>Hemosiderinuria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/>
              <a:t>Clinical: Transient hemolysis;, jaundice, AKI, splenomegaly, lymphadenopathy </a:t>
            </a:r>
          </a:p>
          <a:p>
            <a:endParaRPr lang="en-US" sz="2400" dirty="0"/>
          </a:p>
          <a:p>
            <a:r>
              <a:rPr lang="en-US" sz="2400" dirty="0"/>
              <a:t>DAT positive for C3/negative for IgG; No agglutination on smear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*Neutrophil erythrophagocytosis </a:t>
            </a:r>
          </a:p>
        </p:txBody>
      </p:sp>
      <p:pic>
        <p:nvPicPr>
          <p:cNvPr id="5122" name="Picture 2" descr="Neutrophil with erythrophagocytosis">
            <a:extLst>
              <a:ext uri="{FF2B5EF4-FFF2-40B4-BE49-F238E27FC236}">
                <a16:creationId xmlns:a16="http://schemas.microsoft.com/office/drawing/2014/main" id="{7B93D6D2-C4D6-F1F6-0EE1-8768384A9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98" y="114107"/>
            <a:ext cx="3202276" cy="239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5596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10AF5-E737-FFA6-EC74-73D868304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PCH – Treatment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A47703-E744-61F3-81AD-7E3B2FBBFB8E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Hemolysis is self limiting</a:t>
            </a:r>
          </a:p>
          <a:p>
            <a:endParaRPr lang="en-US" sz="2400" dirty="0"/>
          </a:p>
          <a:p>
            <a:r>
              <a:rPr lang="en-US" sz="2400" dirty="0"/>
              <a:t>Supportive: Avoid Cold exposure</a:t>
            </a:r>
          </a:p>
          <a:p>
            <a:endParaRPr lang="en-US" sz="2400" dirty="0"/>
          </a:p>
          <a:p>
            <a:r>
              <a:rPr lang="en-US" sz="2400" dirty="0"/>
              <a:t>Blood Transfusion if anemia is severe; P + blood donor </a:t>
            </a:r>
          </a:p>
          <a:p>
            <a:endParaRPr lang="en-US" sz="2400" dirty="0"/>
          </a:p>
          <a:p>
            <a:r>
              <a:rPr lang="en-US" sz="2400" dirty="0"/>
              <a:t>Plasmapheresis in severe cases</a:t>
            </a:r>
          </a:p>
          <a:p>
            <a:endParaRPr lang="en-US" sz="2400" dirty="0"/>
          </a:p>
          <a:p>
            <a:r>
              <a:rPr lang="en-US" sz="2400" dirty="0"/>
              <a:t>Rituximab or Eculizumab for refractory cases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3AC408-E8FE-3A6B-990B-7665F13AA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328" y="354759"/>
            <a:ext cx="2601139" cy="2798988"/>
          </a:xfrm>
          <a:prstGeom prst="rect">
            <a:avLst/>
          </a:prstGeom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8929FA55-E1C3-C6BB-55FF-9CA3FB2C8E0E}"/>
              </a:ext>
            </a:extLst>
          </p:cNvPr>
          <p:cNvSpPr/>
          <p:nvPr/>
        </p:nvSpPr>
        <p:spPr>
          <a:xfrm>
            <a:off x="9220200" y="1329267"/>
            <a:ext cx="355440" cy="18273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3923F-6FFF-DD99-F0B8-CA3EEA464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Hereditary Spherocytosis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E51963-D845-34B0-670E-1D231DA9E3A9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04000" y="1512000"/>
            <a:ext cx="9071640" cy="2958840"/>
          </a:xfrm>
        </p:spPr>
        <p:txBody>
          <a:bodyPr/>
          <a:lstStyle/>
          <a:p>
            <a:pPr marL="0" indent="0">
              <a:buNone/>
            </a:pPr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Age: variable (hydrops fetalis)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AD – 75%; AR – 25%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Most common inherited  Hemolytic Anemia in Northern European Ancestry, 1 in 2000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Mechanism: Vertical associations of proteins that link the cytoskeleton to the lipid bilayer</a:t>
            </a:r>
          </a:p>
          <a:p>
            <a:endParaRPr lang="en-US" sz="2000" dirty="0">
              <a:latin typeface="+mn-lt"/>
            </a:endParaRPr>
          </a:p>
          <a:p>
            <a:pPr lvl="1"/>
            <a:r>
              <a:rPr lang="en-US" sz="2000" dirty="0">
                <a:latin typeface="+mn-lt"/>
              </a:rPr>
              <a:t>Mutations: Ankyrin (ANK1), Band 3 (SLC4A1), </a:t>
            </a:r>
            <a:r>
              <a:rPr lang="en-US" sz="2000" dirty="0" err="1">
                <a:latin typeface="+mn-lt"/>
              </a:rPr>
              <a:t>Spectrin</a:t>
            </a:r>
            <a:r>
              <a:rPr lang="en-US" sz="2000" dirty="0">
                <a:latin typeface="+mn-lt"/>
              </a:rPr>
              <a:t> (SPTB, SPTA), Protein 4.2</a:t>
            </a:r>
          </a:p>
          <a:p>
            <a:pPr lvl="1"/>
            <a:endParaRPr lang="en-US" sz="2000" dirty="0">
              <a:latin typeface="+mn-lt"/>
            </a:endParaRPr>
          </a:p>
          <a:p>
            <a:pPr lvl="1"/>
            <a:r>
              <a:rPr lang="en-US" sz="2000" dirty="0">
                <a:latin typeface="+mn-lt"/>
                <a:sym typeface="Wingdings" panose="05000000000000000000" pitchFamily="2" charset="2"/>
              </a:rPr>
              <a:t>Spherocytes prone to Extravascular hemolysis/phagocytosis by splenic macrophages 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0027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9131D-750A-A778-7539-9E0799E90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Hemolysis in transplantation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79186D-0D79-7BE9-EC77-0A4ABB826E6C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u="sng" dirty="0">
                <a:latin typeface="+mn-lt"/>
              </a:rPr>
              <a:t>Hemolysis associated with transplantation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latin typeface="+mn-lt"/>
              </a:rPr>
              <a:t>Major (Donor A, Recipient O) </a:t>
            </a:r>
            <a:r>
              <a:rPr lang="en-US" sz="2000" dirty="0">
                <a:latin typeface="+mn-lt"/>
                <a:sym typeface="Wingdings" panose="05000000000000000000" pitchFamily="2" charset="2"/>
              </a:rPr>
              <a:t> Pure red cell aplasia</a:t>
            </a:r>
          </a:p>
          <a:p>
            <a:pPr lvl="1">
              <a:lnSpc>
                <a:spcPct val="200000"/>
              </a:lnSpc>
            </a:pPr>
            <a:r>
              <a:rPr lang="en-US" sz="2000" dirty="0">
                <a:latin typeface="+mn-lt"/>
                <a:sym typeface="Wingdings" panose="05000000000000000000" pitchFamily="2" charset="2"/>
              </a:rPr>
              <a:t>     - Plasmapheresis, EPO, Rituximab, Daratumumab </a:t>
            </a:r>
            <a:endParaRPr lang="en-US" sz="2000" dirty="0">
              <a:latin typeface="+mn-lt"/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87528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F6C46-637F-22C6-5607-40C2B5F5C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HEMOGLOBINOPATHIES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5A38FB-9BE5-DFC5-0ACF-3FB6BA2D4857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04000" y="2392600"/>
            <a:ext cx="9071640" cy="2958840"/>
          </a:xfrm>
        </p:spPr>
        <p:txBody>
          <a:bodyPr/>
          <a:lstStyle/>
          <a:p>
            <a:pPr lvl="1"/>
            <a:r>
              <a:rPr lang="en-US" sz="2800" dirty="0"/>
              <a:t>Sickle Cell Disease </a:t>
            </a:r>
          </a:p>
          <a:p>
            <a:pPr lvl="1"/>
            <a:r>
              <a:rPr lang="en-US" sz="2800" dirty="0"/>
              <a:t>Thalassemia</a:t>
            </a:r>
          </a:p>
          <a:p>
            <a:pPr marL="378013" lvl="1" indent="0">
              <a:buNone/>
            </a:pP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3666A8-3336-27E4-9D50-14E713A67494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241467" y="3141830"/>
            <a:ext cx="3207333" cy="2294620"/>
          </a:xfrm>
          <a:prstGeom prst="rect">
            <a:avLst/>
          </a:prstGeom>
          <a:ln w="0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B94F46-9ADC-EED9-5504-A6817025A66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241467" y="99685"/>
            <a:ext cx="3334173" cy="257627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3777977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53EC8-DBCE-4E86-E942-FB5809AC8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BONE MARROW DISORDERS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BBFA01-DF42-FCF3-1D9E-364B9DB79EEA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27800" y="2081940"/>
            <a:ext cx="8982900" cy="2474820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*Acquired Aplastic Anemia/Paroxysmal nocturnal hemoglobinuria (PNH) </a:t>
            </a:r>
          </a:p>
          <a:p>
            <a:endParaRPr lang="en-US" sz="2400" dirty="0"/>
          </a:p>
          <a:p>
            <a:r>
              <a:rPr lang="en-US" sz="2400" dirty="0"/>
              <a:t>*Hematologic Malignancies: Leukemias, Lymphomas,  Multiple Myeloma, Myelodysplastic Syndrome, Eosinophilic myeloid/lymphoid neoplasms, myeloproliferative neoplasms</a:t>
            </a:r>
          </a:p>
          <a:p>
            <a:r>
              <a:rPr lang="en-US" sz="2400" dirty="0"/>
              <a:t> </a:t>
            </a:r>
          </a:p>
          <a:p>
            <a:r>
              <a:rPr lang="en-US" sz="2400" dirty="0"/>
              <a:t>*Myelophthisic: Myelofibrosis, Solid cancers </a:t>
            </a:r>
          </a:p>
        </p:txBody>
      </p:sp>
    </p:spTree>
    <p:extLst>
      <p:ext uri="{BB962C8B-B14F-4D97-AF65-F5344CB8AC3E}">
        <p14:creationId xmlns:p14="http://schemas.microsoft.com/office/powerpoint/2010/main" val="33611021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369CB-3395-6089-E691-5599B0B29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INHERITED BONE MARROW FAILURE SYNDROMES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1E9713-3288-3AEE-DF51-8FD89712D7E5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04000" y="2070867"/>
            <a:ext cx="9071640" cy="2958840"/>
          </a:xfrm>
        </p:spPr>
        <p:txBody>
          <a:bodyPr/>
          <a:lstStyle/>
          <a:p>
            <a:r>
              <a:rPr lang="en-US" sz="1400" b="1" dirty="0"/>
              <a:t>Fanconi anemia (FA)</a:t>
            </a:r>
            <a:r>
              <a:rPr lang="en-US" sz="1400" dirty="0"/>
              <a:t> — DNA repair defect (FANC pathway genes, Pancytopenia, congenital anomalies (short stature, radial ray defects, café-au-lait spots), high risk of MDS/AML.</a:t>
            </a:r>
          </a:p>
          <a:p>
            <a:endParaRPr lang="en-US" sz="1400" dirty="0"/>
          </a:p>
          <a:p>
            <a:r>
              <a:rPr lang="en-US" sz="1400" b="1" dirty="0"/>
              <a:t>Dyskeratosis congenita/ Short telomere syndromes</a:t>
            </a:r>
            <a:r>
              <a:rPr lang="en-US" sz="1400" dirty="0"/>
              <a:t> — Telomere maintenance defect (</a:t>
            </a:r>
            <a:r>
              <a:rPr lang="en-US" sz="1400" i="1" dirty="0"/>
              <a:t>DKC1, TERC, TERT, TINF2, RTEL1</a:t>
            </a:r>
            <a:r>
              <a:rPr lang="en-US" sz="1400" dirty="0"/>
              <a:t>). Classic triad: nail dystrophy, skin hyperpigmentation, oral leukoplakia. Also pulmonary fibrosis, liver fibrosis, bone marrow failure, MDS/AML (~10% lifetime risk). </a:t>
            </a:r>
          </a:p>
          <a:p>
            <a:endParaRPr lang="en-US" sz="1400" dirty="0"/>
          </a:p>
          <a:p>
            <a:r>
              <a:rPr lang="en-US" sz="1400" b="1" dirty="0"/>
              <a:t>Diamond-</a:t>
            </a:r>
            <a:r>
              <a:rPr lang="en-US" sz="1400" b="1" dirty="0" err="1"/>
              <a:t>Blackfan</a:t>
            </a:r>
            <a:r>
              <a:rPr lang="en-US" sz="1400" b="1" dirty="0"/>
              <a:t> anemia (DBA)</a:t>
            </a:r>
            <a:r>
              <a:rPr lang="en-US" sz="1400" dirty="0"/>
              <a:t> — Ribosome biogenesis defect (ribosomal protein genes, </a:t>
            </a:r>
            <a:r>
              <a:rPr lang="en-US" sz="1400" i="1" dirty="0"/>
              <a:t>RPS19, RPL5, RPL11</a:t>
            </a:r>
            <a:r>
              <a:rPr lang="en-US" sz="1400" dirty="0"/>
              <a:t>). Pure red cell aplasia presenting in infancy, congenital malformations (~50%), short stature. ~5% risk of MDS/AML by age 45–50. </a:t>
            </a:r>
          </a:p>
          <a:p>
            <a:endParaRPr lang="en-US" sz="1400" dirty="0"/>
          </a:p>
          <a:p>
            <a:r>
              <a:rPr lang="en-US" sz="1400" b="1" dirty="0" err="1"/>
              <a:t>Shwachman</a:t>
            </a:r>
            <a:r>
              <a:rPr lang="en-US" sz="1400" b="1" dirty="0"/>
              <a:t>-Diamond syndrome (SDS)</a:t>
            </a:r>
            <a:r>
              <a:rPr lang="en-US" sz="1400" dirty="0"/>
              <a:t> — Ribosome biogenesis defect (</a:t>
            </a:r>
            <a:r>
              <a:rPr lang="en-US" sz="1400" i="1" dirty="0"/>
              <a:t>SBDS, EFL1, DNAJC21</a:t>
            </a:r>
            <a:r>
              <a:rPr lang="en-US" sz="1400" dirty="0"/>
              <a:t>). Neutropenia, exocrine pancreatic insufficiency, skeletal abnormalities, risk of MDS/AML.</a:t>
            </a:r>
          </a:p>
          <a:p>
            <a:endParaRPr lang="en-US" sz="1400" dirty="0"/>
          </a:p>
          <a:p>
            <a:r>
              <a:rPr lang="en-US" sz="1400" b="1" dirty="0"/>
              <a:t>*Congenital </a:t>
            </a:r>
            <a:r>
              <a:rPr lang="en-US" sz="1400" b="1" dirty="0" err="1"/>
              <a:t>dyserythropoietic</a:t>
            </a:r>
            <a:r>
              <a:rPr lang="en-US" sz="1400" b="1" dirty="0"/>
              <a:t> anemias (CDAs) </a:t>
            </a:r>
            <a:r>
              <a:rPr lang="en-US" sz="1400" dirty="0"/>
              <a:t>– rare inherited anemias caused by defective erythropoiesis, characterized by anemia from ineffective erythropoiesis and secondary iron overload due to increased iron absorption.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47858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BF5CC-1A5C-02B7-BAD8-5DCE47456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C834C1-C8C8-7F82-CF29-3A163A3A586E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04492" y="1800000"/>
            <a:ext cx="9071640" cy="1842360"/>
          </a:xfrm>
        </p:spPr>
        <p:txBody>
          <a:bodyPr/>
          <a:lstStyle/>
          <a:p>
            <a:r>
              <a:rPr lang="en-US" sz="1200" dirty="0"/>
              <a:t>1. ASH SEP 2025</a:t>
            </a:r>
          </a:p>
          <a:p>
            <a:r>
              <a:rPr lang="en-US" sz="1200" dirty="0"/>
              <a:t>2. Al‑</a:t>
            </a:r>
            <a:r>
              <a:rPr lang="en-US" sz="1200" dirty="0" err="1"/>
              <a:t>Samkari</a:t>
            </a:r>
            <a:r>
              <a:rPr lang="en-US" sz="1200" dirty="0"/>
              <a:t> H, </a:t>
            </a:r>
            <a:r>
              <a:rPr lang="en-US" sz="1200" dirty="0" err="1"/>
              <a:t>Galactéros</a:t>
            </a:r>
            <a:r>
              <a:rPr lang="en-US" sz="1200" dirty="0"/>
              <a:t> F, </a:t>
            </a:r>
            <a:r>
              <a:rPr lang="en-US" sz="1200" dirty="0" err="1"/>
              <a:t>Glenthoj</a:t>
            </a:r>
            <a:r>
              <a:rPr lang="en-US" sz="1200" dirty="0"/>
              <a:t> A, et al. </a:t>
            </a:r>
            <a:r>
              <a:rPr lang="en-US" sz="1200" dirty="0" err="1"/>
              <a:t>Mitapivat</a:t>
            </a:r>
            <a:r>
              <a:rPr lang="en-US" sz="1200" dirty="0"/>
              <a:t> versus Placebo for Pyruvate Kinase Deficiency. </a:t>
            </a:r>
            <a:r>
              <a:rPr lang="en-US" sz="1200" i="1" dirty="0"/>
              <a:t>N Engl J Med.</a:t>
            </a:r>
            <a:r>
              <a:rPr lang="en-US" sz="1200" dirty="0"/>
              <a:t> 2022;386:1432‑1442. doi:10.1056/NEJMoa2116634.</a:t>
            </a:r>
          </a:p>
          <a:p>
            <a:r>
              <a:rPr lang="en-US" sz="1200" dirty="0"/>
              <a:t>3. Auerbach M, DeLoughery TG, </a:t>
            </a:r>
            <a:r>
              <a:rPr lang="en-US" sz="1200" dirty="0" err="1"/>
              <a:t>Tirnauer</a:t>
            </a:r>
            <a:r>
              <a:rPr lang="en-US" sz="1200" dirty="0"/>
              <a:t> JS. Iron Deficiency in Adults: A Review. </a:t>
            </a:r>
            <a:r>
              <a:rPr lang="en-US" sz="1200" i="1" dirty="0"/>
              <a:t>JAMA.</a:t>
            </a:r>
            <a:r>
              <a:rPr lang="en-US" sz="1200" dirty="0"/>
              <a:t> 2025;333(20):1813–1823. doi:10.1001/jama.2025.0452</a:t>
            </a:r>
          </a:p>
          <a:p>
            <a:r>
              <a:rPr lang="en-US" sz="1200" dirty="0"/>
              <a:t>4. UPTODATE</a:t>
            </a:r>
          </a:p>
        </p:txBody>
      </p:sp>
    </p:spTree>
    <p:extLst>
      <p:ext uri="{BB962C8B-B14F-4D97-AF65-F5344CB8AC3E}">
        <p14:creationId xmlns:p14="http://schemas.microsoft.com/office/powerpoint/2010/main" val="44623809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1F2B78DA-E5D9-1205-0108-9C8018F1D8A5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03238" y="1655763"/>
            <a:ext cx="9072562" cy="29591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    </a:t>
            </a:r>
            <a:r>
              <a:rPr lang="en-US" sz="5400" b="1" dirty="0">
                <a:solidFill>
                  <a:schemeClr val="accent4">
                    <a:lumMod val="50000"/>
                  </a:schemeClr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14315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molysis in Hereditary Spherocytosis. Panel A shows ... | GrepMed">
            <a:extLst>
              <a:ext uri="{FF2B5EF4-FFF2-40B4-BE49-F238E27FC236}">
                <a16:creationId xmlns:a16="http://schemas.microsoft.com/office/drawing/2014/main" id="{197E6FCE-F80B-8306-66A9-2C6262F7A8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9"/>
          <a:stretch/>
        </p:blipFill>
        <p:spPr bwMode="auto">
          <a:xfrm>
            <a:off x="71265" y="105182"/>
            <a:ext cx="9519303" cy="545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447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EA22C-B8C7-CBCA-F6B5-4424784AC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466AA7-44A4-4D0D-143D-43FE705E8D24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781906" y="2068547"/>
            <a:ext cx="1645753" cy="123744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osmotic fragility test || osmotic fragility curve interpretation ...">
            <a:extLst>
              <a:ext uri="{FF2B5EF4-FFF2-40B4-BE49-F238E27FC236}">
                <a16:creationId xmlns:a16="http://schemas.microsoft.com/office/drawing/2014/main" id="{3439FDD0-A806-87DA-0090-0D4626B6C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8" y="1827866"/>
            <a:ext cx="4504441" cy="253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n example of the interpretation of EMA binding test results: mean of ...">
            <a:extLst>
              <a:ext uri="{FF2B5EF4-FFF2-40B4-BE49-F238E27FC236}">
                <a16:creationId xmlns:a16="http://schemas.microsoft.com/office/drawing/2014/main" id="{B9976403-AAEA-FF2D-29BE-56678A34C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187" y="701307"/>
            <a:ext cx="49530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26839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8504</TotalTime>
  <Words>3236</Words>
  <Application>Microsoft Office PowerPoint</Application>
  <PresentationFormat>Custom</PresentationFormat>
  <Paragraphs>918</Paragraphs>
  <Slides>75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4" baseType="lpstr">
      <vt:lpstr>acumin-pro</vt:lpstr>
      <vt:lpstr>Arial</vt:lpstr>
      <vt:lpstr>Arial</vt:lpstr>
      <vt:lpstr>Calibri</vt:lpstr>
      <vt:lpstr>Calibri Light</vt:lpstr>
      <vt:lpstr>Open Sans</vt:lpstr>
      <vt:lpstr>Roboto</vt:lpstr>
      <vt:lpstr>Wingdings</vt:lpstr>
      <vt:lpstr>1_Office Theme</vt:lpstr>
      <vt:lpstr>PowerPoint Presentation</vt:lpstr>
      <vt:lpstr>WORK UP</vt:lpstr>
      <vt:lpstr>PowerPoint Presentation</vt:lpstr>
      <vt:lpstr>PowerPoint Presentation</vt:lpstr>
      <vt:lpstr>RBC Membrane Disorders</vt:lpstr>
      <vt:lpstr>Spherocytosis…</vt:lpstr>
      <vt:lpstr>Hereditary Spherocytosis </vt:lpstr>
      <vt:lpstr>PowerPoint Presentation</vt:lpstr>
      <vt:lpstr>Diagnosis </vt:lpstr>
      <vt:lpstr>TESTING METHODS</vt:lpstr>
      <vt:lpstr>Complications</vt:lpstr>
      <vt:lpstr>Treatment </vt:lpstr>
      <vt:lpstr>PowerPoint Presentation</vt:lpstr>
      <vt:lpstr>Elliptocytosis/Ovalocytosis </vt:lpstr>
      <vt:lpstr>Find what’s on the smear…</vt:lpstr>
      <vt:lpstr>Hereditary Pyropoikilocytosis </vt:lpstr>
      <vt:lpstr>PowerPoint Presentation</vt:lpstr>
      <vt:lpstr>Spur Cell Hemolytic Anemia </vt:lpstr>
      <vt:lpstr>RBC Enzyme disorders</vt:lpstr>
      <vt:lpstr>G6PD – X linked </vt:lpstr>
      <vt:lpstr>G6PD Variants – WHO </vt:lpstr>
      <vt:lpstr>G6PD - Management</vt:lpstr>
      <vt:lpstr>Pyruvate Kinase Deficiency</vt:lpstr>
      <vt:lpstr>Pyruvate Kinase Deficiency </vt:lpstr>
      <vt:lpstr>PowerPoint Presentation</vt:lpstr>
      <vt:lpstr>MITAPIVAT</vt:lpstr>
      <vt:lpstr>Other enzymopathies…</vt:lpstr>
      <vt:lpstr>PowerPoint Presentation</vt:lpstr>
      <vt:lpstr>Case…</vt:lpstr>
      <vt:lpstr>Case…</vt:lpstr>
      <vt:lpstr>Sideroblastic Anemia</vt:lpstr>
      <vt:lpstr>Sideroblastic Anemia</vt:lpstr>
      <vt:lpstr>Iron Deficiency Anemia</vt:lpstr>
      <vt:lpstr>IDA</vt:lpstr>
      <vt:lpstr>NEW GUIDELINES </vt:lpstr>
      <vt:lpstr>IRIDIA </vt:lpstr>
      <vt:lpstr>PowerPoint Presentation</vt:lpstr>
      <vt:lpstr>IDA Treatment</vt:lpstr>
      <vt:lpstr>IDA Treatment – IV Iron </vt:lpstr>
      <vt:lpstr>IV Iron </vt:lpstr>
      <vt:lpstr>Anemia of Inflammation</vt:lpstr>
      <vt:lpstr>PowerPoint Presentation</vt:lpstr>
      <vt:lpstr>PowerPoint Presentation</vt:lpstr>
      <vt:lpstr>Macrocytosis                        Megaloblastic </vt:lpstr>
      <vt:lpstr>Megaloblastic Anemia</vt:lpstr>
      <vt:lpstr>Megaloblastic Anemia</vt:lpstr>
      <vt:lpstr>PowerPoint Presentation</vt:lpstr>
      <vt:lpstr>Clinical Findings/Diagnosis </vt:lpstr>
      <vt:lpstr>Pernicious Anemia </vt:lpstr>
      <vt:lpstr>Folate Deficiency </vt:lpstr>
      <vt:lpstr>Copper Deficiency </vt:lpstr>
      <vt:lpstr>PowerPoint Presentation</vt:lpstr>
      <vt:lpstr>PowerPoint Presentation</vt:lpstr>
      <vt:lpstr>Hemolysis </vt:lpstr>
      <vt:lpstr>Autoimmune Hemolytic Anemias</vt:lpstr>
      <vt:lpstr>WAIHA</vt:lpstr>
      <vt:lpstr>WAIHA </vt:lpstr>
      <vt:lpstr>WAIHA - Treatment</vt:lpstr>
      <vt:lpstr>2nd Line Treatment </vt:lpstr>
      <vt:lpstr>2nd Line Treatment</vt:lpstr>
      <vt:lpstr>Cold Agglutinin Disease</vt:lpstr>
      <vt:lpstr>Primary CAD</vt:lpstr>
      <vt:lpstr>Diagnosis </vt:lpstr>
      <vt:lpstr>Treatment for CAD</vt:lpstr>
      <vt:lpstr>Complement Inhibitors</vt:lpstr>
      <vt:lpstr>Paroxysmal Cold Hemoglobinuria</vt:lpstr>
      <vt:lpstr>PCH</vt:lpstr>
      <vt:lpstr>PCH</vt:lpstr>
      <vt:lpstr>PCH – Treatment </vt:lpstr>
      <vt:lpstr>Hemolysis in transplantation</vt:lpstr>
      <vt:lpstr>HEMOGLOBINOPATHIES</vt:lpstr>
      <vt:lpstr>BONE MARROW DISORDERS </vt:lpstr>
      <vt:lpstr>INHERITED BONE MARROW FAILURE SYNDROMES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Classy Red</dc:title>
  <dc:subject/>
  <dc:creator>acer</dc:creator>
  <dc:description/>
  <cp:lastModifiedBy>Kosti-schwartz, Jorgena</cp:lastModifiedBy>
  <cp:revision>111</cp:revision>
  <dcterms:created xsi:type="dcterms:W3CDTF">2021-10-15T09:29:10Z</dcterms:created>
  <dcterms:modified xsi:type="dcterms:W3CDTF">2026-06-23T15:52:40Z</dcterms:modified>
  <dc:language>en-US</dc:language>
</cp:coreProperties>
</file>