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355" r:id="rId2"/>
    <p:sldId id="632" r:id="rId3"/>
    <p:sldId id="633" r:id="rId4"/>
    <p:sldId id="634" r:id="rId5"/>
    <p:sldId id="635" r:id="rId6"/>
    <p:sldId id="447" r:id="rId7"/>
    <p:sldId id="448" r:id="rId8"/>
    <p:sldId id="449" r:id="rId9"/>
    <p:sldId id="450" r:id="rId10"/>
    <p:sldId id="445" r:id="rId11"/>
    <p:sldId id="446" r:id="rId12"/>
    <p:sldId id="440" r:id="rId13"/>
    <p:sldId id="334" r:id="rId14"/>
    <p:sldId id="598" r:id="rId15"/>
    <p:sldId id="569" r:id="rId16"/>
    <p:sldId id="629" r:id="rId17"/>
    <p:sldId id="628" r:id="rId18"/>
    <p:sldId id="630" r:id="rId19"/>
    <p:sldId id="338" r:id="rId20"/>
    <p:sldId id="444" r:id="rId21"/>
    <p:sldId id="340" r:id="rId22"/>
    <p:sldId id="337" r:id="rId23"/>
    <p:sldId id="631" r:id="rId24"/>
    <p:sldId id="361" r:id="rId25"/>
    <p:sldId id="365" r:id="rId26"/>
    <p:sldId id="532" r:id="rId27"/>
    <p:sldId id="328" r:id="rId28"/>
    <p:sldId id="48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108"/>
    <p:restoredTop sz="91297"/>
  </p:normalViewPr>
  <p:slideViewPr>
    <p:cSldViewPr snapToGrid="0" snapToObjects="1">
      <p:cViewPr varScale="1">
        <p:scale>
          <a:sx n="83" d="100"/>
          <a:sy n="83" d="100"/>
        </p:scale>
        <p:origin x="56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942DA9-0D1A-B241-B118-2F58B0423233}" type="datetimeFigureOut">
              <a:rPr lang="en-US" smtClean="0"/>
              <a:t>6/17/25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17FBF2-FFEB-794E-840E-07C6CC9CA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9225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06795-84BB-0E4B-AAD6-D27BCE5872F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7380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ADD13-207B-2B48-A0DD-C190D4FABE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4F3E4E-4867-3549-9E7F-D6A5CB47F8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0A04DC-35C9-4C47-9724-21375C4D2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8889F-0CA2-4548-A96C-8D566F836AE4}" type="datetimeFigureOut">
              <a:rPr lang="en-US" smtClean="0"/>
              <a:t>6/17/25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DDBAB-C629-B649-9823-836677ABA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F74FEE-A819-914F-B513-E644A2FD6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1D633-A584-8944-AB84-D56A3BA47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9516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63F9E-01AA-6E41-8C22-EED9B0862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76FCBB-E753-0B40-881B-69B9788DFE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914B64-B655-384A-B383-6A3FF45D5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8889F-0CA2-4548-A96C-8D566F836AE4}" type="datetimeFigureOut">
              <a:rPr lang="en-US" smtClean="0"/>
              <a:t>6/17/25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9D9C20-0D05-814C-BB90-0244149DD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7F1FE0-9718-3946-89B1-B82094EE7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1D633-A584-8944-AB84-D56A3BA47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9118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EB53C-1C56-9B4A-9327-2C4B182E5B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9F61E3-BB7E-C041-A010-B0F80D3D9F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6C4842-62A5-9C4D-B6C0-2072D5044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8889F-0CA2-4548-A96C-8D566F836AE4}" type="datetimeFigureOut">
              <a:rPr lang="en-US" smtClean="0"/>
              <a:t>6/17/25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18FF18-4CFE-1A43-8C39-28FEED640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2A6C17-6C98-EA48-8F86-DEE8866CE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1D633-A584-8944-AB84-D56A3BA47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0722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EAAEB-08A3-244D-8DEB-B4C6C2DEA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8DDB0E-E577-914F-8226-E0D9D6B635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D960C7-5B65-F74C-AEAB-4A80EADCC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8889F-0CA2-4548-A96C-8D566F836AE4}" type="datetimeFigureOut">
              <a:rPr lang="en-US" smtClean="0"/>
              <a:t>6/17/25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258D1-F820-3942-A878-36DD20F82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7C6500-2AEF-9C4E-8C24-951CBD695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1D633-A584-8944-AB84-D56A3BA47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116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BC230-26FA-8D4F-9225-1B68D5634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5A5561-4AA7-6745-8A7C-8F608C723D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BE2AEA-2D95-D441-AA29-487E2C610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8889F-0CA2-4548-A96C-8D566F836AE4}" type="datetimeFigureOut">
              <a:rPr lang="en-US" smtClean="0"/>
              <a:t>6/17/25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39AA7-CA63-5248-96DC-94A856D1B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0A462C-4534-D94A-9F1D-804397C44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1D633-A584-8944-AB84-D56A3BA47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395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767ED-5278-2D42-923A-F687C1EF3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EA5E3B-2863-AC48-8FC3-CD9E7A064A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C471-21EC-FC48-B6D3-CA27CE5B71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79ADEB-ABC6-434A-A41D-BB81FF7F5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8889F-0CA2-4548-A96C-8D566F836AE4}" type="datetimeFigureOut">
              <a:rPr lang="en-US" smtClean="0"/>
              <a:t>6/17/25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DB5379-1869-D840-9745-D8036E050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1551B9-A09D-5A4C-8D13-2BC666624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1D633-A584-8944-AB84-D56A3BA47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784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E1831-E21C-0D40-B1CE-E4568C320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F122D3-4B07-AC45-B953-DD9B0EAD89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6C143B-BC8F-6A44-8463-361A03D957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0D7C3F-06BE-1544-A864-F3DE69E270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B8A7E5-C61D-CF4F-8EBA-0D700FC13B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8C4E646-D323-064B-ACDD-FFBDE98C86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8889F-0CA2-4548-A96C-8D566F836AE4}" type="datetimeFigureOut">
              <a:rPr lang="en-US" smtClean="0"/>
              <a:t>6/17/25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0E891D-CFD8-7B4A-A033-A3711B8AD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7BAF15-2076-3147-BE47-B7745A5C3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1D633-A584-8944-AB84-D56A3BA47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387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F5BB8-E839-D746-94D3-F180C9DB5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BB2C79-EFEB-C14D-AE7D-B3DC9C4B9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8889F-0CA2-4548-A96C-8D566F836AE4}" type="datetimeFigureOut">
              <a:rPr lang="en-US" smtClean="0"/>
              <a:t>6/17/25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1CEAD6-8061-3D43-9940-B4FCA39E7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7C4219-77EF-3048-9538-9CEBB6EF1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1D633-A584-8944-AB84-D56A3BA47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665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6E1280-E8D7-B445-86FD-A42602EFA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8889F-0CA2-4548-A96C-8D566F836AE4}" type="datetimeFigureOut">
              <a:rPr lang="en-US" smtClean="0"/>
              <a:t>6/17/25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8C9D03-7869-C041-93E0-1BB4ECDAF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840DE7-2A77-9847-A2A4-63609FC0A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1D633-A584-8944-AB84-D56A3BA47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151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E0E8C-9BAE-C848-8E9E-490559107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4A3558-67C1-6543-80E3-562ECF18EE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4857D8-C8B0-A843-808A-40B7187B77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C33168-ECC8-7041-BD95-11F6E31C9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8889F-0CA2-4548-A96C-8D566F836AE4}" type="datetimeFigureOut">
              <a:rPr lang="en-US" smtClean="0"/>
              <a:t>6/17/25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078D71-1E4D-E240-8F3C-A4CC3771F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2A5106-72D8-E44F-90CE-E2A0D6FC4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1D633-A584-8944-AB84-D56A3BA47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629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DF1FD-3145-564E-81AF-2BE20432E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9615D86-EE49-F944-96C0-D35EE64BF0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2A8BF5-5E50-5A4A-BA18-3A1118509F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DBF589-221D-394D-8305-070A9E9BA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8889F-0CA2-4548-A96C-8D566F836AE4}" type="datetimeFigureOut">
              <a:rPr lang="en-US" smtClean="0"/>
              <a:t>6/17/25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1D8C5D-D7B8-554C-88D5-2EFEB228F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916A59-81E7-964F-963D-CCB0A4390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1D633-A584-8944-AB84-D56A3BA47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37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268D8E8-532D-D94A-9A30-ADC4B43B5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C300D7-98C0-E14D-8EF2-9B98FB335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C2D4A9-6B1D-D742-812F-0128F2EE04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28889F-0CA2-4548-A96C-8D566F836AE4}" type="datetimeFigureOut">
              <a:rPr lang="en-US" smtClean="0"/>
              <a:t>6/17/25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92AFCF-0517-3049-A2A9-48E2546825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85246B-A860-C943-89BF-340D14E638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1D633-A584-8944-AB84-D56A3BA47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766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2F159CF-E43F-0946-97DB-0C75A45B4724}"/>
              </a:ext>
            </a:extLst>
          </p:cNvPr>
          <p:cNvSpPr txBox="1"/>
          <p:nvPr/>
        </p:nvSpPr>
        <p:spPr>
          <a:xfrm>
            <a:off x="909241" y="2465212"/>
            <a:ext cx="10531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Medical Student Heme Review 2025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D88B0A-EC93-D941-A6BB-A6936FA925D6}"/>
              </a:ext>
            </a:extLst>
          </p:cNvPr>
          <p:cNvSpPr txBox="1"/>
          <p:nvPr/>
        </p:nvSpPr>
        <p:spPr>
          <a:xfrm>
            <a:off x="5569052" y="3595147"/>
            <a:ext cx="1212191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6/17/25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D03DA1-CFB5-FA40-867A-756F94D1A360}"/>
              </a:ext>
            </a:extLst>
          </p:cNvPr>
          <p:cNvSpPr txBox="1"/>
          <p:nvPr/>
        </p:nvSpPr>
        <p:spPr>
          <a:xfrm>
            <a:off x="3139633" y="4820038"/>
            <a:ext cx="60710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Kirk Cahill</a:t>
            </a: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Assistant Professor</a:t>
            </a: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Division of Hematology/Oncology</a:t>
            </a: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Loyola University Medical Center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7B3F37-4CE5-8B44-A298-DADD9F6D52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909"/>
          <a:stretch/>
        </p:blipFill>
        <p:spPr>
          <a:xfrm>
            <a:off x="370766" y="313254"/>
            <a:ext cx="2092736" cy="79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4406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1E15363-0FC9-2D48-B35F-D6B06AABF901}"/>
              </a:ext>
            </a:extLst>
          </p:cNvPr>
          <p:cNvSpPr txBox="1"/>
          <p:nvPr/>
        </p:nvSpPr>
        <p:spPr>
          <a:xfrm>
            <a:off x="5269244" y="229094"/>
            <a:ext cx="15744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Anemia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6B4D56-365E-A440-B153-C949FC344A14}"/>
              </a:ext>
            </a:extLst>
          </p:cNvPr>
          <p:cNvSpPr txBox="1"/>
          <p:nvPr/>
        </p:nvSpPr>
        <p:spPr>
          <a:xfrm>
            <a:off x="740778" y="925975"/>
            <a:ext cx="1104224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Condition in which blood has reduced ability to carry oxygen owing to reduction in the amount of hemoglobin (</a:t>
            </a:r>
            <a:r>
              <a:rPr lang="en-US" sz="2400" dirty="0" err="1"/>
              <a:t>Hb</a:t>
            </a:r>
            <a:r>
              <a:rPr lang="en-US" sz="2400" dirty="0"/>
              <a:t>).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Hb</a:t>
            </a:r>
            <a:r>
              <a:rPr lang="en-US" sz="2400" dirty="0"/>
              <a:t> cut-off varies in the literature and also by lab.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/>
          </a:p>
          <a:p>
            <a:r>
              <a:rPr lang="en-US" sz="2400" b="1" dirty="0"/>
              <a:t>WHO Definition: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Women: </a:t>
            </a:r>
            <a:r>
              <a:rPr lang="en-US" sz="2400" dirty="0" err="1"/>
              <a:t>Hb</a:t>
            </a:r>
            <a:r>
              <a:rPr lang="en-US" sz="2400" dirty="0"/>
              <a:t> &lt; 12 g/</a:t>
            </a:r>
            <a:r>
              <a:rPr lang="en-US" sz="2400" dirty="0" err="1"/>
              <a:t>dL</a:t>
            </a: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Men: </a:t>
            </a:r>
            <a:r>
              <a:rPr lang="en-US" sz="2400" dirty="0" err="1"/>
              <a:t>Hb</a:t>
            </a:r>
            <a:r>
              <a:rPr lang="en-US" sz="2400" dirty="0"/>
              <a:t> &lt;13 g/</a:t>
            </a:r>
            <a:r>
              <a:rPr lang="en-US" sz="2400" dirty="0" err="1"/>
              <a:t>dL</a:t>
            </a:r>
            <a:endParaRPr lang="en-US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95A7F9-F7EA-A845-B782-711D4B59BD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360"/>
          <a:stretch/>
        </p:blipFill>
        <p:spPr>
          <a:xfrm>
            <a:off x="5354203" y="2785731"/>
            <a:ext cx="6367384" cy="3817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9838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7F23A6F-C864-E84F-BB8C-DC23A57042DA}"/>
              </a:ext>
            </a:extLst>
          </p:cNvPr>
          <p:cNvSpPr txBox="1"/>
          <p:nvPr/>
        </p:nvSpPr>
        <p:spPr>
          <a:xfrm>
            <a:off x="5269244" y="229094"/>
            <a:ext cx="15744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Anemia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4F47A3-969F-064A-8D64-10FD743D25A7}"/>
              </a:ext>
            </a:extLst>
          </p:cNvPr>
          <p:cNvSpPr txBox="1"/>
          <p:nvPr/>
        </p:nvSpPr>
        <p:spPr>
          <a:xfrm>
            <a:off x="612082" y="1022792"/>
            <a:ext cx="10703618" cy="3074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000" b="1" dirty="0"/>
              <a:t>General principles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sz="2000" dirty="0"/>
              <a:t>Anemia is a sign, not a disease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sz="2000" dirty="0"/>
              <a:t>Anemias are often dynamic and trends are important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sz="2000" dirty="0"/>
              <a:t>History is important (bleeding, medications, procedures, hospitalizations, family, social)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sz="2000" dirty="0"/>
              <a:t>The diagnosis of iron deficiency requires further work-up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FE9655-3986-E846-93E0-4C7DE797B917}"/>
              </a:ext>
            </a:extLst>
          </p:cNvPr>
          <p:cNvSpPr txBox="1"/>
          <p:nvPr/>
        </p:nvSpPr>
        <p:spPr>
          <a:xfrm>
            <a:off x="10175358" y="6422065"/>
            <a:ext cx="15465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Tom </a:t>
            </a:r>
            <a:r>
              <a:rPr lang="en-US" sz="1400" dirty="0" err="1"/>
              <a:t>DeLoughery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081633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CDDEC96-3AC7-6C44-8795-BAF1BA2ECAD1}"/>
              </a:ext>
            </a:extLst>
          </p:cNvPr>
          <p:cNvSpPr txBox="1"/>
          <p:nvPr/>
        </p:nvSpPr>
        <p:spPr>
          <a:xfrm>
            <a:off x="215043" y="171220"/>
            <a:ext cx="14045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Anemia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69C94A-4C31-1D47-9515-8538BB4F84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53" b="3047"/>
          <a:stretch/>
        </p:blipFill>
        <p:spPr>
          <a:xfrm>
            <a:off x="2918029" y="0"/>
            <a:ext cx="7679293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BD2AAF-40C5-6B45-BA85-F00204799F20}"/>
              </a:ext>
            </a:extLst>
          </p:cNvPr>
          <p:cNvSpPr txBox="1"/>
          <p:nvPr/>
        </p:nvSpPr>
        <p:spPr>
          <a:xfrm>
            <a:off x="215043" y="1166842"/>
            <a:ext cx="291167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Initial: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CBC/</a:t>
            </a:r>
            <a:r>
              <a:rPr lang="en-US" dirty="0" err="1"/>
              <a:t>dif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Retic count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LDH and haptoglobin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Iron and ferritin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B12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Folate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CMP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Maybe: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PT/INR, PTT, D-dimer, Fibrinogen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TSH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Coombs test (DAT)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Copper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Zinc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478C73-9E79-384F-8494-978AC71FCB8D}"/>
              </a:ext>
            </a:extLst>
          </p:cNvPr>
          <p:cNvSpPr txBox="1"/>
          <p:nvPr/>
        </p:nvSpPr>
        <p:spPr>
          <a:xfrm>
            <a:off x="10820425" y="6581001"/>
            <a:ext cx="12859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Matthew Ho MD</a:t>
            </a:r>
          </a:p>
        </p:txBody>
      </p:sp>
    </p:spTree>
    <p:extLst>
      <p:ext uri="{BB962C8B-B14F-4D97-AF65-F5344CB8AC3E}">
        <p14:creationId xmlns:p14="http://schemas.microsoft.com/office/powerpoint/2010/main" val="41476411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BB4C06-8DAD-6040-83E9-B7026DF64A83}"/>
              </a:ext>
            </a:extLst>
          </p:cNvPr>
          <p:cNvSpPr txBox="1"/>
          <p:nvPr/>
        </p:nvSpPr>
        <p:spPr>
          <a:xfrm>
            <a:off x="3035614" y="251738"/>
            <a:ext cx="59600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Macrocytic Anemia (MCV &gt;100)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587E76-E351-FB44-BAD5-B42DAF4DFDA7}"/>
              </a:ext>
            </a:extLst>
          </p:cNvPr>
          <p:cNvSpPr txBox="1"/>
          <p:nvPr/>
        </p:nvSpPr>
        <p:spPr>
          <a:xfrm>
            <a:off x="532759" y="1068731"/>
            <a:ext cx="6391814" cy="56722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133" b="1" dirty="0">
                <a:latin typeface="Arial" panose="020B0604020202020204" pitchFamily="34" charset="0"/>
                <a:cs typeface="Arial" panose="020B0604020202020204" pitchFamily="34" charset="0"/>
              </a:rPr>
              <a:t>Megaloblastic</a:t>
            </a: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en-US" sz="2133" dirty="0">
                <a:latin typeface="Arial" panose="020B0604020202020204" pitchFamily="34" charset="0"/>
                <a:cs typeface="Arial" panose="020B0604020202020204" pitchFamily="34" charset="0"/>
              </a:rPr>
              <a:t>Macrocytosis AND impaired DNA synthesis</a:t>
            </a: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en-US" sz="2133" dirty="0">
                <a:latin typeface="Arial" panose="020B0604020202020204" pitchFamily="34" charset="0"/>
                <a:cs typeface="Arial" panose="020B0604020202020204" pitchFamily="34" charset="0"/>
              </a:rPr>
              <a:t>May also cause pancytopenia </a:t>
            </a:r>
          </a:p>
          <a:p>
            <a:pPr marL="1600160" lvl="2" indent="-380990">
              <a:buFont typeface="Arial" panose="020B0604020202020204" pitchFamily="34" charset="0"/>
              <a:buChar char="•"/>
            </a:pPr>
            <a:r>
              <a:rPr lang="en-US" sz="2133" dirty="0">
                <a:latin typeface="Arial" panose="020B0604020202020204" pitchFamily="34" charset="0"/>
                <a:cs typeface="Arial" panose="020B0604020202020204" pitchFamily="34" charset="0"/>
              </a:rPr>
              <a:t>B12 deficiency</a:t>
            </a:r>
          </a:p>
          <a:p>
            <a:pPr marL="1600160" lvl="2" indent="-380990">
              <a:buFont typeface="Arial" panose="020B0604020202020204" pitchFamily="34" charset="0"/>
              <a:buChar char="•"/>
            </a:pPr>
            <a:r>
              <a:rPr lang="en-US" sz="2133" dirty="0">
                <a:latin typeface="Arial" panose="020B0604020202020204" pitchFamily="34" charset="0"/>
                <a:cs typeface="Arial" panose="020B0604020202020204" pitchFamily="34" charset="0"/>
              </a:rPr>
              <a:t>Folate deficiency</a:t>
            </a:r>
          </a:p>
          <a:p>
            <a:pPr marL="838179" lvl="1" indent="-228594">
              <a:buFont typeface="Arial" panose="020B0604020202020204" pitchFamily="34" charset="0"/>
              <a:buChar char="•"/>
            </a:pPr>
            <a:endParaRPr lang="en-US" sz="213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33" b="1" dirty="0">
                <a:latin typeface="Arial" panose="020B0604020202020204" pitchFamily="34" charset="0"/>
                <a:cs typeface="Arial" panose="020B0604020202020204" pitchFamily="34" charset="0"/>
              </a:rPr>
              <a:t>Non-megaloblastic (no hypersegmentation)</a:t>
            </a: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en-US" sz="2133" dirty="0">
                <a:latin typeface="Arial" panose="020B0604020202020204" pitchFamily="34" charset="0"/>
                <a:cs typeface="Arial" panose="020B0604020202020204" pitchFamily="34" charset="0"/>
              </a:rPr>
              <a:t>Liver disease</a:t>
            </a: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en-US" sz="2133" dirty="0">
                <a:latin typeface="Arial" panose="020B0604020202020204" pitchFamily="34" charset="0"/>
                <a:cs typeface="Arial" panose="020B0604020202020204" pitchFamily="34" charset="0"/>
              </a:rPr>
              <a:t>Alcoholism</a:t>
            </a: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en-US" sz="2133" dirty="0">
                <a:latin typeface="Arial" panose="020B0604020202020204" pitchFamily="34" charset="0"/>
                <a:cs typeface="Arial" panose="020B0604020202020204" pitchFamily="34" charset="0"/>
              </a:rPr>
              <a:t>Hypothyroidism</a:t>
            </a: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en-US" sz="2133" dirty="0">
                <a:latin typeface="Arial" panose="020B0604020202020204" pitchFamily="34" charset="0"/>
                <a:cs typeface="Arial" panose="020B0604020202020204" pitchFamily="34" charset="0"/>
              </a:rPr>
              <a:t>COPD and CKD</a:t>
            </a: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en-US" sz="2133" dirty="0">
                <a:latin typeface="Arial" panose="020B0604020202020204" pitchFamily="34" charset="0"/>
                <a:cs typeface="Arial" panose="020B0604020202020204" pitchFamily="34" charset="0"/>
              </a:rPr>
              <a:t>Drug induced</a:t>
            </a: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en-US" sz="2133" dirty="0">
                <a:latin typeface="Arial" panose="020B0604020202020204" pitchFamily="34" charset="0"/>
                <a:cs typeface="Arial" panose="020B0604020202020204" pitchFamily="34" charset="0"/>
              </a:rPr>
              <a:t>Reticulocytosis</a:t>
            </a:r>
          </a:p>
          <a:p>
            <a:pPr marL="1600160" lvl="2" indent="-380990">
              <a:buFont typeface="Arial" panose="020B0604020202020204" pitchFamily="34" charset="0"/>
              <a:buChar char="•"/>
            </a:pPr>
            <a:r>
              <a:rPr lang="en-US" sz="2133" dirty="0">
                <a:latin typeface="Arial" panose="020B0604020202020204" pitchFamily="34" charset="0"/>
                <a:cs typeface="Arial" panose="020B0604020202020204" pitchFamily="34" charset="0"/>
              </a:rPr>
              <a:t>Any hemolytic anemia!</a:t>
            </a:r>
          </a:p>
          <a:p>
            <a:pPr marL="1600160" lvl="2" indent="-380990">
              <a:buFont typeface="Arial" panose="020B0604020202020204" pitchFamily="34" charset="0"/>
              <a:buChar char="•"/>
            </a:pPr>
            <a:r>
              <a:rPr lang="en-US" sz="2133" dirty="0">
                <a:latin typeface="Arial" panose="020B0604020202020204" pitchFamily="34" charset="0"/>
                <a:cs typeface="Arial" panose="020B0604020202020204" pitchFamily="34" charset="0"/>
              </a:rPr>
              <a:t>Recovering bone marrow</a:t>
            </a:r>
          </a:p>
          <a:p>
            <a:pPr marL="1600160" lvl="2" indent="-380990">
              <a:buFont typeface="Arial" panose="020B0604020202020204" pitchFamily="34" charset="0"/>
              <a:buChar char="•"/>
            </a:pPr>
            <a:r>
              <a:rPr lang="en-US" sz="2133" dirty="0">
                <a:latin typeface="Arial" panose="020B0604020202020204" pitchFamily="34" charset="0"/>
                <a:cs typeface="Arial" panose="020B0604020202020204" pitchFamily="34" charset="0"/>
              </a:rPr>
              <a:t>Any high EPO state</a:t>
            </a:r>
          </a:p>
          <a:p>
            <a:pPr marL="1600160" lvl="2" indent="-380990">
              <a:buFont typeface="Arial" panose="020B0604020202020204" pitchFamily="34" charset="0"/>
              <a:buChar char="•"/>
            </a:pPr>
            <a:endParaRPr lang="en-US" sz="213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C0202D-30C3-2341-9C49-94EDE4C4A7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448" t="11056" r="19995" b="14804"/>
          <a:stretch/>
        </p:blipFill>
        <p:spPr>
          <a:xfrm>
            <a:off x="7320272" y="1202952"/>
            <a:ext cx="1508835" cy="154961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9350E6-3B9A-074E-A4F7-46C81A93F14A}"/>
              </a:ext>
            </a:extLst>
          </p:cNvPr>
          <p:cNvSpPr txBox="1"/>
          <p:nvPr/>
        </p:nvSpPr>
        <p:spPr>
          <a:xfrm>
            <a:off x="6575555" y="2846911"/>
            <a:ext cx="3550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Neutrophil with 6 or more lobes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ED53D2-EDB4-8E46-9557-6D7B95C45FD4}"/>
              </a:ext>
            </a:extLst>
          </p:cNvPr>
          <p:cNvSpPr txBox="1"/>
          <p:nvPr/>
        </p:nvSpPr>
        <p:spPr>
          <a:xfrm>
            <a:off x="6015661" y="5847052"/>
            <a:ext cx="5019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Macrocyte = RBC ~ size of lymphocyte nucleus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2C5619-4A64-354C-9422-C260DA727A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990" t="32893" r="38125" b="28045"/>
          <a:stretch/>
        </p:blipFill>
        <p:spPr>
          <a:xfrm>
            <a:off x="7141738" y="3631315"/>
            <a:ext cx="1865901" cy="18982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EE9B5EF-9E93-4648-8ADB-BA727E6FCCA7}"/>
              </a:ext>
            </a:extLst>
          </p:cNvPr>
          <p:cNvSpPr txBox="1"/>
          <p:nvPr/>
        </p:nvSpPr>
        <p:spPr>
          <a:xfrm>
            <a:off x="7788330" y="6463990"/>
            <a:ext cx="42559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Image: ASH image bank; </a:t>
            </a:r>
            <a:r>
              <a:rPr lang="en-US" sz="1200" dirty="0" err="1"/>
              <a:t>Aslinia</a:t>
            </a:r>
            <a:r>
              <a:rPr lang="en-US" sz="1200" dirty="0"/>
              <a:t> F. et al. Clin Med Res 2006</a:t>
            </a:r>
          </a:p>
        </p:txBody>
      </p:sp>
    </p:spTree>
    <p:extLst>
      <p:ext uri="{BB962C8B-B14F-4D97-AF65-F5344CB8AC3E}">
        <p14:creationId xmlns:p14="http://schemas.microsoft.com/office/powerpoint/2010/main" val="39957135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0EFC2E3-3778-D040-843C-6F831EFEC9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730" y="722971"/>
            <a:ext cx="7465807" cy="23205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2EC466-C70E-2649-967A-DAA438D3ACA7}"/>
              </a:ext>
            </a:extLst>
          </p:cNvPr>
          <p:cNvSpPr txBox="1"/>
          <p:nvPr/>
        </p:nvSpPr>
        <p:spPr>
          <a:xfrm>
            <a:off x="3278868" y="177279"/>
            <a:ext cx="56284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Cytopenias and Liver Disease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7E5B64-D2D8-A748-825F-E95C12DFDB49}"/>
              </a:ext>
            </a:extLst>
          </p:cNvPr>
          <p:cNvSpPr txBox="1"/>
          <p:nvPr/>
        </p:nvSpPr>
        <p:spPr>
          <a:xfrm>
            <a:off x="1161825" y="3248810"/>
            <a:ext cx="96133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Retrospective single-center study on diagnostic yield of bone marrow biopsies in patients with cirrhosis and unexplained cytopenia. n=118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60% had pancytopenia.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Median spleen size: 14 cm (16-18cm)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Median INR 1.4 (1.2-1.7)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117/118 (99%) had normal and non-specific marrow. One patient had MDS.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C045CD-5921-EB4E-A8BA-2BF1CA8A5798}"/>
              </a:ext>
            </a:extLst>
          </p:cNvPr>
          <p:cNvSpPr txBox="1"/>
          <p:nvPr/>
        </p:nvSpPr>
        <p:spPr>
          <a:xfrm>
            <a:off x="8907332" y="6433073"/>
            <a:ext cx="25827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Koschade</a:t>
            </a:r>
            <a:r>
              <a:rPr lang="en-US" sz="1200" dirty="0"/>
              <a:t> S. et al. </a:t>
            </a:r>
            <a:r>
              <a:rPr lang="en-US" sz="1200" i="1" dirty="0"/>
              <a:t>J Clin Med </a:t>
            </a:r>
            <a:r>
              <a:rPr lang="en-US" sz="1200" dirty="0"/>
              <a:t>2023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40CB06-B25D-D04E-978D-DA81578D8EB8}"/>
              </a:ext>
            </a:extLst>
          </p:cNvPr>
          <p:cNvSpPr txBox="1"/>
          <p:nvPr/>
        </p:nvSpPr>
        <p:spPr>
          <a:xfrm>
            <a:off x="1633565" y="5810437"/>
            <a:ext cx="8669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Conclusion: Cytopenias with cirrhosis are rarely associated with heme malignancy. </a:t>
            </a:r>
          </a:p>
        </p:txBody>
      </p:sp>
    </p:spTree>
    <p:extLst>
      <p:ext uri="{BB962C8B-B14F-4D97-AF65-F5344CB8AC3E}">
        <p14:creationId xmlns:p14="http://schemas.microsoft.com/office/powerpoint/2010/main" val="32681905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907528-D693-A949-AD6D-14CD11634F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4525" y="765101"/>
            <a:ext cx="5643614" cy="44554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D56A53D-AF91-B547-AF48-6715964DB88A}"/>
              </a:ext>
            </a:extLst>
          </p:cNvPr>
          <p:cNvSpPr txBox="1"/>
          <p:nvPr/>
        </p:nvSpPr>
        <p:spPr>
          <a:xfrm>
            <a:off x="3009082" y="141649"/>
            <a:ext cx="61652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Microcytic Anemia (MCV &lt; 80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3866B8-D0D4-7841-AA37-4DC9BAA846C1}"/>
              </a:ext>
            </a:extLst>
          </p:cNvPr>
          <p:cNvSpPr txBox="1"/>
          <p:nvPr/>
        </p:nvSpPr>
        <p:spPr>
          <a:xfrm>
            <a:off x="393405" y="1073888"/>
            <a:ext cx="427428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Think: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Iron deficiency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Anemia of inflammation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Sometimes Thalassemia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Check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Hb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electrophoresis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Rarely lead poisoning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Check lead level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Rarely sideroblastic anemia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May need bone marrow biopsy</a:t>
            </a:r>
          </a:p>
        </p:txBody>
      </p:sp>
    </p:spTree>
    <p:extLst>
      <p:ext uri="{BB962C8B-B14F-4D97-AF65-F5344CB8AC3E}">
        <p14:creationId xmlns:p14="http://schemas.microsoft.com/office/powerpoint/2010/main" val="2992116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69D604B-FBCA-1343-A6FF-706C4F3638E4}"/>
              </a:ext>
            </a:extLst>
          </p:cNvPr>
          <p:cNvSpPr txBox="1"/>
          <p:nvPr/>
        </p:nvSpPr>
        <p:spPr>
          <a:xfrm>
            <a:off x="4706265" y="153598"/>
            <a:ext cx="28953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Iron Deficiency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C95EDE-9986-AF47-B9E1-1BA2537F3D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615" y="738373"/>
            <a:ext cx="9428644" cy="53036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70243C-F6E7-DF49-9AD4-AD8D1315F986}"/>
              </a:ext>
            </a:extLst>
          </p:cNvPr>
          <p:cNvSpPr txBox="1"/>
          <p:nvPr/>
        </p:nvSpPr>
        <p:spPr>
          <a:xfrm>
            <a:off x="10394066" y="6565205"/>
            <a:ext cx="15648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thebloodproject.com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578089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BC4664E-D0C5-0542-9EF7-BA2D69A709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00" b="3257"/>
          <a:stretch/>
        </p:blipFill>
        <p:spPr>
          <a:xfrm>
            <a:off x="401256" y="1064871"/>
            <a:ext cx="11291444" cy="49771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9C71C9-67CA-9B4C-B7BD-3AB21646E6FF}"/>
              </a:ext>
            </a:extLst>
          </p:cNvPr>
          <p:cNvSpPr txBox="1"/>
          <p:nvPr/>
        </p:nvSpPr>
        <p:spPr>
          <a:xfrm>
            <a:off x="4599306" y="187707"/>
            <a:ext cx="28953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Iron Deficiency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DD5864-1995-044C-A6D0-C41CD2573000}"/>
              </a:ext>
            </a:extLst>
          </p:cNvPr>
          <p:cNvSpPr txBox="1"/>
          <p:nvPr/>
        </p:nvSpPr>
        <p:spPr>
          <a:xfrm>
            <a:off x="9086128" y="6495757"/>
            <a:ext cx="30247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Camaschella</a:t>
            </a:r>
            <a:r>
              <a:rPr lang="en-US" sz="1200" dirty="0"/>
              <a:t> C. </a:t>
            </a:r>
            <a:r>
              <a:rPr lang="en-US" sz="1200" i="1" dirty="0"/>
              <a:t>ASH </a:t>
            </a:r>
            <a:r>
              <a:rPr lang="en-US" sz="1200" i="1" dirty="0" err="1"/>
              <a:t>Educ</a:t>
            </a:r>
            <a:r>
              <a:rPr lang="en-US" sz="1200" i="1" dirty="0"/>
              <a:t> Program </a:t>
            </a:r>
            <a:r>
              <a:rPr lang="en-US" sz="1200" dirty="0"/>
              <a:t>2015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C151FE1-F928-204C-8055-FAF9C15FAA1E}"/>
              </a:ext>
            </a:extLst>
          </p:cNvPr>
          <p:cNvSpPr/>
          <p:nvPr/>
        </p:nvSpPr>
        <p:spPr>
          <a:xfrm>
            <a:off x="2392325" y="2402958"/>
            <a:ext cx="520995" cy="26581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B833C16-765B-AA4E-A1AD-C7CD2491F775}"/>
              </a:ext>
            </a:extLst>
          </p:cNvPr>
          <p:cNvSpPr/>
          <p:nvPr/>
        </p:nvSpPr>
        <p:spPr>
          <a:xfrm>
            <a:off x="7042512" y="2402958"/>
            <a:ext cx="612930" cy="26581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32E1CFD-7D3A-F549-AF85-60F2CD0ECBF3}"/>
              </a:ext>
            </a:extLst>
          </p:cNvPr>
          <p:cNvSpPr/>
          <p:nvPr/>
        </p:nvSpPr>
        <p:spPr>
          <a:xfrm>
            <a:off x="8885489" y="2402958"/>
            <a:ext cx="612930" cy="26581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1CB8A24-8BA8-A040-A2B0-841CA081BDD3}"/>
              </a:ext>
            </a:extLst>
          </p:cNvPr>
          <p:cNvSpPr/>
          <p:nvPr/>
        </p:nvSpPr>
        <p:spPr>
          <a:xfrm>
            <a:off x="2131827" y="1064872"/>
            <a:ext cx="983513" cy="6895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ECCBDB-4713-854F-8209-4B5FAEDD2EB5}"/>
              </a:ext>
            </a:extLst>
          </p:cNvPr>
          <p:cNvSpPr/>
          <p:nvPr/>
        </p:nvSpPr>
        <p:spPr>
          <a:xfrm>
            <a:off x="6550755" y="1064870"/>
            <a:ext cx="1466194" cy="6895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8534E45-797C-7A46-B544-68E3A149E6DA}"/>
              </a:ext>
            </a:extLst>
          </p:cNvPr>
          <p:cNvSpPr/>
          <p:nvPr/>
        </p:nvSpPr>
        <p:spPr>
          <a:xfrm>
            <a:off x="8074757" y="1064870"/>
            <a:ext cx="2238824" cy="6895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431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3CA2672-934D-864B-B9C4-CB2B15ACB5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577" b="4655"/>
          <a:stretch/>
        </p:blipFill>
        <p:spPr>
          <a:xfrm>
            <a:off x="3879449" y="254643"/>
            <a:ext cx="4986759" cy="64903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A26F5E-AD3C-D74C-8097-2C999D647861}"/>
              </a:ext>
            </a:extLst>
          </p:cNvPr>
          <p:cNvSpPr txBox="1"/>
          <p:nvPr/>
        </p:nvSpPr>
        <p:spPr>
          <a:xfrm>
            <a:off x="9572264" y="6454731"/>
            <a:ext cx="21050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Snook J. et al. Gut 2021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65EFE8-3BAD-A842-9CF8-7CAF99CB2DD8}"/>
              </a:ext>
            </a:extLst>
          </p:cNvPr>
          <p:cNvSpPr txBox="1"/>
          <p:nvPr/>
        </p:nvSpPr>
        <p:spPr>
          <a:xfrm>
            <a:off x="503451" y="254643"/>
            <a:ext cx="28953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Iron Deficiency</a:t>
            </a:r>
          </a:p>
        </p:txBody>
      </p:sp>
    </p:spTree>
    <p:extLst>
      <p:ext uri="{BB962C8B-B14F-4D97-AF65-F5344CB8AC3E}">
        <p14:creationId xmlns:p14="http://schemas.microsoft.com/office/powerpoint/2010/main" val="37507672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907D2BB-3A60-2F4C-8504-932C33D5E95E}"/>
              </a:ext>
            </a:extLst>
          </p:cNvPr>
          <p:cNvSpPr txBox="1"/>
          <p:nvPr/>
        </p:nvSpPr>
        <p:spPr>
          <a:xfrm>
            <a:off x="4654342" y="201299"/>
            <a:ext cx="28953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Iron Deficiency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CEDB0F-97D8-B545-8D63-26F2AB27B174}"/>
              </a:ext>
            </a:extLst>
          </p:cNvPr>
          <p:cNvSpPr txBox="1"/>
          <p:nvPr/>
        </p:nvSpPr>
        <p:spPr>
          <a:xfrm>
            <a:off x="327461" y="1378300"/>
            <a:ext cx="11549106" cy="3046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133" dirty="0">
                <a:latin typeface="Arial" panose="020B0604020202020204" pitchFamily="34" charset="0"/>
                <a:cs typeface="Arial" panose="020B0604020202020204" pitchFamily="34" charset="0"/>
              </a:rPr>
              <a:t>Always figure out the cause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sz="213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133" dirty="0">
                <a:latin typeface="Arial" panose="020B0604020202020204" pitchFamily="34" charset="0"/>
                <a:cs typeface="Arial" panose="020B0604020202020204" pitchFamily="34" charset="0"/>
              </a:rPr>
              <a:t>Treat with oral iron ferrous sulfate 325mg daily or every other day vs IV iron (~1000mg x1)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sz="213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133" dirty="0">
                <a:latin typeface="Arial" panose="020B0604020202020204" pitchFamily="34" charset="0"/>
                <a:cs typeface="Arial" panose="020B0604020202020204" pitchFamily="34" charset="0"/>
              </a:rPr>
              <a:t>Only transfuse if severe symptomatic anemia (usually </a:t>
            </a:r>
            <a:r>
              <a:rPr lang="en-US" sz="2133" dirty="0" err="1">
                <a:latin typeface="Arial" panose="020B0604020202020204" pitchFamily="34" charset="0"/>
                <a:cs typeface="Arial" panose="020B0604020202020204" pitchFamily="34" charset="0"/>
              </a:rPr>
              <a:t>Hb</a:t>
            </a:r>
            <a:r>
              <a:rPr lang="en-US" sz="2133" dirty="0">
                <a:latin typeface="Arial" panose="020B0604020202020204" pitchFamily="34" charset="0"/>
                <a:cs typeface="Arial" panose="020B0604020202020204" pitchFamily="34" charset="0"/>
              </a:rPr>
              <a:t> &lt;7)</a:t>
            </a:r>
          </a:p>
          <a:p>
            <a:endParaRPr lang="en-US" sz="213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133" dirty="0">
                <a:latin typeface="Arial" panose="020B0604020202020204" pitchFamily="34" charset="0"/>
                <a:cs typeface="Arial" panose="020B0604020202020204" pitchFamily="34" charset="0"/>
              </a:rPr>
              <a:t>For patients with anemia of CKD/ESRD</a:t>
            </a: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en-US" sz="2133" dirty="0">
                <a:latin typeface="Arial" panose="020B0604020202020204" pitchFamily="34" charset="0"/>
                <a:cs typeface="Arial" panose="020B0604020202020204" pitchFamily="34" charset="0"/>
              </a:rPr>
              <a:t>EPO if Hb &lt;10 and iron saturation &gt;20% (non-dialysis) or &gt;30% (dialysis)</a:t>
            </a: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en-US" sz="2133" dirty="0">
                <a:latin typeface="Arial" panose="020B0604020202020204" pitchFamily="34" charset="0"/>
                <a:cs typeface="Arial" panose="020B0604020202020204" pitchFamily="34" charset="0"/>
              </a:rPr>
              <a:t>Avoid EPO if malignancy or previous stroke, heart attack, thrombosis</a:t>
            </a:r>
          </a:p>
        </p:txBody>
      </p:sp>
    </p:spTree>
    <p:extLst>
      <p:ext uri="{BB962C8B-B14F-4D97-AF65-F5344CB8AC3E}">
        <p14:creationId xmlns:p14="http://schemas.microsoft.com/office/powerpoint/2010/main" val="35154584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A9EE1A2-BB69-DA4B-8E5D-FA284534C25B}"/>
              </a:ext>
            </a:extLst>
          </p:cNvPr>
          <p:cNvSpPr txBox="1"/>
          <p:nvPr/>
        </p:nvSpPr>
        <p:spPr>
          <a:xfrm>
            <a:off x="5007155" y="229094"/>
            <a:ext cx="20986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D262BA-D6C1-B142-B467-1B9BCD82EF85}"/>
              </a:ext>
            </a:extLst>
          </p:cNvPr>
          <p:cNvSpPr txBox="1"/>
          <p:nvPr/>
        </p:nvSpPr>
        <p:spPr>
          <a:xfrm>
            <a:off x="1273979" y="1662417"/>
            <a:ext cx="6731330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Highlight the CBC/differential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Review a practical approach to anemia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Macrocytic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Microcytic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Normocytic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Review some specific anemia subtypes</a:t>
            </a:r>
          </a:p>
        </p:txBody>
      </p:sp>
    </p:spTree>
    <p:extLst>
      <p:ext uri="{BB962C8B-B14F-4D97-AF65-F5344CB8AC3E}">
        <p14:creationId xmlns:p14="http://schemas.microsoft.com/office/powerpoint/2010/main" val="32990894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7D13703-313B-9640-86FC-B34F36EB252B}"/>
              </a:ext>
            </a:extLst>
          </p:cNvPr>
          <p:cNvSpPr txBox="1"/>
          <p:nvPr/>
        </p:nvSpPr>
        <p:spPr>
          <a:xfrm>
            <a:off x="237443" y="182795"/>
            <a:ext cx="25635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Iron Deficiency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CA6F3E-BF1A-F04C-A77F-AD44BD9995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6219" y="0"/>
            <a:ext cx="6019561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5D5D5A8-3133-6348-9F5C-62911D36EB69}"/>
              </a:ext>
            </a:extLst>
          </p:cNvPr>
          <p:cNvSpPr txBox="1"/>
          <p:nvPr/>
        </p:nvSpPr>
        <p:spPr>
          <a:xfrm>
            <a:off x="10820425" y="6581001"/>
            <a:ext cx="12859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Matthew Ho MD</a:t>
            </a:r>
          </a:p>
        </p:txBody>
      </p:sp>
    </p:spTree>
    <p:extLst>
      <p:ext uri="{BB962C8B-B14F-4D97-AF65-F5344CB8AC3E}">
        <p14:creationId xmlns:p14="http://schemas.microsoft.com/office/powerpoint/2010/main" val="13096866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C4301A9-1D61-8644-BF8D-86D5F38CC7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8193693"/>
              </p:ext>
            </p:extLst>
          </p:nvPr>
        </p:nvGraphicFramePr>
        <p:xfrm>
          <a:off x="276658" y="832820"/>
          <a:ext cx="11653072" cy="5303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94436">
                  <a:extLst>
                    <a:ext uri="{9D8B030D-6E8A-4147-A177-3AD203B41FA5}">
                      <a16:colId xmlns:a16="http://schemas.microsoft.com/office/drawing/2014/main" val="3442423216"/>
                    </a:ext>
                  </a:extLst>
                </a:gridCol>
                <a:gridCol w="1024998">
                  <a:extLst>
                    <a:ext uri="{9D8B030D-6E8A-4147-A177-3AD203B41FA5}">
                      <a16:colId xmlns:a16="http://schemas.microsoft.com/office/drawing/2014/main" val="2854631436"/>
                    </a:ext>
                  </a:extLst>
                </a:gridCol>
                <a:gridCol w="1210740">
                  <a:extLst>
                    <a:ext uri="{9D8B030D-6E8A-4147-A177-3AD203B41FA5}">
                      <a16:colId xmlns:a16="http://schemas.microsoft.com/office/drawing/2014/main" val="191114595"/>
                    </a:ext>
                  </a:extLst>
                </a:gridCol>
                <a:gridCol w="1023462">
                  <a:extLst>
                    <a:ext uri="{9D8B030D-6E8A-4147-A177-3AD203B41FA5}">
                      <a16:colId xmlns:a16="http://schemas.microsoft.com/office/drawing/2014/main" val="2963097853"/>
                    </a:ext>
                  </a:extLst>
                </a:gridCol>
                <a:gridCol w="1023462">
                  <a:extLst>
                    <a:ext uri="{9D8B030D-6E8A-4147-A177-3AD203B41FA5}">
                      <a16:colId xmlns:a16="http://schemas.microsoft.com/office/drawing/2014/main" val="4054045223"/>
                    </a:ext>
                  </a:extLst>
                </a:gridCol>
                <a:gridCol w="1023462">
                  <a:extLst>
                    <a:ext uri="{9D8B030D-6E8A-4147-A177-3AD203B41FA5}">
                      <a16:colId xmlns:a16="http://schemas.microsoft.com/office/drawing/2014/main" val="2654554149"/>
                    </a:ext>
                  </a:extLst>
                </a:gridCol>
                <a:gridCol w="769340">
                  <a:extLst>
                    <a:ext uri="{9D8B030D-6E8A-4147-A177-3AD203B41FA5}">
                      <a16:colId xmlns:a16="http://schemas.microsoft.com/office/drawing/2014/main" val="1000213274"/>
                    </a:ext>
                  </a:extLst>
                </a:gridCol>
                <a:gridCol w="3583172">
                  <a:extLst>
                    <a:ext uri="{9D8B030D-6E8A-4147-A177-3AD203B41FA5}">
                      <a16:colId xmlns:a16="http://schemas.microsoft.com/office/drawing/2014/main" val="69708056"/>
                    </a:ext>
                  </a:extLst>
                </a:gridCol>
              </a:tblGrid>
              <a:tr h="54740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Condition</a:t>
                      </a:r>
                    </a:p>
                  </a:txBody>
                  <a:tcPr marL="121920" marR="121920" marT="60960" marB="60960" anchor="ctr">
                    <a:solidFill>
                      <a:srgbClr val="0066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Genes</a:t>
                      </a:r>
                    </a:p>
                  </a:txBody>
                  <a:tcPr marL="121920" marR="121920" marT="60960" marB="60960" anchor="ctr">
                    <a:solidFill>
                      <a:srgbClr val="0066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HbA %</a:t>
                      </a:r>
                    </a:p>
                    <a:p>
                      <a:pPr algn="ctr"/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l-GR" sz="14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α</a:t>
                      </a:r>
                      <a:r>
                        <a:rPr lang="en-US" sz="14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r>
                        <a:rPr lang="el-GR" sz="14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β</a:t>
                      </a:r>
                      <a:r>
                        <a:rPr lang="en-US" sz="14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2)</a:t>
                      </a:r>
                      <a:endParaRPr lang="en-US" sz="14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solidFill>
                      <a:srgbClr val="0066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HbA2 %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l-GR" sz="14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α</a:t>
                      </a:r>
                      <a:r>
                        <a:rPr lang="en-US" sz="14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r>
                        <a:rPr lang="el-GR" sz="14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δ</a:t>
                      </a:r>
                      <a:r>
                        <a:rPr lang="en-US" sz="14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2)</a:t>
                      </a:r>
                      <a:endParaRPr lang="en-US" sz="14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solidFill>
                      <a:srgbClr val="0066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HbF %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l-GR" sz="14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α</a:t>
                      </a:r>
                      <a:r>
                        <a:rPr lang="en-US" sz="14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r>
                        <a:rPr lang="el-GR" sz="14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γ</a:t>
                      </a:r>
                      <a:r>
                        <a:rPr lang="en-US" sz="14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2)</a:t>
                      </a:r>
                      <a:endParaRPr lang="en-US" sz="14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solidFill>
                      <a:srgbClr val="0066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HbS %</a:t>
                      </a:r>
                    </a:p>
                  </a:txBody>
                  <a:tcPr marL="121920" marR="121920" marT="60960" marB="60960" anchor="ctr">
                    <a:solidFill>
                      <a:srgbClr val="0066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HbC %</a:t>
                      </a:r>
                    </a:p>
                  </a:txBody>
                  <a:tcPr marL="121920" marR="121920" marT="60960" marB="60960" anchor="ctr">
                    <a:solidFill>
                      <a:srgbClr val="0066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solidFill>
                      <a:srgbClr val="0066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9542558"/>
                  </a:ext>
                </a:extLst>
              </a:tr>
              <a:tr h="334522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Normal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/ A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&gt;95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2-3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&lt;1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3425443202"/>
                  </a:ext>
                </a:extLst>
              </a:tr>
              <a:tr h="33452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Alpha Thal (0)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- / - -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alleles mutated. Hb-Barts; Hydrops fetalis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3376805199"/>
                  </a:ext>
                </a:extLst>
              </a:tr>
              <a:tr h="33452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Alpha Thal Major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α</a:t>
                      </a:r>
                      <a:r>
                        <a:rPr lang="en-US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- / - - 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60-90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2-3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alleles mutated. HbH; jaundice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3028555546"/>
                  </a:ext>
                </a:extLst>
              </a:tr>
              <a:tr h="54740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Alpha Thal Trait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α</a:t>
                      </a:r>
                      <a:r>
                        <a:rPr lang="en-US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l-GR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α</a:t>
                      </a:r>
                      <a:r>
                        <a:rPr lang="en-US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/ - - 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α</a:t>
                      </a:r>
                      <a:r>
                        <a:rPr lang="en-US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- / </a:t>
                      </a:r>
                      <a:r>
                        <a:rPr lang="el-GR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α</a:t>
                      </a:r>
                      <a:r>
                        <a:rPr lang="en-US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- 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3-4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&lt;1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alleles mutated. </a:t>
                      </a:r>
                      <a:r>
                        <a:rPr lang="en-US" sz="12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Pattern looks normal, but microcytic anemia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1956187552"/>
                  </a:ext>
                </a:extLst>
              </a:tr>
              <a:tr h="33452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Alpha Silent Carrier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α</a:t>
                      </a:r>
                      <a:r>
                        <a:rPr lang="en-US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l-GR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α</a:t>
                      </a:r>
                      <a:r>
                        <a:rPr lang="en-US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/ </a:t>
                      </a:r>
                      <a:r>
                        <a:rPr lang="el-GR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α</a:t>
                      </a:r>
                      <a:r>
                        <a:rPr lang="en-US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- 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&gt;95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2-3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&lt;1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allele mutated. </a:t>
                      </a:r>
                      <a:r>
                        <a:rPr lang="en-US" sz="12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Pattern normal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683018209"/>
                  </a:ext>
                </a:extLst>
              </a:tr>
              <a:tr h="48657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Beta Thal Major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β</a:t>
                      </a:r>
                      <a:r>
                        <a:rPr lang="en-US" sz="1400" b="0" i="0" u="none" strike="noStrike" kern="1200" baseline="30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r>
                        <a:rPr lang="en-US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/ </a:t>
                      </a:r>
                      <a:r>
                        <a:rPr lang="el-GR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β</a:t>
                      </a:r>
                      <a:r>
                        <a:rPr lang="en-US" sz="1400" b="0" i="0" u="none" strike="noStrike" kern="1200" baseline="30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US" sz="1400" b="0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Transfusion dependent (Cooley anemia); jaundice. </a:t>
                      </a:r>
                      <a:endParaRPr lang="en-US" sz="1200" b="1" dirty="0">
                        <a:solidFill>
                          <a:srgbClr val="0001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716934722"/>
                  </a:ext>
                </a:extLst>
              </a:tr>
              <a:tr h="54740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Beta Thal Minor/Trait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β</a:t>
                      </a:r>
                      <a:r>
                        <a:rPr lang="en-US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/ </a:t>
                      </a:r>
                      <a:r>
                        <a:rPr lang="el-GR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β</a:t>
                      </a:r>
                      <a:r>
                        <a:rPr lang="en-US" sz="1400" b="0" i="0" u="none" strike="noStrike" kern="1200" baseline="30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US" sz="1400" b="0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β</a:t>
                      </a:r>
                      <a:r>
                        <a:rPr lang="en-US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/ </a:t>
                      </a:r>
                      <a:r>
                        <a:rPr lang="el-GR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β</a:t>
                      </a:r>
                      <a:r>
                        <a:rPr lang="en-US" sz="1400" b="0" i="0" u="none" strike="noStrike" kern="1200" baseline="30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+</a:t>
                      </a:r>
                      <a:endParaRPr lang="en-US" sz="1400" b="0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90-95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3-10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2-3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Microcytic anemia; RDW normal!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2431594342"/>
                  </a:ext>
                </a:extLst>
              </a:tr>
              <a:tr h="334522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Sickle cell disease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 / S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&lt;3.5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5-15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85-95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Beta globin mutation Glu to Val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2010378028"/>
                  </a:ext>
                </a:extLst>
              </a:tr>
              <a:tr h="33452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Sickle trait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/ S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50-60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&lt;3.5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&lt;2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35-45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812061009"/>
                  </a:ext>
                </a:extLst>
              </a:tr>
              <a:tr h="486578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HbS-Beta Thal (0)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 / </a:t>
                      </a:r>
                      <a:r>
                        <a:rPr lang="el-GR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β</a:t>
                      </a:r>
                      <a:r>
                        <a:rPr lang="en-US" sz="1400" b="0" i="0" u="none" strike="noStrike" kern="1200" baseline="30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US" sz="1400" b="0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&gt;3.5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2-15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80-92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Identical to sickle cell disease. Except a little more A2.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812639236"/>
                  </a:ext>
                </a:extLst>
              </a:tr>
              <a:tr h="33452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HbS-Beta Thal (+)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</a:t>
                      </a:r>
                      <a:r>
                        <a:rPr lang="en-US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/ </a:t>
                      </a:r>
                      <a:r>
                        <a:rPr lang="el-GR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β</a:t>
                      </a:r>
                      <a:r>
                        <a:rPr lang="en-US" sz="1400" b="0" i="0" u="none" strike="noStrike" kern="1200" baseline="30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+</a:t>
                      </a:r>
                      <a:endParaRPr lang="en-US" sz="1400" b="0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3-30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&gt;3.5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2-10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65-90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Like sickle cell disease, but HbA present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3275557606"/>
                  </a:ext>
                </a:extLst>
              </a:tr>
              <a:tr h="33452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HbSC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 / C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&lt;3.5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1-5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45-50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45-50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3535111821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1D3AD382-ED79-A342-94C0-8CD598EA4532}"/>
              </a:ext>
            </a:extLst>
          </p:cNvPr>
          <p:cNvSpPr txBox="1"/>
          <p:nvPr/>
        </p:nvSpPr>
        <p:spPr>
          <a:xfrm>
            <a:off x="1607416" y="97734"/>
            <a:ext cx="85635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Thalassemia – Hemoglobin Electrophoresis Patterns</a:t>
            </a:r>
          </a:p>
        </p:txBody>
      </p:sp>
    </p:spTree>
    <p:extLst>
      <p:ext uri="{BB962C8B-B14F-4D97-AF65-F5344CB8AC3E}">
        <p14:creationId xmlns:p14="http://schemas.microsoft.com/office/powerpoint/2010/main" val="11774018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B41DFFA-A404-A044-BBCE-A373150748B2}"/>
              </a:ext>
            </a:extLst>
          </p:cNvPr>
          <p:cNvSpPr txBox="1"/>
          <p:nvPr/>
        </p:nvSpPr>
        <p:spPr>
          <a:xfrm>
            <a:off x="4129460" y="229572"/>
            <a:ext cx="40124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Sideroblastic Anemia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EF2591-BED5-5946-A495-88503EB2CE4E}"/>
              </a:ext>
            </a:extLst>
          </p:cNvPr>
          <p:cNvSpPr txBox="1"/>
          <p:nvPr/>
        </p:nvSpPr>
        <p:spPr>
          <a:xfrm>
            <a:off x="435353" y="1138653"/>
            <a:ext cx="11090699" cy="4647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594" indent="-228594">
              <a:buFont typeface="Arial" panose="020B0604020202020204" pitchFamily="34" charset="0"/>
              <a:buChar char="•"/>
            </a:pPr>
            <a:r>
              <a:rPr lang="en-US" sz="2133" dirty="0">
                <a:latin typeface="Arial" panose="020B0604020202020204" pitchFamily="34" charset="0"/>
                <a:cs typeface="Arial" panose="020B0604020202020204" pitchFamily="34" charset="0"/>
              </a:rPr>
              <a:t>Defective protoporphyrin (heme) synthesis within the RBC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US" sz="2133" dirty="0">
                <a:latin typeface="Arial" panose="020B0604020202020204" pitchFamily="34" charset="0"/>
                <a:cs typeface="Arial" panose="020B0604020202020204" pitchFamily="34" charset="0"/>
              </a:rPr>
              <a:t>Reactions require B6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US" sz="2133" dirty="0">
                <a:latin typeface="Arial" panose="020B0604020202020204" pitchFamily="34" charset="0"/>
                <a:cs typeface="Arial" panose="020B0604020202020204" pitchFamily="34" charset="0"/>
              </a:rPr>
              <a:t>Low protoporphyrin so iron not added (trapped in mitochondria)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endParaRPr lang="en-US" sz="213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US" sz="2133" dirty="0">
                <a:latin typeface="Arial" panose="020B0604020202020204" pitchFamily="34" charset="0"/>
                <a:cs typeface="Arial" panose="020B0604020202020204" pitchFamily="34" charset="0"/>
              </a:rPr>
              <a:t>Causes:</a:t>
            </a:r>
          </a:p>
          <a:p>
            <a:pPr marL="838179" lvl="1" indent="-228594">
              <a:buFont typeface="Arial" panose="020B0604020202020204" pitchFamily="34" charset="0"/>
              <a:buChar char="•"/>
            </a:pPr>
            <a:r>
              <a:rPr lang="en-US" sz="1867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Isoniazid</a:t>
            </a:r>
            <a:r>
              <a:rPr lang="en-US" sz="1867" dirty="0">
                <a:latin typeface="Arial" panose="020B0604020202020204" pitchFamily="34" charset="0"/>
                <a:cs typeface="Arial" panose="020B0604020202020204" pitchFamily="34" charset="0"/>
              </a:rPr>
              <a:t> (microcytic): Causes B6 deficiency</a:t>
            </a:r>
          </a:p>
          <a:p>
            <a:pPr marL="838179" lvl="1" indent="-228594">
              <a:buFont typeface="Arial" panose="020B0604020202020204" pitchFamily="34" charset="0"/>
              <a:buChar char="•"/>
            </a:pPr>
            <a:r>
              <a:rPr lang="en-US" sz="1867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Alcoholism</a:t>
            </a:r>
            <a:r>
              <a:rPr lang="en-US" sz="1867" dirty="0">
                <a:latin typeface="Arial" panose="020B0604020202020204" pitchFamily="34" charset="0"/>
                <a:cs typeface="Arial" panose="020B0604020202020204" pitchFamily="34" charset="0"/>
              </a:rPr>
              <a:t> (macrocytic): Mitochondria poison. Clue = history and liver disease</a:t>
            </a:r>
          </a:p>
          <a:p>
            <a:pPr marL="838179" lvl="1" indent="-228594">
              <a:buFont typeface="Arial" panose="020B0604020202020204" pitchFamily="34" charset="0"/>
              <a:buChar char="•"/>
            </a:pPr>
            <a:r>
              <a:rPr lang="en-US" sz="1867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Copper deficiency </a:t>
            </a:r>
            <a:r>
              <a:rPr lang="en-US" sz="1867" dirty="0">
                <a:latin typeface="Arial" panose="020B0604020202020204" pitchFamily="34" charset="0"/>
                <a:cs typeface="Arial" panose="020B0604020202020204" pitchFamily="34" charset="0"/>
              </a:rPr>
              <a:t>(macrocytic): Clue = gastric bypass or chronic TPN or zinc intoxication (supplement) which causes copper deficiency</a:t>
            </a:r>
          </a:p>
          <a:p>
            <a:pPr marL="838179" lvl="1" indent="-228594">
              <a:buFont typeface="Arial" panose="020B0604020202020204" pitchFamily="34" charset="0"/>
              <a:buChar char="•"/>
            </a:pPr>
            <a:r>
              <a:rPr lang="en-US" sz="1867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</a:t>
            </a:r>
            <a:r>
              <a:rPr lang="en-US" sz="1867" dirty="0">
                <a:latin typeface="Arial" panose="020B0604020202020204" pitchFamily="34" charset="0"/>
                <a:cs typeface="Arial" panose="020B0604020202020204" pitchFamily="34" charset="0"/>
              </a:rPr>
              <a:t> (microcytic or normocytic): anemia is mild, there may be some hemolysis, abdominal pain, joint pain, neuro symptoms</a:t>
            </a:r>
          </a:p>
          <a:p>
            <a:pPr marL="838179" lvl="1" indent="-228594">
              <a:buFont typeface="Arial" panose="020B0604020202020204" pitchFamily="34" charset="0"/>
              <a:buChar char="•"/>
            </a:pPr>
            <a:r>
              <a:rPr lang="en-US" sz="1867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Mutation in heme synthesis </a:t>
            </a:r>
            <a:r>
              <a:rPr lang="en-US" sz="1867" dirty="0">
                <a:latin typeface="Arial" panose="020B0604020202020204" pitchFamily="34" charset="0"/>
                <a:cs typeface="Arial" panose="020B0604020202020204" pitchFamily="34" charset="0"/>
              </a:rPr>
              <a:t>(ex: </a:t>
            </a:r>
            <a:r>
              <a:rPr lang="en-US" sz="1867" i="1" dirty="0">
                <a:latin typeface="Arial" panose="020B0604020202020204" pitchFamily="34" charset="0"/>
                <a:cs typeface="Arial" panose="020B0604020202020204" pitchFamily="34" charset="0"/>
              </a:rPr>
              <a:t>ALAS</a:t>
            </a:r>
            <a:r>
              <a:rPr lang="en-US" sz="1867" dirty="0">
                <a:latin typeface="Arial" panose="020B0604020202020204" pitchFamily="34" charset="0"/>
                <a:cs typeface="Arial" panose="020B0604020202020204" pitchFamily="34" charset="0"/>
              </a:rPr>
              <a:t> gene). Clue = family history</a:t>
            </a:r>
          </a:p>
          <a:p>
            <a:pPr marL="838179" lvl="1" indent="-228594">
              <a:buFont typeface="Arial" panose="020B0604020202020204" pitchFamily="34" charset="0"/>
              <a:buChar char="•"/>
            </a:pPr>
            <a:r>
              <a:rPr lang="en-US" sz="1867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Myelodysplastic syndrome </a:t>
            </a:r>
            <a:r>
              <a:rPr lang="en-US" sz="1867" dirty="0">
                <a:latin typeface="Arial" panose="020B0604020202020204" pitchFamily="34" charset="0"/>
                <a:cs typeface="Arial" panose="020B0604020202020204" pitchFamily="34" charset="0"/>
              </a:rPr>
              <a:t>(macrocytic!): Clue = dysplastic WBC, RBC, or megakaryocytes. Blasts present. Chromosomal deletions (5q or 7) or mutations (</a:t>
            </a:r>
            <a:r>
              <a:rPr lang="en-US" sz="1867" i="1" dirty="0">
                <a:latin typeface="Arial" panose="020B0604020202020204" pitchFamily="34" charset="0"/>
                <a:cs typeface="Arial" panose="020B0604020202020204" pitchFamily="34" charset="0"/>
              </a:rPr>
              <a:t>SF3B1</a:t>
            </a:r>
            <a:r>
              <a:rPr lang="en-US" sz="1867" dirty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endParaRPr lang="en-US" sz="213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C7CDC1-7A5F-EA48-950D-24CA44AA0C3C}"/>
              </a:ext>
            </a:extLst>
          </p:cNvPr>
          <p:cNvSpPr txBox="1"/>
          <p:nvPr/>
        </p:nvSpPr>
        <p:spPr>
          <a:xfrm>
            <a:off x="665950" y="5850110"/>
            <a:ext cx="100609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Note: Basophilic stippling is not specific! It refers to ribosomal precipitates in RBCs and can be seen in thalassemia, alcohol abuse, Wilson’s disease, heavy metal poisoning.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F2BC20-DBA5-4B46-8E8C-AD9B891A4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6823" y="307421"/>
            <a:ext cx="2409229" cy="18235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833F513-234B-6147-909F-97ED3DCDEB31}"/>
              </a:ext>
            </a:extLst>
          </p:cNvPr>
          <p:cNvSpPr txBox="1"/>
          <p:nvPr/>
        </p:nvSpPr>
        <p:spPr>
          <a:xfrm>
            <a:off x="9000877" y="2130981"/>
            <a:ext cx="2809460" cy="54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67" dirty="0">
                <a:latin typeface="Arial" panose="020B0604020202020204" pitchFamily="34" charset="0"/>
                <a:cs typeface="Arial" panose="020B0604020202020204" pitchFamily="34" charset="0"/>
              </a:rPr>
              <a:t>Ringed sideroblasts (nucleated RBCs) shown with iron stain</a:t>
            </a:r>
          </a:p>
        </p:txBody>
      </p:sp>
    </p:spTree>
    <p:extLst>
      <p:ext uri="{BB962C8B-B14F-4D97-AF65-F5344CB8AC3E}">
        <p14:creationId xmlns:p14="http://schemas.microsoft.com/office/powerpoint/2010/main" val="38680918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F4F933A2-8E62-454A-BD4E-A546FFD2A4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11" b="19535"/>
          <a:stretch/>
        </p:blipFill>
        <p:spPr>
          <a:xfrm>
            <a:off x="584792" y="372139"/>
            <a:ext cx="10391086" cy="62519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784C432-A266-A844-A0A2-5939DB15990B}"/>
              </a:ext>
            </a:extLst>
          </p:cNvPr>
          <p:cNvSpPr txBox="1"/>
          <p:nvPr/>
        </p:nvSpPr>
        <p:spPr>
          <a:xfrm>
            <a:off x="335249" y="212830"/>
            <a:ext cx="35830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 to the approach</a:t>
            </a:r>
          </a:p>
        </p:txBody>
      </p:sp>
    </p:spTree>
    <p:extLst>
      <p:ext uri="{BB962C8B-B14F-4D97-AF65-F5344CB8AC3E}">
        <p14:creationId xmlns:p14="http://schemas.microsoft.com/office/powerpoint/2010/main" val="33945836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BE24E96-F3F4-2849-B646-DC38E8C0B5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130" y="0"/>
            <a:ext cx="11637601" cy="6658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4413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85EC44-FA54-9743-BE8F-DCBCC9FCA2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1850" y="188474"/>
            <a:ext cx="6434489" cy="64344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BBD95E-7A08-6A44-85D2-90F2E2B33E22}"/>
              </a:ext>
            </a:extLst>
          </p:cNvPr>
          <p:cNvSpPr txBox="1"/>
          <p:nvPr/>
        </p:nvSpPr>
        <p:spPr>
          <a:xfrm>
            <a:off x="333937" y="383183"/>
            <a:ext cx="2604880" cy="410433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667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G6PD Deficiency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CC15FC-40F2-054A-82DE-B40C9E43DC68}"/>
              </a:ext>
            </a:extLst>
          </p:cNvPr>
          <p:cNvSpPr txBox="1"/>
          <p:nvPr/>
        </p:nvSpPr>
        <p:spPr>
          <a:xfrm>
            <a:off x="329609" y="1265274"/>
            <a:ext cx="481224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X-linked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Deficiency of G6PD results in decreased NADPH and reduced glutathione and RBCs become vulnerable to oxidative stress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Coomb’s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negative hemolytic anemia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C8753F-7267-F244-AAB4-C2AE4BF956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382" t="28947" r="30326" b="34333"/>
          <a:stretch/>
        </p:blipFill>
        <p:spPr>
          <a:xfrm>
            <a:off x="2938817" y="4332974"/>
            <a:ext cx="1058615" cy="10058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6566E1-CE15-0A4B-BD0A-B1AD8AD9C818}"/>
              </a:ext>
            </a:extLst>
          </p:cNvPr>
          <p:cNvSpPr txBox="1"/>
          <p:nvPr/>
        </p:nvSpPr>
        <p:spPr>
          <a:xfrm>
            <a:off x="106326" y="6560288"/>
            <a:ext cx="13628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ASH Image Bank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B72179-DC6F-294F-A239-15A2FA6461F4}"/>
              </a:ext>
            </a:extLst>
          </p:cNvPr>
          <p:cNvSpPr txBox="1"/>
          <p:nvPr/>
        </p:nvSpPr>
        <p:spPr>
          <a:xfrm>
            <a:off x="2624088" y="5467672"/>
            <a:ext cx="21834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Bite cell: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RBC membrane removed by macrophage in spleen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4C1DDF-58B5-3546-97C9-5EE2B517B5EC}"/>
              </a:ext>
            </a:extLst>
          </p:cNvPr>
          <p:cNvSpPr txBox="1"/>
          <p:nvPr/>
        </p:nvSpPr>
        <p:spPr>
          <a:xfrm>
            <a:off x="106326" y="5477036"/>
            <a:ext cx="21834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Heinz body: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denatured hemoglobin. Only seen with supravital stain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C3D591C-1296-534E-AC82-D5F60C8253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513" t="23720" r="26803" b="55194"/>
          <a:stretch/>
        </p:blipFill>
        <p:spPr>
          <a:xfrm>
            <a:off x="568845" y="4332974"/>
            <a:ext cx="1067295" cy="107520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299051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3BBD95E-7A08-6A44-85D2-90F2E2B33E22}"/>
              </a:ext>
            </a:extLst>
          </p:cNvPr>
          <p:cNvSpPr txBox="1"/>
          <p:nvPr/>
        </p:nvSpPr>
        <p:spPr>
          <a:xfrm>
            <a:off x="4385957" y="280256"/>
            <a:ext cx="3242875" cy="43088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Methemoglobinemia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6158997-7F7F-1246-A4CA-3326F0DB08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85" y="867957"/>
            <a:ext cx="5816010" cy="25448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226FFE5-6D2B-C54F-B540-DC8FC4DE546E}"/>
              </a:ext>
            </a:extLst>
          </p:cNvPr>
          <p:cNvSpPr txBox="1"/>
          <p:nvPr/>
        </p:nvSpPr>
        <p:spPr>
          <a:xfrm>
            <a:off x="6220047" y="1180214"/>
            <a:ext cx="56665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MetHbFe3+ does not bind O2 well.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Nitrates, sulfa drugs, dapsone, anti-malarial, lidocaine/benzocaine,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rasburicase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There are also genetic causes (Cyb5R deficiency)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Avoid methylene blue in patients with G6PD deficiency!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458716-11CA-4D4D-943C-2C9FE3B1E1FC}"/>
              </a:ext>
            </a:extLst>
          </p:cNvPr>
          <p:cNvSpPr txBox="1"/>
          <p:nvPr/>
        </p:nvSpPr>
        <p:spPr>
          <a:xfrm>
            <a:off x="457831" y="5066683"/>
            <a:ext cx="90909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MetHb &gt;30% or 20-30% and sick: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Give methylene blue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Risk of serotonin syndrome if given with SSRIs or SNRIs or other serotonergic drugs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If G6PD deficiency then give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Vitamin C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00F38D-4439-4743-9675-4F0DEA28F92D}"/>
              </a:ext>
            </a:extLst>
          </p:cNvPr>
          <p:cNvSpPr txBox="1"/>
          <p:nvPr/>
        </p:nvSpPr>
        <p:spPr>
          <a:xfrm>
            <a:off x="128220" y="3910871"/>
            <a:ext cx="117583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Clinical: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Cynaosis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neuro symptoms, respiratory depression, pulse ox inaccurate (may read ~85%), PaO2 normal.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CHECK BLOOD GAS for Met-Hb level!</a:t>
            </a:r>
          </a:p>
        </p:txBody>
      </p:sp>
    </p:spTree>
    <p:extLst>
      <p:ext uri="{BB962C8B-B14F-4D97-AF65-F5344CB8AC3E}">
        <p14:creationId xmlns:p14="http://schemas.microsoft.com/office/powerpoint/2010/main" val="9979971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15833F3-9CC3-EB48-8A9B-1C9300DE614A}"/>
              </a:ext>
            </a:extLst>
          </p:cNvPr>
          <p:cNvSpPr txBox="1"/>
          <p:nvPr/>
        </p:nvSpPr>
        <p:spPr>
          <a:xfrm>
            <a:off x="646466" y="588486"/>
            <a:ext cx="10624457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Non-immune hemolysis with intravascular RBC fragmentation</a:t>
            </a: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MAHA = Anemia + Coombs negative hemolysis + schistocytes</a:t>
            </a:r>
          </a:p>
          <a:p>
            <a:pPr lvl="1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Think about…</a:t>
            </a:r>
          </a:p>
          <a:p>
            <a:pPr marL="1447764" lvl="2" indent="-228594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Thrombotic microangiopathy (TTP, atypical HUS, HUS)</a:t>
            </a:r>
          </a:p>
          <a:p>
            <a:pPr marL="1904964" lvl="3" indent="-228594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If thrombocytopenia, calculate PLASMIC score. If int/high check ADAMTS13. PLEX.</a:t>
            </a:r>
          </a:p>
          <a:p>
            <a:pPr marL="1447764" lvl="2" indent="-228594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DIC</a:t>
            </a:r>
          </a:p>
          <a:p>
            <a:pPr marL="1447764" lvl="2" indent="-228594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Systemic infection</a:t>
            </a:r>
          </a:p>
          <a:p>
            <a:pPr marL="1447764" lvl="2" indent="-228594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447764" lvl="2" indent="-228594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447764" lvl="2" indent="-228594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19170" lvl="2"/>
            <a:endParaRPr lang="en-US" sz="1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447764" lvl="2" indent="-228594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447764" lvl="2" indent="-228594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Metastatic cancer</a:t>
            </a:r>
          </a:p>
          <a:p>
            <a:pPr marL="1447764" lvl="2" indent="-228594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HELLP</a:t>
            </a:r>
          </a:p>
          <a:p>
            <a:pPr marL="2057349" lvl="3" indent="-228594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Third trimester. Needs emergent delivery. Normal coags unlike DIC. </a:t>
            </a:r>
          </a:p>
          <a:p>
            <a:pPr marL="1447764" lvl="2" indent="-228594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HTN emergency</a:t>
            </a:r>
          </a:p>
          <a:p>
            <a:pPr marL="2057349" lvl="3" indent="-228594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Treating BP alone improves the MAHA. </a:t>
            </a:r>
          </a:p>
          <a:p>
            <a:pPr marL="1447764" lvl="2" indent="-228594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SLE or vasculitis flare</a:t>
            </a:r>
          </a:p>
          <a:p>
            <a:pPr marL="2057349" lvl="3" indent="-228594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Active clinical and serologic markers</a:t>
            </a:r>
          </a:p>
          <a:p>
            <a:pPr marL="1447764" lvl="2" indent="-228594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Antiphospholipid syndrome</a:t>
            </a:r>
          </a:p>
          <a:p>
            <a:pPr marL="2057349" lvl="3" indent="-228594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Catastrophic APLS can have DIC and needs anticoagulation and PLEX.</a:t>
            </a:r>
          </a:p>
          <a:p>
            <a:pPr marL="1447764" lvl="2" indent="-228594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Severe B12 deficiency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52EF949-7499-F34C-AFFA-CD2C14B9E5FC}"/>
              </a:ext>
            </a:extLst>
          </p:cNvPr>
          <p:cNvSpPr/>
          <p:nvPr/>
        </p:nvSpPr>
        <p:spPr>
          <a:xfrm>
            <a:off x="2551027" y="196248"/>
            <a:ext cx="71833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Microangiopathic hemolytic anemia (MAHA)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DE44714-A29C-9E4C-9670-A8881916759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957754" y="2748433"/>
          <a:ext cx="5776649" cy="12455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75512">
                  <a:extLst>
                    <a:ext uri="{9D8B030D-6E8A-4147-A177-3AD203B41FA5}">
                      <a16:colId xmlns:a16="http://schemas.microsoft.com/office/drawing/2014/main" val="2949979967"/>
                    </a:ext>
                  </a:extLst>
                </a:gridCol>
                <a:gridCol w="4701137">
                  <a:extLst>
                    <a:ext uri="{9D8B030D-6E8A-4147-A177-3AD203B41FA5}">
                      <a16:colId xmlns:a16="http://schemas.microsoft.com/office/drawing/2014/main" val="808870264"/>
                    </a:ext>
                  </a:extLst>
                </a:gridCol>
              </a:tblGrid>
              <a:tr h="311396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Bacteria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err="1"/>
                        <a:t>Cdif</a:t>
                      </a:r>
                      <a:r>
                        <a:rPr lang="en-US" sz="1200" dirty="0"/>
                        <a:t>, Legionella, Mycobacteria, Rickettsia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8158419"/>
                  </a:ext>
                </a:extLst>
              </a:tr>
              <a:tr h="311396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Viruses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EBV, CMV, HBV, HCV, HIV, parvo, Dengue (hemorrhagic fever)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5971492"/>
                  </a:ext>
                </a:extLst>
              </a:tr>
              <a:tr h="311396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Fungi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Aspergillus, Blastomyces, Candida, Cryptococcus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592426"/>
                  </a:ext>
                </a:extLst>
              </a:tr>
              <a:tr h="311396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Parasites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Babesia, malaria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67438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55185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15833F3-9CC3-EB48-8A9B-1C9300DE614A}"/>
              </a:ext>
            </a:extLst>
          </p:cNvPr>
          <p:cNvSpPr txBox="1"/>
          <p:nvPr/>
        </p:nvSpPr>
        <p:spPr>
          <a:xfrm>
            <a:off x="127819" y="766515"/>
            <a:ext cx="11877367" cy="569215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11143" lvl="1" indent="-228594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Pathologic lesion = microvascular thrombosis</a:t>
            </a:r>
          </a:p>
          <a:p>
            <a:pPr marL="311143" lvl="1" indent="-228594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MAHA + thrombocytopenia/microvascular thrombosis</a:t>
            </a:r>
          </a:p>
          <a:p>
            <a:pPr marL="82549" lvl="1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20728" lvl="2" indent="-228594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Thrombotic thrombocytopenic purpura (TTP): </a:t>
            </a:r>
          </a:p>
          <a:p>
            <a:pPr marL="1530312" lvl="3" indent="-228594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Immune = autoantibody to ADAMTS13. </a:t>
            </a:r>
          </a:p>
          <a:p>
            <a:pPr marL="1530312" lvl="3" indent="-228594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ADAMTS13 activity &lt;10%</a:t>
            </a:r>
          </a:p>
          <a:p>
            <a:pPr marL="1530312" lvl="3" indent="-228594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Fever, neuro symptom, purpura. Normal coags. Renal dysfunction less common. </a:t>
            </a:r>
          </a:p>
          <a:p>
            <a:pPr marL="1530312" lvl="3" indent="-228594"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Treatment: </a:t>
            </a:r>
            <a:r>
              <a:rPr lang="en-US" sz="1600" b="1" dirty="0">
                <a:solidFill>
                  <a:srgbClr val="0066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PLEX, steroids, rituximab, caplacizumab (anti-vWF antibody)</a:t>
            </a:r>
          </a:p>
          <a:p>
            <a:pPr marL="1530312" lvl="3" indent="-228594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20728" lvl="2" indent="-228594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Shiga toxin-mediated hemolytic uremic syndrome (HUS):</a:t>
            </a:r>
          </a:p>
          <a:p>
            <a:pPr marL="1530312" lvl="3" indent="-228594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E.coli infection/Bloody diarrhea</a:t>
            </a:r>
          </a:p>
          <a:p>
            <a:pPr marL="1530312" lvl="3" indent="-228594"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Treatment: </a:t>
            </a:r>
            <a:r>
              <a:rPr lang="en-US" sz="1600" b="1" dirty="0">
                <a:solidFill>
                  <a:srgbClr val="0066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Supportive care</a:t>
            </a:r>
          </a:p>
          <a:p>
            <a:pPr marL="1530312" lvl="3" indent="-228594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20728" lvl="2" indent="-228594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Complement-mediated TMA (Atypical HUS):</a:t>
            </a:r>
          </a:p>
          <a:p>
            <a:pPr marL="1530312" lvl="3" indent="-228594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Genetic mutation +/- autoantibody causes complement activation and endothelial injury.</a:t>
            </a:r>
          </a:p>
          <a:p>
            <a:pPr marL="1530312" lvl="3" indent="-228594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Renal injury is more common. </a:t>
            </a:r>
          </a:p>
          <a:p>
            <a:pPr marL="1530312" lvl="3" indent="-228594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No universally accepted diagnostic criteria!</a:t>
            </a:r>
          </a:p>
          <a:p>
            <a:pPr marL="1530312" lvl="3" indent="-228594"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Treatment: </a:t>
            </a:r>
            <a:r>
              <a:rPr lang="en-US" sz="1600" b="1" dirty="0">
                <a:solidFill>
                  <a:srgbClr val="0066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Eculizumab or ravulizumab (anti-C5). PLEX is less effective. </a:t>
            </a:r>
          </a:p>
          <a:p>
            <a:pPr marL="1301718" lvl="3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20728" lvl="2" indent="-228594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Drug-induced TMA</a:t>
            </a:r>
          </a:p>
          <a:p>
            <a:pPr marL="1530312" lvl="3" indent="-228594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Quinine (tonic water), cyclosporine, tacrolimus, gemcitabine, oral opioids abused intravenously, cocaine, MDMA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DACF8C1-2D75-0C47-969D-E0A280F14444}"/>
              </a:ext>
            </a:extLst>
          </p:cNvPr>
          <p:cNvSpPr/>
          <p:nvPr/>
        </p:nvSpPr>
        <p:spPr>
          <a:xfrm>
            <a:off x="3287062" y="243295"/>
            <a:ext cx="58240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Thrombotic microangiopathy (TMA)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F88BC6-3C66-2B4E-BBC3-03A77A4C61A2}"/>
              </a:ext>
            </a:extLst>
          </p:cNvPr>
          <p:cNvSpPr txBox="1"/>
          <p:nvPr/>
        </p:nvSpPr>
        <p:spPr>
          <a:xfrm>
            <a:off x="7848278" y="1039091"/>
            <a:ext cx="32752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 schistocytes per HPF (100x)</a:t>
            </a:r>
          </a:p>
          <a:p>
            <a:r>
              <a:rPr lang="en-US" dirty="0">
                <a:solidFill>
                  <a:srgbClr val="FF0000"/>
                </a:solidFill>
              </a:rPr>
              <a:t>&gt;1% schistocytes</a:t>
            </a:r>
          </a:p>
        </p:txBody>
      </p:sp>
    </p:spTree>
    <p:extLst>
      <p:ext uri="{BB962C8B-B14F-4D97-AF65-F5344CB8AC3E}">
        <p14:creationId xmlns:p14="http://schemas.microsoft.com/office/powerpoint/2010/main" val="5488795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1C6B2789-4BEE-FA4A-AB73-A4675982FE61}"/>
              </a:ext>
            </a:extLst>
          </p:cNvPr>
          <p:cNvSpPr txBox="1"/>
          <p:nvPr/>
        </p:nvSpPr>
        <p:spPr>
          <a:xfrm>
            <a:off x="3275915" y="229094"/>
            <a:ext cx="55611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 Blood Count (CBC)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70E429B-142B-3E4D-BA8D-03977721A1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509" y="1566001"/>
            <a:ext cx="11023600" cy="451512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5F7AB93-66A3-0646-8EF1-DC6EC74C7C3E}"/>
              </a:ext>
            </a:extLst>
          </p:cNvPr>
          <p:cNvSpPr txBox="1"/>
          <p:nvPr/>
        </p:nvSpPr>
        <p:spPr>
          <a:xfrm>
            <a:off x="10175358" y="6422065"/>
            <a:ext cx="16081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The Blood Project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8E4E30A-E716-AA48-A222-228A42647E89}"/>
              </a:ext>
            </a:extLst>
          </p:cNvPr>
          <p:cNvCxnSpPr/>
          <p:nvPr/>
        </p:nvCxnSpPr>
        <p:spPr>
          <a:xfrm>
            <a:off x="1850315" y="1227268"/>
            <a:ext cx="0" cy="55939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920C4C4-CC58-AB44-BFAB-756159AADA4E}"/>
              </a:ext>
            </a:extLst>
          </p:cNvPr>
          <p:cNvCxnSpPr/>
          <p:nvPr/>
        </p:nvCxnSpPr>
        <p:spPr>
          <a:xfrm>
            <a:off x="3928334" y="1227268"/>
            <a:ext cx="0" cy="55939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0DA8DF7-91D6-DA4C-B465-C4F5B7069FD8}"/>
              </a:ext>
            </a:extLst>
          </p:cNvPr>
          <p:cNvCxnSpPr/>
          <p:nvPr/>
        </p:nvCxnSpPr>
        <p:spPr>
          <a:xfrm>
            <a:off x="10027919" y="1215614"/>
            <a:ext cx="0" cy="55939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46458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5183BBE-1260-F84A-85BA-5695F3F63718}"/>
              </a:ext>
            </a:extLst>
          </p:cNvPr>
          <p:cNvSpPr txBox="1"/>
          <p:nvPr/>
        </p:nvSpPr>
        <p:spPr>
          <a:xfrm>
            <a:off x="3519287" y="229094"/>
            <a:ext cx="50744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blood cell differential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97FB02-D5A6-3040-B456-03A768A0FA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377" y="3504972"/>
            <a:ext cx="5745150" cy="17449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83F990A-DB62-A44E-83D4-BFAAAD42E72B}"/>
              </a:ext>
            </a:extLst>
          </p:cNvPr>
          <p:cNvSpPr txBox="1"/>
          <p:nvPr/>
        </p:nvSpPr>
        <p:spPr>
          <a:xfrm>
            <a:off x="720763" y="1112980"/>
            <a:ext cx="910377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Normal WBC is approximately 4.4 - 11 x 10</a:t>
            </a:r>
            <a:r>
              <a:rPr lang="en-US" baseline="30000" dirty="0"/>
              <a:t>3 </a:t>
            </a:r>
            <a:r>
              <a:rPr lang="en-US" dirty="0"/>
              <a:t>cells/</a:t>
            </a:r>
            <a:r>
              <a:rPr lang="en-US" dirty="0" err="1"/>
              <a:t>uL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absolute count of each cell type define a ‘cytopenia’ vs ‘cytosis’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 the absolute count though percentages can be helpful if the total WBC is normal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Always look out for blasts (acute leukemia)!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C09226FA-2EB1-8F4F-B173-CDDE9AF5F1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9501224"/>
              </p:ext>
            </p:extLst>
          </p:nvPr>
        </p:nvGraphicFramePr>
        <p:xfrm>
          <a:off x="7271272" y="3504972"/>
          <a:ext cx="4669716" cy="2560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56572">
                  <a:extLst>
                    <a:ext uri="{9D8B030D-6E8A-4147-A177-3AD203B41FA5}">
                      <a16:colId xmlns:a16="http://schemas.microsoft.com/office/drawing/2014/main" val="3692732662"/>
                    </a:ext>
                  </a:extLst>
                </a:gridCol>
                <a:gridCol w="1556572">
                  <a:extLst>
                    <a:ext uri="{9D8B030D-6E8A-4147-A177-3AD203B41FA5}">
                      <a16:colId xmlns:a16="http://schemas.microsoft.com/office/drawing/2014/main" val="524892550"/>
                    </a:ext>
                  </a:extLst>
                </a:gridCol>
                <a:gridCol w="1556572">
                  <a:extLst>
                    <a:ext uri="{9D8B030D-6E8A-4147-A177-3AD203B41FA5}">
                      <a16:colId xmlns:a16="http://schemas.microsoft.com/office/drawing/2014/main" val="600412810"/>
                    </a:ext>
                  </a:extLst>
                </a:gridCol>
              </a:tblGrid>
              <a:tr h="54740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Cell</a:t>
                      </a:r>
                    </a:p>
                  </a:txBody>
                  <a:tcPr marL="121920" marR="121920" marT="60960" marB="60960" anchor="ctr">
                    <a:solidFill>
                      <a:srgbClr val="0066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Cytosis</a:t>
                      </a: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(x10</a:t>
                      </a:r>
                      <a:r>
                        <a:rPr lang="en-US" sz="1400" b="1" baseline="30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14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uL</a:t>
                      </a: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121920" marR="121920" marT="60960" marB="60960" anchor="ctr">
                    <a:solidFill>
                      <a:srgbClr val="0066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Cytopenia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(x10</a:t>
                      </a:r>
                      <a:r>
                        <a:rPr lang="en-US" sz="1400" b="1" baseline="30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14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uL</a:t>
                      </a: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121920" marR="121920" marT="60960" marB="60960" anchor="ctr">
                    <a:solidFill>
                      <a:srgbClr val="0066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3058145"/>
                  </a:ext>
                </a:extLst>
              </a:tr>
              <a:tr h="334522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WBC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&gt;11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&lt;4.4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2855682527"/>
                  </a:ext>
                </a:extLst>
              </a:tr>
              <a:tr h="334522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Neutrophils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&gt;7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&lt;1.5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2683703800"/>
                  </a:ext>
                </a:extLst>
              </a:tr>
              <a:tr h="334522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Lymphocytes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&gt;4.0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&lt;1.5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3661684039"/>
                  </a:ext>
                </a:extLst>
              </a:tr>
              <a:tr h="334522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Monocytes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&gt;0.8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&lt;0.2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1674695647"/>
                  </a:ext>
                </a:extLst>
              </a:tr>
              <a:tr h="334522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Eosinophils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&gt;0.35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&lt;0.04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1423478272"/>
                  </a:ext>
                </a:extLst>
              </a:tr>
              <a:tr h="334522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Basophils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&gt;0.1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&lt;0.01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75060997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56E21B2E-0500-E645-AEF8-7C279213C2C1}"/>
              </a:ext>
            </a:extLst>
          </p:cNvPr>
          <p:cNvSpPr txBox="1"/>
          <p:nvPr/>
        </p:nvSpPr>
        <p:spPr>
          <a:xfrm>
            <a:off x="7241804" y="6065292"/>
            <a:ext cx="24158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Values vary by lab and reference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DBBE01-5397-BE42-A65B-AC29E49B3318}"/>
              </a:ext>
            </a:extLst>
          </p:cNvPr>
          <p:cNvSpPr txBox="1"/>
          <p:nvPr/>
        </p:nvSpPr>
        <p:spPr>
          <a:xfrm>
            <a:off x="10175358" y="6487387"/>
            <a:ext cx="16081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The Blood Project</a:t>
            </a:r>
          </a:p>
        </p:txBody>
      </p:sp>
    </p:spTree>
    <p:extLst>
      <p:ext uri="{BB962C8B-B14F-4D97-AF65-F5344CB8AC3E}">
        <p14:creationId xmlns:p14="http://schemas.microsoft.com/office/powerpoint/2010/main" val="7687988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0A4295E-1BED-9746-9463-01EF579BF03C}"/>
              </a:ext>
            </a:extLst>
          </p:cNvPr>
          <p:cNvSpPr txBox="1"/>
          <p:nvPr/>
        </p:nvSpPr>
        <p:spPr>
          <a:xfrm>
            <a:off x="5155441" y="229094"/>
            <a:ext cx="18020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Left Shift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B02C58-20B1-324E-863C-15511A036428}"/>
              </a:ext>
            </a:extLst>
          </p:cNvPr>
          <p:cNvSpPr txBox="1"/>
          <p:nvPr/>
        </p:nvSpPr>
        <p:spPr>
          <a:xfrm>
            <a:off x="10175358" y="6422065"/>
            <a:ext cx="16081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The Blood Project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650570-4ADE-9648-8401-00C3E99296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900" y="991916"/>
            <a:ext cx="10502900" cy="463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2805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BD7222CA-0845-2048-A364-22A277D28D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910" b="48783"/>
          <a:stretch/>
        </p:blipFill>
        <p:spPr>
          <a:xfrm>
            <a:off x="3257992" y="765544"/>
            <a:ext cx="8783939" cy="55608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8BBB48C-F679-6148-A67C-7FE235A69AEE}"/>
              </a:ext>
            </a:extLst>
          </p:cNvPr>
          <p:cNvSpPr txBox="1"/>
          <p:nvPr/>
        </p:nvSpPr>
        <p:spPr>
          <a:xfrm>
            <a:off x="10175358" y="6422065"/>
            <a:ext cx="9807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UpToDate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CE4914-7A55-504C-ADD2-04ACB4FE7BA7}"/>
              </a:ext>
            </a:extLst>
          </p:cNvPr>
          <p:cNvSpPr txBox="1"/>
          <p:nvPr/>
        </p:nvSpPr>
        <p:spPr>
          <a:xfrm>
            <a:off x="222172" y="849500"/>
            <a:ext cx="20733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Concentration of </a:t>
            </a:r>
            <a:r>
              <a:rPr lang="en-US" sz="1400" b="1" dirty="0" err="1">
                <a:solidFill>
                  <a:srgbClr val="FF0000"/>
                </a:solidFill>
              </a:rPr>
              <a:t>Hb</a:t>
            </a:r>
            <a:r>
              <a:rPr lang="en-US" sz="1400" b="1" dirty="0">
                <a:solidFill>
                  <a:srgbClr val="FF0000"/>
                </a:solidFill>
              </a:rPr>
              <a:t> in whole blood (directly measured)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78FCF77-7324-1D4B-97C1-BE90C00B3C82}"/>
              </a:ext>
            </a:extLst>
          </p:cNvPr>
          <p:cNvCxnSpPr>
            <a:cxnSpLocks/>
          </p:cNvCxnSpPr>
          <p:nvPr/>
        </p:nvCxnSpPr>
        <p:spPr>
          <a:xfrm>
            <a:off x="2369287" y="1176673"/>
            <a:ext cx="888704" cy="42884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93F3572-D8F6-9742-8764-CBF106A85E8F}"/>
              </a:ext>
            </a:extLst>
          </p:cNvPr>
          <p:cNvSpPr txBox="1"/>
          <p:nvPr/>
        </p:nvSpPr>
        <p:spPr>
          <a:xfrm>
            <a:off x="222172" y="1735180"/>
            <a:ext cx="20733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Percentage of blood volume occupied by RBCs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6DC3628-47FD-2A40-9B6D-79288DD03F41}"/>
              </a:ext>
            </a:extLst>
          </p:cNvPr>
          <p:cNvCxnSpPr>
            <a:cxnSpLocks/>
          </p:cNvCxnSpPr>
          <p:nvPr/>
        </p:nvCxnSpPr>
        <p:spPr>
          <a:xfrm>
            <a:off x="2369287" y="2041453"/>
            <a:ext cx="888705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9581F9E1-8080-794E-B171-25C0069A1BB2}"/>
              </a:ext>
            </a:extLst>
          </p:cNvPr>
          <p:cNvSpPr txBox="1"/>
          <p:nvPr/>
        </p:nvSpPr>
        <p:spPr>
          <a:xfrm>
            <a:off x="222172" y="2734626"/>
            <a:ext cx="20733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Average size of RBC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14BCFF3-8214-AD43-AC7D-0AD8406F905F}"/>
              </a:ext>
            </a:extLst>
          </p:cNvPr>
          <p:cNvCxnSpPr>
            <a:cxnSpLocks/>
          </p:cNvCxnSpPr>
          <p:nvPr/>
        </p:nvCxnSpPr>
        <p:spPr>
          <a:xfrm>
            <a:off x="2369287" y="2888514"/>
            <a:ext cx="88870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8A24C9F0-8A5D-5C49-A3B1-BE86A645D0B7}"/>
              </a:ext>
            </a:extLst>
          </p:cNvPr>
          <p:cNvSpPr txBox="1"/>
          <p:nvPr/>
        </p:nvSpPr>
        <p:spPr>
          <a:xfrm>
            <a:off x="222172" y="3399835"/>
            <a:ext cx="20733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Average </a:t>
            </a:r>
            <a:r>
              <a:rPr lang="en-US" sz="1400" dirty="0" err="1">
                <a:solidFill>
                  <a:srgbClr val="FF0000"/>
                </a:solidFill>
              </a:rPr>
              <a:t>Hb</a:t>
            </a:r>
            <a:r>
              <a:rPr lang="en-US" sz="1400" dirty="0">
                <a:solidFill>
                  <a:srgbClr val="FF0000"/>
                </a:solidFill>
              </a:rPr>
              <a:t> content in an RBC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913DF574-4E44-6547-AECD-99B7AFB182A2}"/>
              </a:ext>
            </a:extLst>
          </p:cNvPr>
          <p:cNvCxnSpPr>
            <a:cxnSpLocks/>
          </p:cNvCxnSpPr>
          <p:nvPr/>
        </p:nvCxnSpPr>
        <p:spPr>
          <a:xfrm flipV="1">
            <a:off x="2401849" y="3333594"/>
            <a:ext cx="888705" cy="19847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7FBEF3AF-4295-5747-8322-953F43D3E683}"/>
              </a:ext>
            </a:extLst>
          </p:cNvPr>
          <p:cNvSpPr txBox="1"/>
          <p:nvPr/>
        </p:nvSpPr>
        <p:spPr>
          <a:xfrm>
            <a:off x="222172" y="4111269"/>
            <a:ext cx="20733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Average </a:t>
            </a:r>
            <a:r>
              <a:rPr lang="en-US" sz="1400" dirty="0" err="1">
                <a:solidFill>
                  <a:srgbClr val="FF0000"/>
                </a:solidFill>
              </a:rPr>
              <a:t>Hb</a:t>
            </a:r>
            <a:r>
              <a:rPr lang="en-US" sz="1400" dirty="0">
                <a:solidFill>
                  <a:srgbClr val="FF0000"/>
                </a:solidFill>
              </a:rPr>
              <a:t> concentration per RBC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F8263AF-351D-764E-AF6E-A62D2A05B1C9}"/>
              </a:ext>
            </a:extLst>
          </p:cNvPr>
          <p:cNvCxnSpPr>
            <a:cxnSpLocks/>
          </p:cNvCxnSpPr>
          <p:nvPr/>
        </p:nvCxnSpPr>
        <p:spPr>
          <a:xfrm flipV="1">
            <a:off x="2332403" y="3735575"/>
            <a:ext cx="958151" cy="61192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2B3680D8-2627-FC48-84B4-F8BBF4FDE952}"/>
              </a:ext>
            </a:extLst>
          </p:cNvPr>
          <p:cNvSpPr txBox="1"/>
          <p:nvPr/>
        </p:nvSpPr>
        <p:spPr>
          <a:xfrm>
            <a:off x="189609" y="4979597"/>
            <a:ext cx="20733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Red cell distribution width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1E4948DD-8E06-BA43-8B42-7B756A663FD7}"/>
              </a:ext>
            </a:extLst>
          </p:cNvPr>
          <p:cNvCxnSpPr>
            <a:cxnSpLocks/>
          </p:cNvCxnSpPr>
          <p:nvPr/>
        </p:nvCxnSpPr>
        <p:spPr>
          <a:xfrm flipV="1">
            <a:off x="2299840" y="4156214"/>
            <a:ext cx="990714" cy="105961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E4EFBAF5-3CBB-994E-85D2-0FBF58B0A4ED}"/>
              </a:ext>
            </a:extLst>
          </p:cNvPr>
          <p:cNvSpPr txBox="1"/>
          <p:nvPr/>
        </p:nvSpPr>
        <p:spPr>
          <a:xfrm>
            <a:off x="4824411" y="229094"/>
            <a:ext cx="24641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RBC Indices</a:t>
            </a:r>
          </a:p>
        </p:txBody>
      </p:sp>
    </p:spTree>
    <p:extLst>
      <p:ext uri="{BB962C8B-B14F-4D97-AF65-F5344CB8AC3E}">
        <p14:creationId xmlns:p14="http://schemas.microsoft.com/office/powerpoint/2010/main" val="22464472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EC85639-2989-0440-A89B-338B6ABACA2D}"/>
              </a:ext>
            </a:extLst>
          </p:cNvPr>
          <p:cNvSpPr txBox="1"/>
          <p:nvPr/>
        </p:nvSpPr>
        <p:spPr>
          <a:xfrm>
            <a:off x="4824411" y="229094"/>
            <a:ext cx="24641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RBC Indices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26C4061-8EE6-E241-A33B-D9777771A0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894" b="63886"/>
          <a:stretch/>
        </p:blipFill>
        <p:spPr>
          <a:xfrm>
            <a:off x="3287348" y="3413050"/>
            <a:ext cx="7445047" cy="32346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51F2D90-6BC6-5A44-8A21-FD47A9E673A1}"/>
              </a:ext>
            </a:extLst>
          </p:cNvPr>
          <p:cNvSpPr txBox="1"/>
          <p:nvPr/>
        </p:nvSpPr>
        <p:spPr>
          <a:xfrm>
            <a:off x="748424" y="3532576"/>
            <a:ext cx="24032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Absolute Retic Count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(25,000 - 100,000/</a:t>
            </a:r>
            <a:r>
              <a:rPr lang="en-US" dirty="0" err="1">
                <a:solidFill>
                  <a:srgbClr val="FF0000"/>
                </a:solidFill>
              </a:rPr>
              <a:t>uL</a:t>
            </a:r>
            <a:r>
              <a:rPr lang="en-US" dirty="0">
                <a:solidFill>
                  <a:srgbClr val="FF0000"/>
                </a:solidFill>
              </a:rPr>
              <a:t>)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(0.25 - 1 x10</a:t>
            </a:r>
            <a:r>
              <a:rPr lang="en-US" baseline="30000" dirty="0">
                <a:solidFill>
                  <a:srgbClr val="FF0000"/>
                </a:solidFill>
              </a:rPr>
              <a:t>11</a:t>
            </a:r>
            <a:r>
              <a:rPr lang="en-US" dirty="0">
                <a:solidFill>
                  <a:srgbClr val="FF0000"/>
                </a:solidFill>
              </a:rPr>
              <a:t>/L)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4988A7-6465-B240-BC6E-68E1BCF08426}"/>
              </a:ext>
            </a:extLst>
          </p:cNvPr>
          <p:cNvSpPr txBox="1"/>
          <p:nvPr/>
        </p:nvSpPr>
        <p:spPr>
          <a:xfrm>
            <a:off x="581711" y="4845710"/>
            <a:ext cx="27366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Corrected Retic Count %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(0.5 – 2.0%)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81F650-7443-5C49-B1B2-EFB631314EBE}"/>
              </a:ext>
            </a:extLst>
          </p:cNvPr>
          <p:cNvSpPr txBox="1"/>
          <p:nvPr/>
        </p:nvSpPr>
        <p:spPr>
          <a:xfrm>
            <a:off x="1639693" y="5902318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RPI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798E26-0D39-574F-9A00-3591B98933BF}"/>
              </a:ext>
            </a:extLst>
          </p:cNvPr>
          <p:cNvSpPr txBox="1"/>
          <p:nvPr/>
        </p:nvSpPr>
        <p:spPr>
          <a:xfrm>
            <a:off x="307045" y="885238"/>
            <a:ext cx="29803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Reticulocyte is a baby RBC</a:t>
            </a:r>
          </a:p>
          <a:p>
            <a:r>
              <a:rPr lang="en-US" dirty="0"/>
              <a:t>(1-2% of circulating RBCs)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E0FF021-60DF-C345-B396-99614C3458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91" t="11789" r="16148" b="8023"/>
          <a:stretch/>
        </p:blipFill>
        <p:spPr>
          <a:xfrm>
            <a:off x="8500113" y="442511"/>
            <a:ext cx="3104577" cy="26144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BA0C662-903A-2E4C-8A05-A7C46FE1650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89228" y="651193"/>
            <a:ext cx="3409005" cy="219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144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F1EF909-316F-4B44-AA10-64902F00B0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361" y="229043"/>
            <a:ext cx="1835151" cy="9447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D9564B-917B-2C40-B00E-6A0D47AB4F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0899" y="229043"/>
            <a:ext cx="5702227" cy="12526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D69A53-89ED-2349-8AF2-D497134672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0899" y="1587648"/>
            <a:ext cx="5664224" cy="453670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DF87FC8-E65A-3F45-8F3F-B336F64D827D}"/>
              </a:ext>
            </a:extLst>
          </p:cNvPr>
          <p:cNvSpPr/>
          <p:nvPr/>
        </p:nvSpPr>
        <p:spPr>
          <a:xfrm>
            <a:off x="1601971" y="6306235"/>
            <a:ext cx="98918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www.mdcalc.com</a:t>
            </a:r>
            <a:r>
              <a:rPr lang="en-US" dirty="0"/>
              <a:t>/</a:t>
            </a:r>
            <a:r>
              <a:rPr lang="en-US" dirty="0" err="1"/>
              <a:t>calc</a:t>
            </a:r>
            <a:r>
              <a:rPr lang="en-US" dirty="0"/>
              <a:t>/1667/</a:t>
            </a:r>
            <a:r>
              <a:rPr lang="en-US" dirty="0" err="1"/>
              <a:t>absolute-reticulocyte-count-reticulocyte-index#evidence</a:t>
            </a:r>
            <a:endParaRPr lang="en-US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CD9BB73-92A7-8345-96D4-7FDA40BC64C1}"/>
              </a:ext>
            </a:extLst>
          </p:cNvPr>
          <p:cNvCxnSpPr>
            <a:cxnSpLocks/>
          </p:cNvCxnSpPr>
          <p:nvPr/>
        </p:nvCxnSpPr>
        <p:spPr>
          <a:xfrm>
            <a:off x="2202195" y="5940059"/>
            <a:ext cx="88870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65524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F8D3E56-5341-4D49-BF94-74BD5BDE5770}"/>
              </a:ext>
            </a:extLst>
          </p:cNvPr>
          <p:cNvSpPr txBox="1"/>
          <p:nvPr/>
        </p:nvSpPr>
        <p:spPr>
          <a:xfrm>
            <a:off x="3319621" y="399215"/>
            <a:ext cx="55162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Reticulocyte Count Simplified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F9A12A-1188-9E4B-ABBE-716CB43992CD}"/>
              </a:ext>
            </a:extLst>
          </p:cNvPr>
          <p:cNvSpPr txBox="1"/>
          <p:nvPr/>
        </p:nvSpPr>
        <p:spPr>
          <a:xfrm>
            <a:off x="393405" y="2243471"/>
            <a:ext cx="116962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In general, an absolute retic count &gt; 120,000/</a:t>
            </a:r>
            <a:r>
              <a:rPr lang="en-US" sz="2000" dirty="0" err="1"/>
              <a:t>uL</a:t>
            </a:r>
            <a:r>
              <a:rPr lang="en-US" sz="2000" dirty="0"/>
              <a:t> (1.2 x 10</a:t>
            </a:r>
            <a:r>
              <a:rPr lang="en-US" sz="2000" baseline="30000" dirty="0"/>
              <a:t>11</a:t>
            </a:r>
            <a:r>
              <a:rPr lang="en-US" sz="2000" dirty="0"/>
              <a:t>/L) is considered an appropriate response</a:t>
            </a:r>
          </a:p>
        </p:txBody>
      </p:sp>
    </p:spTree>
    <p:extLst>
      <p:ext uri="{BB962C8B-B14F-4D97-AF65-F5344CB8AC3E}">
        <p14:creationId xmlns:p14="http://schemas.microsoft.com/office/powerpoint/2010/main" val="33116293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569</TotalTime>
  <Words>1624</Words>
  <Application>Microsoft Macintosh PowerPoint</Application>
  <PresentationFormat>Widescreen</PresentationFormat>
  <Paragraphs>367</Paragraphs>
  <Slides>28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1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116</cp:revision>
  <dcterms:created xsi:type="dcterms:W3CDTF">2025-06-16T02:43:33Z</dcterms:created>
  <dcterms:modified xsi:type="dcterms:W3CDTF">2025-06-17T23:23:52Z</dcterms:modified>
</cp:coreProperties>
</file>