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55" r:id="rId1"/>
  </p:sldMasterIdLst>
  <p:notesMasterIdLst>
    <p:notesMasterId r:id="rId64"/>
  </p:notesMasterIdLst>
  <p:sldIdLst>
    <p:sldId id="600" r:id="rId2"/>
    <p:sldId id="257" r:id="rId3"/>
    <p:sldId id="584" r:id="rId4"/>
    <p:sldId id="398" r:id="rId5"/>
    <p:sldId id="345" r:id="rId6"/>
    <p:sldId id="474" r:id="rId7"/>
    <p:sldId id="585" r:id="rId8"/>
    <p:sldId id="586" r:id="rId9"/>
    <p:sldId id="575" r:id="rId10"/>
    <p:sldId id="427" r:id="rId11"/>
    <p:sldId id="423" r:id="rId12"/>
    <p:sldId id="378" r:id="rId13"/>
    <p:sldId id="379" r:id="rId14"/>
    <p:sldId id="659" r:id="rId15"/>
    <p:sldId id="381" r:id="rId16"/>
    <p:sldId id="367" r:id="rId17"/>
    <p:sldId id="429" r:id="rId18"/>
    <p:sldId id="390" r:id="rId19"/>
    <p:sldId id="689" r:id="rId20"/>
    <p:sldId id="372" r:id="rId21"/>
    <p:sldId id="488" r:id="rId22"/>
    <p:sldId id="489" r:id="rId23"/>
    <p:sldId id="590" r:id="rId24"/>
    <p:sldId id="438" r:id="rId25"/>
    <p:sldId id="397" r:id="rId26"/>
    <p:sldId id="636" r:id="rId27"/>
    <p:sldId id="637" r:id="rId28"/>
    <p:sldId id="599" r:id="rId29"/>
    <p:sldId id="463" r:id="rId30"/>
    <p:sldId id="598" r:id="rId31"/>
    <p:sldId id="591" r:id="rId32"/>
    <p:sldId id="446" r:id="rId33"/>
    <p:sldId id="690" r:id="rId34"/>
    <p:sldId id="316" r:id="rId35"/>
    <p:sldId id="592" r:id="rId36"/>
    <p:sldId id="639" r:id="rId37"/>
    <p:sldId id="602" r:id="rId38"/>
    <p:sldId id="525" r:id="rId39"/>
    <p:sldId id="691" r:id="rId40"/>
    <p:sldId id="507" r:id="rId41"/>
    <p:sldId id="535" r:id="rId42"/>
    <p:sldId id="529" r:id="rId43"/>
    <p:sldId id="544" r:id="rId44"/>
    <p:sldId id="594" r:id="rId45"/>
    <p:sldId id="595" r:id="rId46"/>
    <p:sldId id="596" r:id="rId47"/>
    <p:sldId id="597" r:id="rId48"/>
    <p:sldId id="533" r:id="rId49"/>
    <p:sldId id="570" r:id="rId50"/>
    <p:sldId id="425" r:id="rId51"/>
    <p:sldId id="583" r:id="rId52"/>
    <p:sldId id="588" r:id="rId53"/>
    <p:sldId id="266" r:id="rId54"/>
    <p:sldId id="270" r:id="rId55"/>
    <p:sldId id="516" r:id="rId56"/>
    <p:sldId id="576" r:id="rId57"/>
    <p:sldId id="608" r:id="rId58"/>
    <p:sldId id="642" r:id="rId59"/>
    <p:sldId id="604" r:id="rId60"/>
    <p:sldId id="605" r:id="rId61"/>
    <p:sldId id="606" r:id="rId62"/>
    <p:sldId id="688" r:id="rId6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06"/>
    <p:restoredTop sz="88787"/>
  </p:normalViewPr>
  <p:slideViewPr>
    <p:cSldViewPr snapToGrid="0" snapToObjects="1">
      <p:cViewPr varScale="1">
        <p:scale>
          <a:sx n="64" d="100"/>
          <a:sy n="64" d="100"/>
        </p:scale>
        <p:origin x="960" y="176"/>
      </p:cViewPr>
      <p:guideLst>
        <p:guide orient="horz" pos="2160"/>
        <p:guide pos="2880"/>
      </p:guideLst>
    </p:cSldViewPr>
  </p:slideViewPr>
  <p:notesTextViewPr>
    <p:cViewPr>
      <p:scale>
        <a:sx n="114" d="100"/>
        <a:sy n="114"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8C5388A-A3C7-E540-BF99-5CB9A22E3B51}" type="datetimeFigureOut">
              <a:rPr lang="en-US" smtClean="0"/>
              <a:t>5/14/26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EE954A6-7000-C342-A367-78A7A808A23B}" type="slidenum">
              <a:rPr lang="en-US" smtClean="0"/>
              <a:t>‹#›</a:t>
            </a:fld>
            <a:endParaRPr lang="en-US"/>
          </a:p>
        </p:txBody>
      </p:sp>
    </p:spTree>
    <p:extLst>
      <p:ext uri="{BB962C8B-B14F-4D97-AF65-F5344CB8AC3E}">
        <p14:creationId xmlns:p14="http://schemas.microsoft.com/office/powerpoint/2010/main" val="348026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cs=0&amp;sca_esv=898731ec17840603&amp;q=episclera&amp;sa=X&amp;ved=2ahUKEwiLpPWM8ZqNAxUukIkEHcYdBPQQxccNegQILBAB&amp;mstk=AUtExfBgw43zLS3wrT3MqVA03X3LgXNh-aUFIhMxUS1VU5dCaHp7Sfxkxh0iPKcJe1DODkUleKqAYzgBOFwLBn5QUeMpY8kY3YDQpqgZfN-yPburRZARm8hoynmGtU-yGVfaNxg&amp;csui=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1</a:t>
            </a:fld>
            <a:endParaRPr lang="en-US"/>
          </a:p>
        </p:txBody>
      </p:sp>
    </p:spTree>
    <p:extLst>
      <p:ext uri="{BB962C8B-B14F-4D97-AF65-F5344CB8AC3E}">
        <p14:creationId xmlns:p14="http://schemas.microsoft.com/office/powerpoint/2010/main" val="683993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MONOARTICULAR</a:t>
            </a:r>
          </a:p>
          <a:p>
            <a:endParaRPr lang="en-US" sz="1400" b="1" dirty="0">
              <a:latin typeface="Helvetica"/>
              <a:cs typeface="Helvetica"/>
            </a:endParaRPr>
          </a:p>
          <a:p>
            <a:r>
              <a:rPr lang="en-US" sz="1400" b="1" dirty="0">
                <a:latin typeface="Helvetica"/>
                <a:cs typeface="Helvetica"/>
              </a:rPr>
              <a:t>Gout</a:t>
            </a:r>
          </a:p>
          <a:p>
            <a:pPr defTabSz="465887">
              <a:defRPr/>
            </a:pPr>
            <a:r>
              <a:rPr lang="en-US" sz="1400" b="1" dirty="0">
                <a:latin typeface="Helvetica"/>
                <a:cs typeface="Helvetica"/>
              </a:rPr>
              <a:t>In men and post menopausal women</a:t>
            </a:r>
          </a:p>
          <a:p>
            <a:pPr defTabSz="465887">
              <a:defRPr/>
            </a:pPr>
            <a:r>
              <a:rPr lang="en-US" sz="1400" b="1" dirty="0">
                <a:latin typeface="Helvetica"/>
                <a:cs typeface="Helvetica"/>
              </a:rPr>
              <a:t>Very intense; podagra of 1</a:t>
            </a:r>
            <a:r>
              <a:rPr lang="en-US" sz="1400" b="1" baseline="30000" dirty="0">
                <a:latin typeface="Helvetica"/>
                <a:cs typeface="Helvetica"/>
              </a:rPr>
              <a:t>st</a:t>
            </a:r>
            <a:r>
              <a:rPr lang="en-US" sz="1400" b="1" dirty="0">
                <a:latin typeface="Helvetica"/>
                <a:cs typeface="Helvetica"/>
              </a:rPr>
              <a:t> MTP usually first presentation of gout</a:t>
            </a:r>
          </a:p>
          <a:p>
            <a:pPr defTabSz="465887">
              <a:defRPr/>
            </a:pPr>
            <a:r>
              <a:rPr lang="en-US" sz="1400" b="1" dirty="0">
                <a:latin typeface="Helvetica"/>
                <a:cs typeface="Helvetica"/>
              </a:rPr>
              <a:t>Negatively birefringent monosodium urate crystals</a:t>
            </a:r>
          </a:p>
          <a:p>
            <a:pPr defTabSz="465887">
              <a:defRPr/>
            </a:pPr>
            <a:r>
              <a:rPr lang="en-US" sz="1400" b="1" dirty="0">
                <a:latin typeface="Helvetica"/>
                <a:cs typeface="Helvetica"/>
              </a:rPr>
              <a:t>Allopurinol hypersensitivity syndrome (AHS) </a:t>
            </a:r>
            <a:r>
              <a:rPr lang="en-US" sz="1400" b="1" dirty="0" err="1">
                <a:latin typeface="Helvetica"/>
                <a:cs typeface="Helvetica"/>
              </a:rPr>
              <a:t>assoc</a:t>
            </a:r>
            <a:r>
              <a:rPr lang="en-US" sz="1400" b="1" dirty="0">
                <a:latin typeface="Helvetica"/>
                <a:cs typeface="Helvetica"/>
              </a:rPr>
              <a:t> with HLA-B*58:01 mostly in Han Chinese </a:t>
            </a:r>
          </a:p>
          <a:p>
            <a:endParaRPr lang="en-US" sz="1400" b="1" dirty="0">
              <a:latin typeface="Helvetica"/>
              <a:cs typeface="Helvetica"/>
            </a:endParaRPr>
          </a:p>
          <a:p>
            <a:r>
              <a:rPr lang="en-US" sz="1400" b="1" dirty="0">
                <a:latin typeface="Helvetica"/>
                <a:cs typeface="Helvetica"/>
              </a:rPr>
              <a:t>CPPD</a:t>
            </a:r>
          </a:p>
          <a:p>
            <a:r>
              <a:rPr lang="en-US" sz="1400" b="1" dirty="0">
                <a:latin typeface="Helvetica"/>
                <a:cs typeface="Helvetica"/>
              </a:rPr>
              <a:t>Older patient with metabolic issues or aging</a:t>
            </a:r>
          </a:p>
          <a:p>
            <a:r>
              <a:rPr lang="en-US" sz="1400" b="1" dirty="0">
                <a:latin typeface="Helvetica"/>
                <a:cs typeface="Helvetica"/>
              </a:rPr>
              <a:t>Less intense; knee and wrist</a:t>
            </a:r>
          </a:p>
          <a:p>
            <a:r>
              <a:rPr lang="en-US" sz="1400" b="1" dirty="0">
                <a:latin typeface="Helvetica"/>
                <a:cs typeface="Helvetica"/>
              </a:rPr>
              <a:t>positively birefringent, rhomboid shaped crystals </a:t>
            </a:r>
          </a:p>
          <a:p>
            <a:pPr defTabSz="465887">
              <a:defRPr/>
            </a:pPr>
            <a:r>
              <a:rPr lang="en-US" sz="1400" b="1" dirty="0">
                <a:latin typeface="Helvetica"/>
                <a:cs typeface="Helvetica"/>
              </a:rPr>
              <a:t>Crowned dens syndrome</a:t>
            </a:r>
          </a:p>
          <a:p>
            <a:endParaRPr lang="en-US" sz="1400" b="1" dirty="0">
              <a:latin typeface="Helvetica"/>
              <a:cs typeface="Helvetica"/>
            </a:endParaRPr>
          </a:p>
          <a:p>
            <a:pPr defTabSz="465887">
              <a:defRPr/>
            </a:pPr>
            <a:r>
              <a:rPr lang="en-US" sz="1400" b="1" dirty="0">
                <a:latin typeface="Helvetica"/>
                <a:cs typeface="Helvetica"/>
              </a:rPr>
              <a:t>Septic arthritis </a:t>
            </a:r>
          </a:p>
          <a:p>
            <a:pPr defTabSz="465887">
              <a:defRPr/>
            </a:pPr>
            <a:r>
              <a:rPr lang="en-US" sz="1400" b="1" dirty="0">
                <a:latin typeface="Helvetica"/>
                <a:cs typeface="Helvetica"/>
              </a:rPr>
              <a:t>Gonococcal arthritis, caused by Neisseria gonorrhoeae in young sexually active adults; knee</a:t>
            </a:r>
          </a:p>
          <a:p>
            <a:pPr defTabSz="465887">
              <a:defRPr/>
            </a:pPr>
            <a:r>
              <a:rPr lang="en-US" sz="1400" b="1" dirty="0">
                <a:latin typeface="Helvetica"/>
                <a:cs typeface="Helvetica"/>
              </a:rPr>
              <a:t>Septic arthritis with staphylococcus in knee, gonococcal in young women around menses </a:t>
            </a:r>
          </a:p>
          <a:p>
            <a:pPr defTabSz="465887">
              <a:defRPr/>
            </a:pPr>
            <a:r>
              <a:rPr lang="en-US" sz="1400" b="1" dirty="0">
                <a:latin typeface="Helvetica"/>
                <a:cs typeface="Helvetica"/>
              </a:rPr>
              <a:t>Mycobacterium </a:t>
            </a:r>
            <a:r>
              <a:rPr lang="en-US" sz="1400" b="1" dirty="0" err="1">
                <a:latin typeface="Helvetica"/>
                <a:cs typeface="Helvetica"/>
              </a:rPr>
              <a:t>marinum</a:t>
            </a:r>
            <a:r>
              <a:rPr lang="en-US" sz="1400" b="1" dirty="0">
                <a:latin typeface="Helvetica"/>
                <a:cs typeface="Helvetica"/>
              </a:rPr>
              <a:t> in people who clean fish tanks</a:t>
            </a:r>
          </a:p>
          <a:p>
            <a:pPr defTabSz="465887">
              <a:defRPr/>
            </a:pPr>
            <a:r>
              <a:rPr lang="en-US" sz="1400" b="1" dirty="0">
                <a:latin typeface="Helvetica"/>
                <a:cs typeface="Helvetica"/>
              </a:rPr>
              <a:t>Pseudomonas aeruginosa or Staphylococcus aureus with iv drug use </a:t>
            </a:r>
          </a:p>
          <a:p>
            <a:pPr defTabSz="465887">
              <a:defRPr/>
            </a:pPr>
            <a:r>
              <a:rPr lang="en-US" sz="1400" b="1" dirty="0">
                <a:latin typeface="Helvetica"/>
                <a:cs typeface="Helvetica"/>
              </a:rPr>
              <a:t>Can get permanent joint damage within 24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r>
              <a:rPr lang="en-US" sz="1400" b="1" dirty="0">
                <a:latin typeface="Helvetica"/>
                <a:cs typeface="Helvetica"/>
              </a:rPr>
              <a:t>Lyme disease</a:t>
            </a:r>
          </a:p>
          <a:p>
            <a:r>
              <a:rPr lang="en-US" sz="1400" b="1" dirty="0">
                <a:latin typeface="Helvetica"/>
                <a:cs typeface="Helvetica"/>
              </a:rPr>
              <a:t>Arthritis weeks to months after the initial </a:t>
            </a:r>
            <a:r>
              <a:rPr lang="en-US" sz="1400" b="1" dirty="0" err="1">
                <a:latin typeface="Helvetica"/>
                <a:cs typeface="Helvetica"/>
              </a:rPr>
              <a:t>infec</a:t>
            </a:r>
            <a:r>
              <a:rPr lang="en-US" sz="1400" b="1" dirty="0">
                <a:latin typeface="Helvetica"/>
                <a:cs typeface="Helvetica"/>
              </a:rPr>
              <a:t> </a:t>
            </a:r>
          </a:p>
          <a:p>
            <a:r>
              <a:rPr lang="en-US" sz="1400" b="1" dirty="0">
                <a:latin typeface="Helvetica"/>
                <a:cs typeface="Helvetica"/>
              </a:rPr>
              <a:t>Knee</a:t>
            </a:r>
          </a:p>
          <a:p>
            <a:pPr defTabSz="465887">
              <a:defRPr/>
            </a:pPr>
            <a:r>
              <a:rPr lang="en-US" sz="1400" b="1" dirty="0">
                <a:latin typeface="Helvetica"/>
                <a:cs typeface="Helvetica"/>
              </a:rPr>
              <a:t>Diagnosis is important to facilitate early treatment to decrease morbidity and mortality and should often be initiated before a definitive diagnosis is made. </a:t>
            </a:r>
            <a:endParaRPr lang="en-US" sz="1400" b="1" i="0" u="none" dirty="0">
              <a:effectLst/>
              <a:latin typeface="Helvetica"/>
              <a:cs typeface="Helvetica"/>
            </a:endParaRPr>
          </a:p>
          <a:p>
            <a:pPr defTabSz="465887">
              <a:defRPr/>
            </a:pPr>
            <a:r>
              <a:rPr lang="en-US" sz="1400" b="1" dirty="0">
                <a:latin typeface="Helvetica"/>
                <a:cs typeface="Helvetica"/>
              </a:rPr>
              <a:t>In summer in wooded areas</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Before Lyme disease was described in literature, an aberrant number of children in Lyme, Connecticut, were diagnosed with JIA in 1975</a:t>
            </a:r>
            <a:endParaRPr lang="en-US" sz="1400" b="1" dirty="0">
              <a:latin typeface="Helvetica"/>
              <a:cs typeface="Helvetica"/>
            </a:endParaRPr>
          </a:p>
          <a:p>
            <a:pPr defTabSz="465887">
              <a:defRPr/>
            </a:pPr>
            <a:r>
              <a:rPr lang="en-US" sz="1400" b="1" dirty="0">
                <a:latin typeface="Helvetica"/>
                <a:cs typeface="Helvetica"/>
              </a:rPr>
              <a:t>Transmission with longer attachment periods of at least 48 to 72 hours </a:t>
            </a:r>
            <a:endParaRPr lang="en-US" sz="1400" b="1" i="0" u="none" dirty="0">
              <a:effectLst/>
              <a:latin typeface="Helvetica"/>
              <a:cs typeface="Helvetica"/>
            </a:endParaRPr>
          </a:p>
          <a:p>
            <a:pPr defTabSz="465887">
              <a:defRPr/>
            </a:pPr>
            <a:r>
              <a:rPr lang="en-US" sz="1400" b="1" dirty="0">
                <a:latin typeface="Helvetica"/>
                <a:cs typeface="Helvetica"/>
              </a:rPr>
              <a:t>Stage I: occurs 7 to 10 d after tick bite; bull’s eye rash</a:t>
            </a:r>
            <a:endParaRPr lang="en-US" sz="1400" b="1" i="0" u="none" dirty="0">
              <a:effectLst/>
              <a:latin typeface="Helvetica"/>
              <a:cs typeface="Helvetica"/>
            </a:endParaRPr>
          </a:p>
          <a:p>
            <a:pPr defTabSz="465887">
              <a:defRPr/>
            </a:pPr>
            <a:r>
              <a:rPr lang="en-US" sz="1400" b="1" dirty="0">
                <a:latin typeface="Helvetica"/>
                <a:cs typeface="Helvetica"/>
              </a:rPr>
              <a:t>Stage II: occurs days to weeks after the initial infection; rash of disseminated erythema </a:t>
            </a:r>
            <a:r>
              <a:rPr lang="en-US" sz="1400" b="1" dirty="0" err="1">
                <a:latin typeface="Helvetica"/>
                <a:cs typeface="Helvetica"/>
              </a:rPr>
              <a:t>migrans</a:t>
            </a:r>
            <a:r>
              <a:rPr lang="en-US" sz="1400" b="1" dirty="0">
                <a:latin typeface="Helvetica"/>
                <a:cs typeface="Helvetica"/>
              </a:rPr>
              <a:t> that spares the palms and sole; lethargy; </a:t>
            </a:r>
            <a:r>
              <a:rPr lang="en-US" sz="1400" b="1" dirty="0" err="1">
                <a:latin typeface="Helvetica"/>
                <a:cs typeface="Helvetica"/>
              </a:rPr>
              <a:t>radiculoneuritis</a:t>
            </a:r>
            <a:r>
              <a:rPr lang="en-US" sz="1400" b="1" dirty="0">
                <a:latin typeface="Helvetica"/>
                <a:cs typeface="Helvetica"/>
              </a:rPr>
              <a:t> or mononeuritis multiplex; conduction delay at AV node; </a:t>
            </a:r>
            <a:r>
              <a:rPr lang="en-US" sz="1400" b="1" dirty="0" err="1">
                <a:latin typeface="Helvetica"/>
                <a:cs typeface="Helvetica"/>
              </a:rPr>
              <a:t>monarticular</a:t>
            </a:r>
            <a:r>
              <a:rPr lang="en-US" sz="1400" b="1" dirty="0">
                <a:latin typeface="Helvetica"/>
                <a:cs typeface="Helvetica"/>
              </a:rPr>
              <a:t> arthritis with chronic knee effusions</a:t>
            </a:r>
          </a:p>
          <a:p>
            <a:pPr defTabSz="465887">
              <a:defRPr/>
            </a:pPr>
            <a:r>
              <a:rPr lang="en-US" sz="1400" b="1" dirty="0">
                <a:latin typeface="Helvetica"/>
                <a:cs typeface="Helvetica"/>
              </a:rPr>
              <a:t>Stage III: year or more after initial presentation with chronic persistent symptoms that involve multiple organ systems. </a:t>
            </a:r>
            <a:endParaRPr lang="en-US" sz="1400" b="1" i="0" u="none" dirty="0">
              <a:effectLst/>
              <a:latin typeface="Helvetica"/>
              <a:cs typeface="Helvetica"/>
            </a:endParaRPr>
          </a:p>
          <a:p>
            <a:pPr defTabSz="465887">
              <a:defRPr/>
            </a:pPr>
            <a:r>
              <a:rPr lang="en-US" sz="1400" b="1" dirty="0">
                <a:latin typeface="Helvetica"/>
                <a:cs typeface="Helvetica"/>
              </a:rPr>
              <a:t>Removing ticks as soon as possible helps prevent disease</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dirty="0">
              <a:effectLst/>
              <a:latin typeface="Helvetica"/>
              <a:cs typeface="Helvetica"/>
            </a:endParaRPr>
          </a:p>
          <a:p>
            <a:pPr defTabSz="465887">
              <a:defRPr/>
            </a:pPr>
            <a:endParaRPr lang="en-US" sz="1400" b="1" dirty="0">
              <a:effectLst/>
              <a:latin typeface="Helvetica"/>
              <a:cs typeface="Helvetica"/>
            </a:endParaRPr>
          </a:p>
          <a:p>
            <a:pPr defTabSz="465887">
              <a:defRPr/>
            </a:pPr>
            <a:endParaRPr lang="en-US" sz="1400" b="1" u="sng" dirty="0">
              <a:effectLst/>
              <a:latin typeface="Helvetica"/>
              <a:cs typeface="Helvetica"/>
            </a:endParaRPr>
          </a:p>
          <a:p>
            <a:pPr defTabSz="465887">
              <a:defRPr/>
            </a:pPr>
            <a:endParaRPr lang="en-US" sz="1400" b="1" dirty="0">
              <a:effectLst/>
              <a:latin typeface="Helvetica"/>
              <a:cs typeface="Helvetica"/>
            </a:endParaRPr>
          </a:p>
          <a:p>
            <a:pPr defTabSz="465887">
              <a:defRPr/>
            </a:pPr>
            <a:endParaRPr lang="en-US" sz="1400" b="1" dirty="0">
              <a:effectLst/>
              <a:latin typeface="Helvetica"/>
              <a:cs typeface="Helvetica"/>
            </a:endParaRPr>
          </a:p>
          <a:p>
            <a:endParaRPr lang="en-US" sz="1400" b="1" dirty="0">
              <a:effectLst/>
              <a:latin typeface="Helvetica"/>
              <a:cs typeface="Helvetica"/>
            </a:endParaRPr>
          </a:p>
          <a:p>
            <a:endParaRPr lang="en-US" sz="1400" b="1" dirty="0">
              <a:latin typeface="Helvetica"/>
              <a:cs typeface="Helvetica"/>
            </a:endParaRPr>
          </a:p>
          <a:p>
            <a:pPr defTabSz="465887">
              <a:defRPr/>
            </a:pPr>
            <a:endParaRPr lang="en-US" sz="1400" b="1" dirty="0">
              <a:latin typeface="Helvetica"/>
              <a:cs typeface="Helvetica"/>
            </a:endParaRPr>
          </a:p>
          <a:p>
            <a:endParaRPr lang="en-US" sz="1400" b="1"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11</a:t>
            </a:fld>
            <a:endParaRPr lang="en-US"/>
          </a:p>
        </p:txBody>
      </p:sp>
    </p:spTree>
    <p:extLst>
      <p:ext uri="{BB962C8B-B14F-4D97-AF65-F5344CB8AC3E}">
        <p14:creationId xmlns:p14="http://schemas.microsoft.com/office/powerpoint/2010/main" val="4213590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OLIGOARTICULAR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defTabSz="465887">
              <a:defRPr/>
            </a:pPr>
            <a:r>
              <a:rPr lang="en-US" sz="1400" b="1" dirty="0">
                <a:latin typeface="Helvetica"/>
                <a:cs typeface="Helvetica"/>
              </a:rPr>
              <a:t>Psoriatic arthritis </a:t>
            </a:r>
            <a:r>
              <a:rPr lang="en-US" sz="1400" b="1" baseline="0" dirty="0">
                <a:latin typeface="Helvetica"/>
              </a:rPr>
              <a:t>PsA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Dactylitis = swelling of tendons of each finger and toes </a:t>
            </a:r>
            <a:r>
              <a:rPr lang="en-US" sz="1400" b="1" dirty="0">
                <a:sym typeface="Wingdings" pitchFamily="2" charset="2"/>
              </a:rPr>
              <a:t> sign that disease has been active for about 2 years already  so do not dismiss!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Includes enthesopathy, dactylitis, and abnormal bone remodeling</a:t>
            </a:r>
          </a:p>
          <a:p>
            <a:pPr defTabSz="465887">
              <a:defRPr/>
            </a:pPr>
            <a:r>
              <a:rPr lang="en-US" sz="1400" b="1" dirty="0">
                <a:latin typeface="Helvetica"/>
                <a:cs typeface="Helvetica"/>
              </a:rPr>
              <a:t>But dactylitis is characteristic symptom of PsA with a high specificity and associated with radiologically evident erosive damage to joints </a:t>
            </a:r>
            <a:endParaRPr lang="en-US" sz="1400" b="1" i="0" u="none" dirty="0">
              <a:effectLst/>
              <a:latin typeface="Helvetica"/>
              <a:cs typeface="Helvetica"/>
            </a:endParaRPr>
          </a:p>
          <a:p>
            <a:r>
              <a:rPr lang="en-US" sz="1400" b="1" dirty="0">
                <a:latin typeface="Helvetica"/>
                <a:cs typeface="Helvetica"/>
              </a:rPr>
              <a:t>Important to detect PsA early </a:t>
            </a:r>
            <a:r>
              <a:rPr lang="en-US" sz="1400" b="1" dirty="0" err="1">
                <a:latin typeface="Helvetica"/>
                <a:cs typeface="Helvetica"/>
              </a:rPr>
              <a:t>bc</a:t>
            </a:r>
            <a:r>
              <a:rPr lang="en-US" sz="1400" b="1" dirty="0">
                <a:latin typeface="Helvetica"/>
                <a:cs typeface="Helvetica"/>
              </a:rPr>
              <a:t> joint damage occurs and progresses in “early” stage of PsA (&lt; 2 yrs)</a:t>
            </a:r>
            <a:endParaRPr lang="en-US" sz="1400" b="1"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Psoriasis is photoreceptive on extensor surfaces of body and usually </a:t>
            </a:r>
            <a:r>
              <a:rPr lang="en-US" sz="1400" b="1" dirty="0">
                <a:latin typeface="Helvetica"/>
                <a:cs typeface="Helvetica"/>
              </a:rPr>
              <a:t>precedes onset of joint manifestation in nearly 80% of cases</a:t>
            </a:r>
            <a:endParaRPr lang="en-US" sz="1400" b="1"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Nail pits means more chance of arthritis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Can get ”pencil in cup” deformities on x rays in PIPs and DIPs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ym typeface="Wingdings" pitchFamily="2" charset="2"/>
              </a:rPr>
              <a:t>Anywhere from 15-25 people w/ </a:t>
            </a:r>
            <a:r>
              <a:rPr lang="en-US" sz="1400" b="1" dirty="0"/>
              <a:t>psoriasis get PsA</a:t>
            </a:r>
            <a:endParaRPr lang="en-US" sz="1400" b="1" dirty="0">
              <a:latin typeface="Helvetica"/>
              <a:cs typeface="Helvetica"/>
            </a:endParaRPr>
          </a:p>
          <a:p>
            <a:pPr defTabSz="465887">
              <a:defRPr/>
            </a:pPr>
            <a:r>
              <a:rPr lang="en-US" sz="1400" b="1" dirty="0">
                <a:latin typeface="Helvetica"/>
                <a:cs typeface="Helvetica"/>
              </a:rPr>
              <a:t>Higher cardiovascular risk </a:t>
            </a:r>
          </a:p>
          <a:p>
            <a:pPr defTabSz="465887">
              <a:defRPr/>
            </a:pPr>
            <a:r>
              <a:rPr lang="en-US" sz="1400" b="1" dirty="0">
                <a:latin typeface="Helvetica"/>
                <a:cs typeface="Helvetica"/>
              </a:rPr>
              <a:t>Significant benefit with tight control in terms of peripheral arthritis, skin disease and patient reported outcomes</a:t>
            </a:r>
          </a:p>
          <a:p>
            <a:pPr defTabSz="465887">
              <a:defRPr/>
            </a:pPr>
            <a:endParaRPr lang="en-US" sz="1400" b="1" dirty="0">
              <a:latin typeface="Helvetica"/>
              <a:cs typeface="Helvetica"/>
            </a:endParaRPr>
          </a:p>
          <a:p>
            <a:pPr defTabSz="465887">
              <a:defRPr/>
            </a:pPr>
            <a:r>
              <a:rPr lang="en-US" sz="1400" b="1" dirty="0">
                <a:latin typeface="Helvetica"/>
                <a:cs typeface="Helvetica"/>
              </a:rPr>
              <a:t>Spondyloarthropathy</a:t>
            </a:r>
          </a:p>
          <a:p>
            <a:pPr defTabSz="465887">
              <a:defRPr/>
            </a:pPr>
            <a:r>
              <a:rPr lang="en-US" sz="1400" b="1" dirty="0">
                <a:latin typeface="Helvetica"/>
                <a:cs typeface="Helvetica"/>
              </a:rPr>
              <a:t>Includes PsA, IBD (</a:t>
            </a:r>
            <a:r>
              <a:rPr lang="en-US" sz="1400" b="1" dirty="0" err="1">
                <a:latin typeface="Helvetica"/>
                <a:cs typeface="Helvetica"/>
              </a:rPr>
              <a:t>Crohns</a:t>
            </a:r>
            <a:r>
              <a:rPr lang="en-US" sz="1400" b="1" dirty="0">
                <a:latin typeface="Helvetica"/>
                <a:cs typeface="Helvetica"/>
              </a:rPr>
              <a:t>, UC) </a:t>
            </a:r>
            <a:r>
              <a:rPr lang="en-US" sz="1400" b="1" dirty="0" err="1">
                <a:latin typeface="Helvetica"/>
                <a:cs typeface="Helvetica"/>
              </a:rPr>
              <a:t>assoc</a:t>
            </a:r>
            <a:r>
              <a:rPr lang="en-US" sz="1400" b="1" dirty="0">
                <a:latin typeface="Helvetica"/>
                <a:cs typeface="Helvetica"/>
              </a:rPr>
              <a:t>, </a:t>
            </a:r>
            <a:r>
              <a:rPr lang="en-US" sz="1400" b="1" dirty="0" err="1">
                <a:latin typeface="Helvetica"/>
                <a:cs typeface="Helvetica"/>
              </a:rPr>
              <a:t>ReA</a:t>
            </a:r>
            <a:endParaRPr lang="en-US" sz="1400" b="1" dirty="0">
              <a:latin typeface="Helvetica"/>
              <a:cs typeface="Helvetica"/>
            </a:endParaRPr>
          </a:p>
          <a:p>
            <a:pPr defTabSz="465887">
              <a:defRPr/>
            </a:pPr>
            <a:r>
              <a:rPr lang="en-US" sz="1400" b="1" dirty="0" err="1">
                <a:latin typeface="Helvetica"/>
                <a:cs typeface="Helvetica"/>
              </a:rPr>
              <a:t>ReA</a:t>
            </a:r>
            <a:r>
              <a:rPr lang="en-US" sz="1400" b="1" dirty="0">
                <a:latin typeface="Helvetica"/>
                <a:cs typeface="Helvetica"/>
              </a:rPr>
              <a:t> with circinate </a:t>
            </a:r>
            <a:r>
              <a:rPr lang="en-US" sz="1400" b="1" dirty="0" err="1">
                <a:latin typeface="Helvetica"/>
                <a:cs typeface="Helvetica"/>
              </a:rPr>
              <a:t>balaninitis</a:t>
            </a:r>
            <a:r>
              <a:rPr lang="en-US" sz="1400" b="1" dirty="0">
                <a:latin typeface="Helvetica"/>
                <a:cs typeface="Helvetica"/>
              </a:rPr>
              <a:t>, keratoderma </a:t>
            </a:r>
            <a:r>
              <a:rPr lang="en-US" sz="1400" b="1" dirty="0" err="1">
                <a:latin typeface="Helvetica"/>
                <a:cs typeface="Helvetica"/>
              </a:rPr>
              <a:t>blenorrhagicum</a:t>
            </a:r>
            <a:r>
              <a:rPr lang="en-US" sz="1400" b="1" dirty="0">
                <a:latin typeface="Helvetica"/>
                <a:cs typeface="Helvetica"/>
              </a:rPr>
              <a:t> , </a:t>
            </a:r>
            <a:r>
              <a:rPr lang="en-US" sz="1400" b="1" dirty="0" err="1">
                <a:latin typeface="Helvetica"/>
                <a:cs typeface="Helvetica"/>
              </a:rPr>
              <a:t>usu</a:t>
            </a:r>
            <a:r>
              <a:rPr lang="en-US" sz="1400" b="1" dirty="0">
                <a:latin typeface="Helvetica"/>
                <a:cs typeface="Helvetica"/>
              </a:rPr>
              <a:t> with Chlamydia</a:t>
            </a:r>
          </a:p>
          <a:p>
            <a:pPr defTabSz="465887">
              <a:defRPr/>
            </a:pPr>
            <a:r>
              <a:rPr lang="en-US" sz="1400" b="1" dirty="0">
                <a:latin typeface="Helvetica"/>
                <a:cs typeface="Helvetica"/>
              </a:rPr>
              <a:t>New studies show gut biome important in all these </a:t>
            </a:r>
            <a:r>
              <a:rPr lang="en-US" sz="1400" b="1" dirty="0" err="1">
                <a:latin typeface="Helvetica"/>
                <a:cs typeface="Helvetica"/>
              </a:rPr>
              <a:t>dz</a:t>
            </a:r>
            <a:r>
              <a:rPr lang="en-US" sz="1400" b="1" dirty="0">
                <a:latin typeface="Helvetica"/>
                <a:cs typeface="Helvetica"/>
              </a:rPr>
              <a:t> </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Osteoarthritis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Mechanical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Due to older age; is natural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Problem is in the middle of the joint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Heberden’s and Bouchard’s nodes</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12</a:t>
            </a:fld>
            <a:endParaRPr lang="en-US"/>
          </a:p>
        </p:txBody>
      </p:sp>
    </p:spTree>
    <p:extLst>
      <p:ext uri="{BB962C8B-B14F-4D97-AF65-F5344CB8AC3E}">
        <p14:creationId xmlns:p14="http://schemas.microsoft.com/office/powerpoint/2010/main" val="135314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POLYARTICULAR SYMMETRIC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Rheumatoid arthritis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females ages 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Significant morning stiffness &gt; 1 hour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smokers; especially deforming disease; even if no family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Swan</a:t>
            </a:r>
            <a:r>
              <a:rPr lang="en-US" sz="1400" b="1" baseline="0" dirty="0"/>
              <a:t> neck deformity = RA destroys joints but also tendons </a:t>
            </a:r>
            <a:r>
              <a:rPr lang="en-US" sz="1400" b="1" baseline="0" dirty="0">
                <a:sym typeface="Wingdings" pitchFamily="2" charset="2"/>
              </a:rPr>
              <a:t> imbalance of extensor tendons of fingers  </a:t>
            </a:r>
            <a:r>
              <a:rPr lang="en-US" sz="1200" b="1" i="0" kern="1200" dirty="0">
                <a:solidFill>
                  <a:schemeClr val="tx1"/>
                </a:solidFill>
                <a:effectLst/>
                <a:latin typeface="+mn-lt"/>
                <a:ea typeface="+mn-ea"/>
                <a:cs typeface="+mn-cs"/>
              </a:rPr>
              <a:t>hyperextension of PIP w/ flexion of DIP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baseline="0" dirty="0"/>
              <a:t>Boutonniere deformity = RA destroys </a:t>
            </a:r>
            <a:r>
              <a:rPr lang="en-US" sz="1200" b="1" i="0" kern="1200" baseline="0" dirty="0">
                <a:solidFill>
                  <a:schemeClr val="tx1"/>
                </a:solidFill>
                <a:effectLst/>
                <a:latin typeface="+mn-lt"/>
                <a:ea typeface="+mn-ea"/>
                <a:cs typeface="+mn-cs"/>
              </a:rPr>
              <a:t>joint and </a:t>
            </a:r>
            <a:r>
              <a:rPr lang="en-US" sz="1200" b="1" i="0" kern="1200" dirty="0">
                <a:solidFill>
                  <a:schemeClr val="tx1"/>
                </a:solidFill>
                <a:effectLst/>
                <a:latin typeface="+mn-lt"/>
                <a:ea typeface="+mn-ea"/>
                <a:cs typeface="+mn-cs"/>
              </a:rPr>
              <a:t>tendon </a:t>
            </a:r>
            <a:r>
              <a:rPr lang="en-US" sz="1200" b="1" i="0" kern="1200" dirty="0">
                <a:solidFill>
                  <a:schemeClr val="tx1"/>
                </a:solidFill>
                <a:effectLst/>
                <a:latin typeface="+mn-lt"/>
                <a:ea typeface="+mn-ea"/>
                <a:cs typeface="+mn-cs"/>
                <a:sym typeface="Wingdings" pitchFamily="2" charset="2"/>
              </a:rPr>
              <a:t>at </a:t>
            </a:r>
            <a:r>
              <a:rPr lang="en-US" sz="1200" b="1" i="0" kern="1200" dirty="0">
                <a:solidFill>
                  <a:schemeClr val="tx1"/>
                </a:solidFill>
                <a:effectLst/>
                <a:latin typeface="+mn-lt"/>
                <a:ea typeface="+mn-ea"/>
                <a:cs typeface="+mn-cs"/>
              </a:rPr>
              <a:t>PIP </a:t>
            </a:r>
            <a:r>
              <a:rPr lang="en-US" sz="1200" b="1" i="0" kern="1200" dirty="0">
                <a:solidFill>
                  <a:schemeClr val="tx1"/>
                </a:solidFill>
                <a:effectLst/>
                <a:latin typeface="+mn-lt"/>
                <a:ea typeface="+mn-ea"/>
                <a:cs typeface="+mn-cs"/>
                <a:sym typeface="Wingdings" pitchFamily="2" charset="2"/>
              </a:rPr>
              <a:t> flexion at PIP and </a:t>
            </a:r>
            <a:r>
              <a:rPr lang="en-US" sz="1200" b="1" i="0" kern="1200" dirty="0">
                <a:solidFill>
                  <a:schemeClr val="tx1"/>
                </a:solidFill>
                <a:effectLst/>
                <a:latin typeface="+mn-lt"/>
                <a:ea typeface="+mn-ea"/>
                <a:cs typeface="+mn-cs"/>
              </a:rPr>
              <a:t>hyperextension at DIP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Incidence 1/1000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Lupus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More in females of childbearing ages (15-44) Immune system becomes overactive </a:t>
            </a:r>
            <a:r>
              <a:rPr lang="en-US" sz="1400" b="1" dirty="0">
                <a:sym typeface="Wingdings" pitchFamily="2" charset="2"/>
              </a:rPr>
              <a:t> attacks many things in body  heme, renal, pulmonary, skin, joints </a:t>
            </a:r>
            <a:r>
              <a:rPr lang="en-US" sz="1400" b="1" dirty="0" err="1">
                <a:sym typeface="Wingdings" pitchFamily="2" charset="2"/>
              </a:rPr>
              <a:t>etc</a:t>
            </a:r>
            <a:r>
              <a:rPr lang="en-US" sz="1400" b="1" dirty="0">
                <a:sym typeface="Wingdings" pitchFamily="2" charset="2"/>
              </a:rPr>
              <a:t>  low everything (</a:t>
            </a:r>
            <a:r>
              <a:rPr lang="en-US" sz="1400" b="1" dirty="0" err="1">
                <a:sym typeface="Wingdings" pitchFamily="2" charset="2"/>
              </a:rPr>
              <a:t>wbc</a:t>
            </a:r>
            <a:r>
              <a:rPr lang="en-US" sz="1400" b="1" dirty="0">
                <a:sym typeface="Wingdings" pitchFamily="2" charset="2"/>
              </a:rPr>
              <a:t>, </a:t>
            </a:r>
            <a:r>
              <a:rPr lang="en-US" sz="1400" b="1" dirty="0" err="1">
                <a:sym typeface="Wingdings" pitchFamily="2" charset="2"/>
              </a:rPr>
              <a:t>hb</a:t>
            </a:r>
            <a:r>
              <a:rPr lang="en-US" sz="1400" b="1" dirty="0">
                <a:sym typeface="Wingdings" pitchFamily="2" charset="2"/>
              </a:rPr>
              <a:t>, </a:t>
            </a:r>
            <a:r>
              <a:rPr lang="en-US" sz="1400" b="1" dirty="0" err="1">
                <a:sym typeface="Wingdings" pitchFamily="2" charset="2"/>
              </a:rPr>
              <a:t>plt</a:t>
            </a:r>
            <a:r>
              <a:rPr lang="en-US" sz="1400" b="1" dirty="0">
                <a:sym typeface="Wingdings" pitchFamily="2" charset="2"/>
              </a:rPr>
              <a:t>, </a:t>
            </a:r>
            <a:r>
              <a:rPr lang="en-US" sz="1400" b="1" dirty="0" err="1">
                <a:sym typeface="Wingdings" pitchFamily="2" charset="2"/>
              </a:rPr>
              <a:t>gfr</a:t>
            </a:r>
            <a:r>
              <a:rPr lang="en-US" sz="1400" b="1" dirty="0">
                <a:sym typeface="Wingdings" pitchFamily="2" charset="2"/>
              </a:rPr>
              <a:t>, complements), sores in mouth, hair loss, photosensitive rashes, serositis (water around heart and lungs), fatigue, joint swelling/pain, nerve/brains </a:t>
            </a:r>
            <a:r>
              <a:rPr lang="en-US" sz="1400" b="1" dirty="0" err="1">
                <a:sym typeface="Wingdings" pitchFamily="2" charset="2"/>
              </a:rPr>
              <a:t>suff</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t>Jaccoud’s</a:t>
            </a:r>
            <a:r>
              <a:rPr lang="en-US" sz="1400" b="1" baseline="0" dirty="0"/>
              <a:t> is reducible = the joints are fine but the tendons become lax </a:t>
            </a:r>
            <a:r>
              <a:rPr lang="en-US" sz="1400" b="1" baseline="0" dirty="0">
                <a:sym typeface="Wingdings" pitchFamily="2" charset="2"/>
              </a:rPr>
              <a:t> normal hand x rays</a:t>
            </a:r>
            <a:endParaRPr lang="en-US" sz="1400" b="1" dirty="0"/>
          </a:p>
          <a:p>
            <a:pPr defTabSz="465887">
              <a:defRPr/>
            </a:pPr>
            <a:r>
              <a:rPr lang="en-US" sz="1400" b="1" dirty="0" err="1">
                <a:latin typeface="Helvetica"/>
                <a:cs typeface="Helvetica"/>
              </a:rPr>
              <a:t>Jaccoud’s</a:t>
            </a:r>
            <a:r>
              <a:rPr lang="en-US" sz="1400" b="1" dirty="0">
                <a:latin typeface="Helvetica"/>
                <a:cs typeface="Helvetica"/>
              </a:rPr>
              <a:t> happens despite treatment </a:t>
            </a:r>
            <a:r>
              <a:rPr lang="en-US" sz="1400" b="1" dirty="0" err="1">
                <a:latin typeface="Helvetica"/>
                <a:cs typeface="Helvetica"/>
              </a:rPr>
              <a:t>bc</a:t>
            </a:r>
            <a:r>
              <a:rPr lang="en-US" sz="1400" b="1" dirty="0">
                <a:latin typeface="Helvetica"/>
                <a:cs typeface="Helvetica"/>
              </a:rPr>
              <a:t> soft-tissue abnormalities, like laxity of ligaments, fibrosis of capsule, and muscular imbalance </a:t>
            </a:r>
          </a:p>
          <a:p>
            <a:pPr defTabSz="465887">
              <a:defRPr/>
            </a:pPr>
            <a:r>
              <a:rPr lang="en-US" sz="1400" b="1" dirty="0">
                <a:latin typeface="Helvetica"/>
                <a:cs typeface="Helvetica"/>
              </a:rPr>
              <a:t>Incidence 1/10000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13</a:t>
            </a:fld>
            <a:endParaRPr lang="en-US"/>
          </a:p>
        </p:txBody>
      </p:sp>
    </p:spTree>
    <p:extLst>
      <p:ext uri="{BB962C8B-B14F-4D97-AF65-F5344CB8AC3E}">
        <p14:creationId xmlns:p14="http://schemas.microsoft.com/office/powerpoint/2010/main" val="3935711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1950"/>
              </a:lnSpc>
              <a:spcBef>
                <a:spcPts val="1500"/>
              </a:spcBef>
              <a:spcAft>
                <a:spcPts val="750"/>
              </a:spcAft>
              <a:buNone/>
            </a:pPr>
            <a:r>
              <a:rPr lang="en-US" b="1" i="0" dirty="0">
                <a:solidFill>
                  <a:srgbClr val="001D35"/>
                </a:solidFill>
                <a:effectLst/>
                <a:latin typeface="Google Sans"/>
              </a:rPr>
              <a:t>Episcleritis = </a:t>
            </a:r>
            <a:r>
              <a:rPr lang="en-US" b="1" i="0" dirty="0">
                <a:solidFill>
                  <a:srgbClr val="545D7E"/>
                </a:solidFill>
                <a:effectLst/>
                <a:latin typeface="Google Sans"/>
              </a:rPr>
              <a:t>Inflammation of </a:t>
            </a:r>
            <a:r>
              <a:rPr lang="en-US" b="1" i="0" u="none" dirty="0">
                <a:solidFill>
                  <a:schemeClr val="bg1"/>
                </a:solidFill>
                <a:effectLst/>
                <a:latin typeface="Google Sans"/>
              </a:rPr>
              <a:t>the </a:t>
            </a:r>
            <a:r>
              <a:rPr lang="en-US" b="1" i="0" u="none" dirty="0">
                <a:solidFill>
                  <a:schemeClr val="bg1"/>
                </a:solidFill>
                <a:effectLst/>
                <a:latin typeface="Google Sans"/>
                <a:hlinkClick r:id="rId3">
                  <a:extLst>
                    <a:ext uri="{A12FA001-AC4F-418D-AE19-62706E023703}">
                      <ahyp:hlinkClr xmlns:ahyp="http://schemas.microsoft.com/office/drawing/2018/hyperlinkcolor" val="tx"/>
                    </a:ext>
                  </a:extLst>
                </a:hlinkClick>
              </a:rPr>
              <a:t>episclera</a:t>
            </a:r>
            <a:r>
              <a:rPr lang="en-US" b="1" i="0" u="none" dirty="0">
                <a:solidFill>
                  <a:schemeClr val="bg1"/>
                </a:solidFill>
                <a:effectLst/>
                <a:latin typeface="Google Sans"/>
              </a:rPr>
              <a:t>, the </a:t>
            </a:r>
            <a:r>
              <a:rPr lang="en-US" b="1" i="0" dirty="0">
                <a:solidFill>
                  <a:srgbClr val="545D7E"/>
                </a:solidFill>
                <a:effectLst/>
                <a:latin typeface="Google Sans"/>
              </a:rPr>
              <a:t>tissue layer between the conjunctiva and the sclera </a:t>
            </a:r>
            <a:r>
              <a:rPr lang="en-US" b="1" i="0" dirty="0">
                <a:solidFill>
                  <a:srgbClr val="545D7E"/>
                </a:solidFill>
                <a:effectLst/>
                <a:latin typeface="Google Sans"/>
                <a:sym typeface="Wingdings" pitchFamily="2" charset="2"/>
              </a:rPr>
              <a:t> red eye, irritation but not too bad  self limiting usually </a:t>
            </a:r>
            <a:endParaRPr lang="en-US" b="1" i="0" dirty="0">
              <a:solidFill>
                <a:srgbClr val="001D35"/>
              </a:solidFill>
              <a:effectLst/>
              <a:latin typeface="Google Sans"/>
            </a:endParaRPr>
          </a:p>
          <a:p>
            <a:pPr algn="l">
              <a:lnSpc>
                <a:spcPts val="1950"/>
              </a:lnSpc>
              <a:spcBef>
                <a:spcPts val="1500"/>
              </a:spcBef>
              <a:spcAft>
                <a:spcPts val="750"/>
              </a:spcAft>
              <a:buNone/>
            </a:pPr>
            <a:endParaRPr lang="en-US" b="1" i="0" dirty="0">
              <a:solidFill>
                <a:srgbClr val="001D35"/>
              </a:solidFill>
              <a:effectLst/>
              <a:latin typeface="Google Sans"/>
            </a:endParaRPr>
          </a:p>
          <a:p>
            <a:pPr algn="l">
              <a:lnSpc>
                <a:spcPts val="1950"/>
              </a:lnSpc>
              <a:spcBef>
                <a:spcPts val="1500"/>
              </a:spcBef>
              <a:spcAft>
                <a:spcPts val="750"/>
              </a:spcAft>
              <a:buNone/>
            </a:pPr>
            <a:r>
              <a:rPr lang="en-US" b="1" i="0" dirty="0">
                <a:solidFill>
                  <a:srgbClr val="001D35"/>
                </a:solidFill>
                <a:effectLst/>
                <a:latin typeface="Google Sans"/>
              </a:rPr>
              <a:t>Scleritis  = </a:t>
            </a:r>
            <a:r>
              <a:rPr lang="en-US" b="1" i="0" dirty="0">
                <a:solidFill>
                  <a:srgbClr val="545D7E"/>
                </a:solidFill>
                <a:effectLst/>
                <a:latin typeface="Google Sans"/>
              </a:rPr>
              <a:t>Inflammation of the sclera (the tough, white outer layer of the eye).</a:t>
            </a:r>
            <a:r>
              <a:rPr lang="en-US" b="1" i="0" dirty="0">
                <a:solidFill>
                  <a:srgbClr val="545D7E"/>
                </a:solidFill>
                <a:effectLst/>
                <a:latin typeface="Google Sans"/>
                <a:sym typeface="Wingdings" pitchFamily="2" charset="2"/>
              </a:rPr>
              <a:t> </a:t>
            </a:r>
            <a:r>
              <a:rPr lang="en-US" b="1" i="0" dirty="0">
                <a:solidFill>
                  <a:srgbClr val="545D7E"/>
                </a:solidFill>
                <a:effectLst/>
                <a:latin typeface="Google Sans"/>
              </a:rPr>
              <a:t>Deep, boring eye pain, redness, swelling, light sensitivity, and potentially blurred vision </a:t>
            </a:r>
            <a:r>
              <a:rPr lang="en-US" b="1" i="0" dirty="0">
                <a:solidFill>
                  <a:srgbClr val="545D7E"/>
                </a:solidFill>
                <a:effectLst/>
                <a:latin typeface="Google Sans"/>
                <a:sym typeface="Wingdings" pitchFamily="2" charset="2"/>
              </a:rPr>
              <a:t> it’s serious  if recurrent can be scarring </a:t>
            </a:r>
            <a:endParaRPr lang="en-US" b="1" i="0" dirty="0">
              <a:solidFill>
                <a:srgbClr val="0B57D0"/>
              </a:solidFill>
              <a:effectLst/>
              <a:latin typeface="Google Sans"/>
            </a:endParaRP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14</a:t>
            </a:fld>
            <a:endParaRPr lang="en-US"/>
          </a:p>
        </p:txBody>
      </p:sp>
    </p:spTree>
    <p:extLst>
      <p:ext uri="{BB962C8B-B14F-4D97-AF65-F5344CB8AC3E}">
        <p14:creationId xmlns:p14="http://schemas.microsoft.com/office/powerpoint/2010/main" val="3556041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Inflammatory back pain in general</a:t>
            </a:r>
          </a:p>
          <a:p>
            <a:r>
              <a:rPr lang="en-US" sz="1400" b="1" dirty="0">
                <a:latin typeface="Helvetica"/>
                <a:cs typeface="Helvetica"/>
              </a:rPr>
              <a:t>Worst at night and in mornings</a:t>
            </a:r>
          </a:p>
          <a:p>
            <a:r>
              <a:rPr lang="en-US" sz="1400" b="1" dirty="0">
                <a:latin typeface="Helvetica"/>
                <a:cs typeface="Helvetica"/>
              </a:rPr>
              <a:t>Movement helps</a:t>
            </a:r>
          </a:p>
          <a:p>
            <a:endParaRPr lang="en-US" sz="1400" b="1" dirty="0">
              <a:latin typeface="Helvetica"/>
              <a:cs typeface="Helvetica"/>
            </a:endParaRPr>
          </a:p>
          <a:p>
            <a:r>
              <a:rPr lang="en-US" sz="1400" b="1" dirty="0">
                <a:latin typeface="Helvetica"/>
                <a:cs typeface="Helvetica"/>
              </a:rPr>
              <a:t>Ankylosing spondylitis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 </a:t>
            </a:r>
            <a:r>
              <a:rPr lang="en-US" sz="1400" b="1" baseline="0" dirty="0">
                <a:latin typeface="Helvetica"/>
                <a:cs typeface="Helvetica"/>
              </a:rPr>
              <a:t> fusion of whole spine</a:t>
            </a:r>
            <a:endParaRPr lang="en-US" sz="1400" b="1" dirty="0">
              <a:latin typeface="Helvetica"/>
              <a:cs typeface="Helvetica"/>
            </a:endParaRPr>
          </a:p>
          <a:p>
            <a:r>
              <a:rPr lang="en-US" sz="1400" b="1" baseline="0" dirty="0">
                <a:latin typeface="Helvetica"/>
                <a:cs typeface="Helvetica"/>
              </a:rPr>
              <a:t>Significant morning stiffness &gt; 1hour</a:t>
            </a:r>
          </a:p>
          <a:p>
            <a:r>
              <a:rPr lang="en-US" sz="1400" b="1" baseline="0" dirty="0">
                <a:latin typeface="Helvetica"/>
                <a:cs typeface="Helvetica"/>
              </a:rPr>
              <a:t>Usually begins in young men but FF now women getting it more too</a:t>
            </a:r>
          </a:p>
          <a:p>
            <a:r>
              <a:rPr lang="en-US" sz="1400" b="1" baseline="0" dirty="0">
                <a:latin typeface="Helvetica"/>
                <a:cs typeface="Helvetica"/>
              </a:rPr>
              <a:t>Activity helps</a:t>
            </a:r>
          </a:p>
          <a:p>
            <a:r>
              <a:rPr lang="en-US" sz="1400" b="1" baseline="0" dirty="0">
                <a:latin typeface="Helvetica"/>
                <a:cs typeface="Helvetica"/>
              </a:rPr>
              <a:t>So these are your very active young men </a:t>
            </a:r>
          </a:p>
          <a:p>
            <a:r>
              <a:rPr lang="en-US" sz="1400" b="1" baseline="0" dirty="0">
                <a:latin typeface="Helvetica"/>
                <a:cs typeface="Helvetica"/>
              </a:rPr>
              <a:t>Fun fact = radiographs do not change but clinically patient looks normal</a:t>
            </a:r>
          </a:p>
          <a:p>
            <a:r>
              <a:rPr lang="en-US" sz="1400" b="1" baseline="0" dirty="0">
                <a:latin typeface="Helvetica"/>
                <a:cs typeface="Helvetica"/>
              </a:rPr>
              <a:t>Incidence 1/1000 p </a:t>
            </a:r>
          </a:p>
          <a:p>
            <a:endParaRPr lang="en-US" sz="1400" b="1" baseline="0" dirty="0">
              <a:latin typeface="Helvetica"/>
              <a:cs typeface="Helvetica"/>
            </a:endParaRPr>
          </a:p>
          <a:p>
            <a:r>
              <a:rPr lang="en-US" sz="1400" b="1" baseline="0" dirty="0">
                <a:latin typeface="Helvetica"/>
                <a:cs typeface="Helvetica"/>
              </a:rPr>
              <a:t>Enthesitis </a:t>
            </a:r>
          </a:p>
          <a:p>
            <a:r>
              <a:rPr lang="en-US" sz="1400" b="1" baseline="0" dirty="0">
                <a:latin typeface="Helvetica"/>
                <a:cs typeface="Helvetica"/>
              </a:rPr>
              <a:t>= inflammation where tendon inserts into bone</a:t>
            </a:r>
          </a:p>
          <a:p>
            <a:endParaRPr lang="en-US" sz="1400" b="1" baseline="0" dirty="0">
              <a:latin typeface="Helvetica"/>
              <a:cs typeface="Helvetica"/>
            </a:endParaRPr>
          </a:p>
          <a:p>
            <a:pPr defTabSz="465887">
              <a:defRPr/>
            </a:pPr>
            <a:r>
              <a:rPr lang="en-US" sz="1400" b="1" dirty="0">
                <a:latin typeface="Helvetica"/>
                <a:cs typeface="Helvetica"/>
              </a:rPr>
              <a:t>Spondyloarthropathy</a:t>
            </a:r>
          </a:p>
          <a:p>
            <a:pPr defTabSz="465887">
              <a:defRPr/>
            </a:pPr>
            <a:r>
              <a:rPr lang="en-US" sz="1400" b="1" dirty="0">
                <a:latin typeface="Helvetica"/>
                <a:cs typeface="Helvetica"/>
              </a:rPr>
              <a:t>Includes PsA (psoriatic arthritis), IBD (Inflammatory Bowel disease Crohn’s, UC) associated, Reactive Arthritis (</a:t>
            </a:r>
            <a:r>
              <a:rPr lang="en-US" sz="1400" b="1" dirty="0" err="1">
                <a:latin typeface="Helvetica"/>
                <a:cs typeface="Helvetica"/>
              </a:rPr>
              <a:t>ReA</a:t>
            </a:r>
            <a:r>
              <a:rPr lang="en-US" sz="1400" b="1" dirty="0">
                <a:latin typeface="Helvetica"/>
                <a:cs typeface="Helvetica"/>
              </a:rPr>
              <a:t>)</a:t>
            </a:r>
          </a:p>
          <a:p>
            <a:pPr defTabSz="465887">
              <a:defRPr/>
            </a:pPr>
            <a:r>
              <a:rPr lang="en-US" sz="1400" b="1" dirty="0" err="1">
                <a:latin typeface="Helvetica"/>
                <a:cs typeface="Helvetica"/>
              </a:rPr>
              <a:t>ReA</a:t>
            </a:r>
            <a:r>
              <a:rPr lang="en-US" sz="1400" b="1" dirty="0">
                <a:latin typeface="Helvetica"/>
                <a:cs typeface="Helvetica"/>
              </a:rPr>
              <a:t> with circinate </a:t>
            </a:r>
            <a:r>
              <a:rPr lang="en-US" sz="1400" b="1" dirty="0" err="1">
                <a:latin typeface="Helvetica"/>
                <a:cs typeface="Helvetica"/>
              </a:rPr>
              <a:t>balaninitis</a:t>
            </a:r>
            <a:r>
              <a:rPr lang="en-US" sz="1400" b="1" dirty="0">
                <a:latin typeface="Helvetica"/>
                <a:cs typeface="Helvetica"/>
              </a:rPr>
              <a:t>, keratoderma </a:t>
            </a:r>
            <a:r>
              <a:rPr lang="en-US" sz="1400" b="1" dirty="0" err="1">
                <a:latin typeface="Helvetica"/>
                <a:cs typeface="Helvetica"/>
              </a:rPr>
              <a:t>blenorrhagicum</a:t>
            </a:r>
            <a:r>
              <a:rPr lang="en-US" sz="1400" b="1" dirty="0">
                <a:latin typeface="Helvetica"/>
                <a:cs typeface="Helvetica"/>
              </a:rPr>
              <a:t> , usually with Chlamydia</a:t>
            </a:r>
          </a:p>
          <a:p>
            <a:pPr defTabSz="465887">
              <a:defRPr/>
            </a:pPr>
            <a:r>
              <a:rPr lang="en-US" sz="1400" b="1" dirty="0">
                <a:latin typeface="Helvetica"/>
                <a:cs typeface="Helvetica"/>
              </a:rPr>
              <a:t>New studies show gut biome important in all these </a:t>
            </a:r>
            <a:r>
              <a:rPr lang="en-US" sz="1400" b="1" dirty="0" err="1">
                <a:latin typeface="Helvetica"/>
                <a:cs typeface="Helvetica"/>
              </a:rPr>
              <a:t>dz</a:t>
            </a:r>
            <a:r>
              <a:rPr lang="en-US" sz="1400" b="1" dirty="0">
                <a:latin typeface="Helvetica"/>
                <a:cs typeface="Helvetica"/>
              </a:rPr>
              <a:t> </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15</a:t>
            </a:fld>
            <a:endParaRPr lang="en-US"/>
          </a:p>
        </p:txBody>
      </p:sp>
    </p:spTree>
    <p:extLst>
      <p:ext uri="{BB962C8B-B14F-4D97-AF65-F5344CB8AC3E}">
        <p14:creationId xmlns:p14="http://schemas.microsoft.com/office/powerpoint/2010/main" val="2750343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Monoarticular (1)</a:t>
            </a:r>
          </a:p>
          <a:p>
            <a:pPr rtl="0" eaLnBrk="1" fontAlgn="t" latinLnBrk="0" hangingPunct="1"/>
            <a:r>
              <a:rPr lang="en-US" sz="1200" b="1" i="0" u="none" strike="noStrike" kern="1200" dirty="0">
                <a:solidFill>
                  <a:schemeClr val="tx1"/>
                </a:solidFill>
                <a:effectLst/>
                <a:latin typeface="+mn-lt"/>
                <a:ea typeface="+mn-ea"/>
                <a:cs typeface="+mn-cs"/>
              </a:rPr>
              <a:t>Gout = Male, very intense, podagra</a:t>
            </a:r>
          </a:p>
          <a:p>
            <a:pPr rtl="0" eaLnBrk="1" fontAlgn="t" latinLnBrk="0" hangingPunct="1"/>
            <a:r>
              <a:rPr lang="en-US" sz="1200" b="1" i="0" u="none" strike="noStrike" kern="1200" dirty="0">
                <a:solidFill>
                  <a:schemeClr val="tx1"/>
                </a:solidFill>
                <a:effectLst/>
                <a:latin typeface="+mn-lt"/>
                <a:ea typeface="+mn-ea"/>
                <a:cs typeface="+mn-cs"/>
              </a:rPr>
              <a:t>Pseudogout (CPP</a:t>
            </a:r>
            <a:r>
              <a:rPr lang="en-US" sz="1200" b="1" i="0" u="none" strike="noStrike" kern="1200" baseline="0" dirty="0">
                <a:solidFill>
                  <a:schemeClr val="tx1"/>
                </a:solidFill>
                <a:effectLst/>
                <a:latin typeface="+mn-lt"/>
                <a:ea typeface="+mn-ea"/>
                <a:cs typeface="+mn-cs"/>
              </a:rPr>
              <a:t> arthritis</a:t>
            </a:r>
            <a:r>
              <a:rPr lang="en-US" sz="1200" b="1" i="0" u="none" strike="noStrike" kern="1200" dirty="0">
                <a:solidFill>
                  <a:schemeClr val="tx1"/>
                </a:solidFill>
                <a:effectLst/>
                <a:latin typeface="+mn-lt"/>
                <a:ea typeface="+mn-ea"/>
                <a:cs typeface="+mn-cs"/>
              </a:rPr>
              <a:t>) = Older, knee,</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wrist, metabolic</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dz</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Septic</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Always aspirate, STD</a:t>
            </a: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Oligo (</a:t>
            </a:r>
            <a:r>
              <a:rPr lang="en-US" sz="1200" b="1" i="0" u="sng" strike="noStrike" kern="1200" dirty="0">
                <a:solidFill>
                  <a:schemeClr val="tx1"/>
                </a:solidFill>
                <a:effectLst/>
                <a:latin typeface="+mn-lt"/>
                <a:ea typeface="+mn-ea"/>
                <a:cs typeface="+mn-cs"/>
              </a:rPr>
              <a:t>&lt;</a:t>
            </a:r>
            <a:r>
              <a:rPr lang="en-US" sz="1200" b="1" i="0" u="none" strike="noStrike" kern="1200" dirty="0">
                <a:solidFill>
                  <a:schemeClr val="tx1"/>
                </a:solidFill>
                <a:effectLst/>
                <a:latin typeface="+mn-lt"/>
                <a:ea typeface="+mn-ea"/>
                <a:cs typeface="+mn-cs"/>
              </a:rPr>
              <a:t>4)/polyarthritis </a:t>
            </a:r>
          </a:p>
          <a:p>
            <a:pPr rtl="0" eaLnBrk="1" fontAlgn="t" latinLnBrk="0" hangingPunct="1"/>
            <a:r>
              <a:rPr lang="en-US" sz="1200" b="1" i="0" u="none" strike="noStrike" kern="1200" dirty="0">
                <a:solidFill>
                  <a:schemeClr val="tx1"/>
                </a:solidFill>
                <a:effectLst/>
                <a:latin typeface="+mn-lt"/>
                <a:ea typeface="+mn-ea"/>
                <a:cs typeface="+mn-cs"/>
              </a:rPr>
              <a:t>Psoriatic</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Dactylitis, psoriasis, nail pits</a:t>
            </a:r>
          </a:p>
          <a:p>
            <a:pPr rtl="0" eaLnBrk="1" fontAlgn="auto" latinLnBrk="0" hangingPunct="1"/>
            <a:r>
              <a:rPr lang="en-US" sz="1200" b="1" i="0" u="none" strike="noStrike" kern="1200" baseline="0" dirty="0">
                <a:solidFill>
                  <a:schemeClr val="tx1"/>
                </a:solidFill>
                <a:effectLst/>
                <a:latin typeface="+mn-lt"/>
                <a:ea typeface="+mn-ea"/>
                <a:cs typeface="+mn-cs"/>
              </a:rPr>
              <a:t>Osteoarthritis = </a:t>
            </a:r>
            <a:r>
              <a:rPr lang="en-US" sz="1200" b="1" i="0" u="none" strike="noStrike" kern="1200" dirty="0">
                <a:solidFill>
                  <a:schemeClr val="tx1"/>
                </a:solidFill>
                <a:effectLst/>
                <a:latin typeface="+mn-lt"/>
                <a:ea typeface="+mn-ea"/>
                <a:cs typeface="+mn-cs"/>
              </a:rPr>
              <a:t>Mechanical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Polyarticular symmetric </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4)</a:t>
            </a:r>
          </a:p>
          <a:p>
            <a:pPr rtl="0" eaLnBrk="1" fontAlgn="t" latinLnBrk="0" hangingPunct="1"/>
            <a:r>
              <a:rPr lang="en-US" sz="1200" b="1" i="0" u="none" strike="noStrike" kern="1200" dirty="0">
                <a:solidFill>
                  <a:schemeClr val="tx1"/>
                </a:solidFill>
                <a:effectLst/>
                <a:latin typeface="+mn-lt"/>
                <a:ea typeface="+mn-ea"/>
                <a:cs typeface="+mn-cs"/>
              </a:rPr>
              <a:t>Rheumatoid arthritis = Female, smokers, swan</a:t>
            </a:r>
            <a:r>
              <a:rPr lang="en-US" sz="1200" b="1" i="0" u="none" strike="noStrike" kern="1200" baseline="0" dirty="0">
                <a:solidFill>
                  <a:schemeClr val="tx1"/>
                </a:solidFill>
                <a:effectLst/>
                <a:latin typeface="+mn-lt"/>
                <a:ea typeface="+mn-ea"/>
                <a:cs typeface="+mn-cs"/>
              </a:rPr>
              <a:t> neck, boutonniere, am stiffness</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Lupus = </a:t>
            </a:r>
            <a:r>
              <a:rPr lang="en-US" sz="1200" b="1" i="0" u="none" strike="noStrike" kern="1200" dirty="0" err="1">
                <a:solidFill>
                  <a:schemeClr val="tx1"/>
                </a:solidFill>
                <a:effectLst/>
                <a:latin typeface="+mn-lt"/>
                <a:ea typeface="+mn-ea"/>
                <a:cs typeface="+mn-cs"/>
              </a:rPr>
              <a:t>Jaccoud’s</a:t>
            </a:r>
            <a:r>
              <a:rPr lang="en-US" sz="1200" b="1" i="0" u="none" strike="noStrike" kern="1200" baseline="0" dirty="0">
                <a:solidFill>
                  <a:schemeClr val="tx1"/>
                </a:solidFill>
                <a:effectLst/>
                <a:latin typeface="+mn-lt"/>
                <a:ea typeface="+mn-ea"/>
                <a:cs typeface="+mn-cs"/>
              </a:rPr>
              <a:t> is reducible</a:t>
            </a:r>
            <a:endParaRPr lang="en-US" sz="1200" b="1"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Polyarticular non symmetric </a:t>
            </a:r>
          </a:p>
          <a:p>
            <a:pPr rtl="0" eaLnBrk="1" fontAlgn="auto" latinLnBrk="0" hangingPunct="1"/>
            <a:r>
              <a:rPr lang="en-US" sz="1200" b="1" i="0" u="none" strike="noStrike" kern="1200" dirty="0">
                <a:solidFill>
                  <a:schemeClr val="tx1"/>
                </a:solidFill>
                <a:effectLst/>
                <a:latin typeface="+mn-lt"/>
                <a:ea typeface="+mn-ea"/>
                <a:cs typeface="+mn-cs"/>
              </a:rPr>
              <a:t>Sarcoid ** = Non erosive, ankles,</a:t>
            </a:r>
            <a:r>
              <a:rPr lang="en-US" sz="1200" b="1" i="0" u="none" strike="noStrike" kern="1200" baseline="0" dirty="0">
                <a:solidFill>
                  <a:schemeClr val="tx1"/>
                </a:solidFill>
                <a:effectLst/>
                <a:latin typeface="+mn-lt"/>
                <a:ea typeface="+mn-ea"/>
                <a:cs typeface="+mn-cs"/>
              </a:rPr>
              <a:t> ocular </a:t>
            </a:r>
            <a:r>
              <a:rPr lang="en-US" sz="1200" b="1" i="0" u="none" strike="noStrike" kern="1200" baseline="0" dirty="0">
                <a:solidFill>
                  <a:schemeClr val="tx1"/>
                </a:solidFill>
                <a:effectLst/>
                <a:latin typeface="+mn-lt"/>
                <a:ea typeface="+mn-ea"/>
                <a:cs typeface="+mn-cs"/>
                <a:sym typeface="Wingdings" pitchFamily="2" charset="2"/>
              </a:rPr>
              <a:t> basically when the immune system can’t get rid of an infection it will wall it off with inflammatory cells that can technically happen anywhere  almost always a one hit wonder  but rarely becomes systemic and recurrent  seizures, skin stuff, heart conduction stuff, hilar lymphadenopathy, recurrent uveitis </a:t>
            </a:r>
            <a:r>
              <a:rPr lang="en-US" sz="1200" b="1" i="0" u="none" strike="noStrike" kern="1200" baseline="0" dirty="0" err="1">
                <a:solidFill>
                  <a:schemeClr val="tx1"/>
                </a:solidFill>
                <a:effectLst/>
                <a:latin typeface="+mn-lt"/>
                <a:ea typeface="+mn-ea"/>
                <a:cs typeface="+mn-cs"/>
                <a:sym typeface="Wingdings" pitchFamily="2" charset="2"/>
              </a:rPr>
              <a:t>etc</a:t>
            </a:r>
            <a:r>
              <a:rPr lang="en-US" sz="1200" b="1" i="0" u="none" strike="noStrike" kern="1200" baseline="0" dirty="0">
                <a:solidFill>
                  <a:schemeClr val="tx1"/>
                </a:solidFill>
                <a:effectLst/>
                <a:latin typeface="+mn-lt"/>
                <a:ea typeface="+mn-ea"/>
                <a:cs typeface="+mn-cs"/>
                <a:sym typeface="Wingdings" pitchFamily="2" charset="2"/>
              </a:rPr>
              <a:t> </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Spine </a:t>
            </a:r>
          </a:p>
          <a:p>
            <a:pPr rtl="0" eaLnBrk="1" fontAlgn="t" latinLnBrk="0" hangingPunct="1"/>
            <a:r>
              <a:rPr lang="en-US" sz="1200" b="1" i="0" u="none" strike="noStrike" kern="1200" dirty="0">
                <a:solidFill>
                  <a:schemeClr val="tx1"/>
                </a:solidFill>
                <a:effectLst/>
                <a:latin typeface="+mn-lt"/>
                <a:ea typeface="+mn-ea"/>
                <a:cs typeface="+mn-cs"/>
              </a:rPr>
              <a:t>Ankylosing spondylitis</a:t>
            </a:r>
            <a:r>
              <a:rPr lang="en-US" sz="1200" b="1" i="0" u="none" strike="noStrike" kern="1200" baseline="0" dirty="0">
                <a:solidFill>
                  <a:schemeClr val="tx1"/>
                </a:solidFill>
                <a:effectLst/>
                <a:latin typeface="+mn-lt"/>
                <a:ea typeface="+mn-ea"/>
                <a:cs typeface="+mn-cs"/>
              </a:rPr>
              <a:t> = Night time back pain, activity helps, enthesitis</a:t>
            </a:r>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Spondyloarthropathies</a:t>
            </a:r>
            <a:r>
              <a:rPr lang="en-US" sz="1200" b="1" i="0" u="none" strike="noStrike" kern="1200" baseline="0" dirty="0">
                <a:solidFill>
                  <a:schemeClr val="tx1"/>
                </a:solidFill>
                <a:effectLst/>
                <a:latin typeface="+mn-lt"/>
                <a:ea typeface="+mn-ea"/>
                <a:cs typeface="+mn-cs"/>
              </a:rPr>
              <a:t> (IBD, psoriatic, reactive) = </a:t>
            </a:r>
            <a:r>
              <a:rPr lang="en-US" sz="1200" b="1" i="0" u="none" strike="noStrike" kern="1200" dirty="0">
                <a:solidFill>
                  <a:schemeClr val="tx1"/>
                </a:solidFill>
                <a:effectLst/>
                <a:latin typeface="+mn-lt"/>
                <a:ea typeface="+mn-ea"/>
                <a:cs typeface="+mn-cs"/>
              </a:rPr>
              <a:t>GI </a:t>
            </a:r>
            <a:r>
              <a:rPr lang="en-US" sz="1200" b="1" i="0" u="none" strike="noStrike" kern="1200" dirty="0" err="1">
                <a:solidFill>
                  <a:schemeClr val="tx1"/>
                </a:solidFill>
                <a:effectLst/>
                <a:latin typeface="+mn-lt"/>
                <a:ea typeface="+mn-ea"/>
                <a:cs typeface="+mn-cs"/>
              </a:rPr>
              <a:t>sx</a:t>
            </a:r>
            <a:r>
              <a:rPr lang="en-US" sz="1200" b="1" i="0" u="none" strike="noStrike" kern="1200" dirty="0">
                <a:solidFill>
                  <a:schemeClr val="tx1"/>
                </a:solidFill>
                <a:effectLst/>
                <a:latin typeface="+mn-lt"/>
                <a:ea typeface="+mn-ea"/>
                <a:cs typeface="+mn-cs"/>
              </a:rPr>
              <a:t>, rash, infection</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16</a:t>
            </a:fld>
            <a:endParaRPr lang="en-US"/>
          </a:p>
        </p:txBody>
      </p:sp>
    </p:spTree>
    <p:extLst>
      <p:ext uri="{BB962C8B-B14F-4D97-AF65-F5344CB8AC3E}">
        <p14:creationId xmlns:p14="http://schemas.microsoft.com/office/powerpoint/2010/main" val="1745649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17</a:t>
            </a:fld>
            <a:endParaRPr lang="en-US"/>
          </a:p>
        </p:txBody>
      </p:sp>
    </p:spTree>
    <p:extLst>
      <p:ext uri="{BB962C8B-B14F-4D97-AF65-F5344CB8AC3E}">
        <p14:creationId xmlns:p14="http://schemas.microsoft.com/office/powerpoint/2010/main" val="2552418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Now focus</a:t>
            </a:r>
            <a:r>
              <a:rPr lang="en-US" sz="1400" b="1" baseline="0" dirty="0">
                <a:latin typeface="Helvetica"/>
                <a:cs typeface="Helvetica"/>
              </a:rPr>
              <a:t> on weakness</a:t>
            </a:r>
          </a:p>
          <a:p>
            <a:r>
              <a:rPr lang="en-US" sz="1400" b="1" baseline="0" dirty="0">
                <a:latin typeface="Helvetica"/>
                <a:cs typeface="Helvetica"/>
              </a:rPr>
              <a:t>Myositis and vascular inflammation leading to bursitis</a:t>
            </a:r>
          </a:p>
          <a:p>
            <a:r>
              <a:rPr lang="en-US" sz="1400" b="1" baseline="0" dirty="0">
                <a:latin typeface="Helvetica"/>
                <a:cs typeface="Helvetica"/>
              </a:rPr>
              <a:t>Pay attention to clinical pattern</a:t>
            </a:r>
          </a:p>
          <a:p>
            <a:endParaRPr lang="en-US" sz="1400" b="1" baseline="0"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Proximal weakness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Proximal</a:t>
            </a:r>
            <a:r>
              <a:rPr lang="en-US" sz="1400" b="1" baseline="0" dirty="0"/>
              <a:t> and distal weakness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Shoulder and</a:t>
            </a:r>
            <a:r>
              <a:rPr lang="en-US" sz="1400" b="1" baseline="0" dirty="0"/>
              <a:t> hip girdle pain rather than true weakness</a:t>
            </a: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i="0" dirty="0"/>
          </a:p>
          <a:p>
            <a:endParaRPr lang="en-US" sz="1400" b="1"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18</a:t>
            </a:fld>
            <a:endParaRPr lang="en-US"/>
          </a:p>
        </p:txBody>
      </p:sp>
    </p:spTree>
    <p:extLst>
      <p:ext uri="{BB962C8B-B14F-4D97-AF65-F5344CB8AC3E}">
        <p14:creationId xmlns:p14="http://schemas.microsoft.com/office/powerpoint/2010/main" val="2137826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Proximal weakness from myositis all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Esophageal</a:t>
            </a:r>
            <a:r>
              <a:rPr lang="en-US" b="1" baseline="0" dirty="0"/>
              <a:t> dysmotility</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ILD</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Raynaud’s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Super rare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Then they are divided up into</a:t>
            </a:r>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With a rash </a:t>
            </a:r>
            <a:r>
              <a:rPr lang="en-US" b="1" i="0" baseline="0" dirty="0">
                <a:sym typeface="Wingdings" pitchFamily="2" charset="2"/>
              </a:rPr>
              <a:t> dermatomyositis w/ photosensitive rashes</a:t>
            </a:r>
            <a:endParaRPr lang="en-US" b="1" i="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baseline="0" dirty="0"/>
              <a:t>With no rash </a:t>
            </a:r>
            <a:r>
              <a:rPr lang="en-US" b="1" i="0" baseline="0" dirty="0">
                <a:sym typeface="Wingdings" pitchFamily="2" charset="2"/>
              </a:rPr>
              <a:t> Polymyositis (now an umbrella term for Necrotizing immune mediated myopathy, </a:t>
            </a:r>
            <a:r>
              <a:rPr lang="en-US" b="1" i="0" baseline="0" dirty="0" err="1">
                <a:sym typeface="Wingdings" pitchFamily="2" charset="2"/>
              </a:rPr>
              <a:t>antisynthetase</a:t>
            </a:r>
            <a:r>
              <a:rPr lang="en-US" b="1" i="0" baseline="0" dirty="0">
                <a:sym typeface="Wingdings" pitchFamily="2" charset="2"/>
              </a:rPr>
              <a:t> syndrome, blah blah blah)</a:t>
            </a:r>
            <a:endParaRPr lang="en-US" b="1"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0" dirty="0"/>
          </a:p>
          <a:p>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19</a:t>
            </a:fld>
            <a:endParaRPr lang="en-US"/>
          </a:p>
        </p:txBody>
      </p:sp>
    </p:spTree>
    <p:extLst>
      <p:ext uri="{BB962C8B-B14F-4D97-AF65-F5344CB8AC3E}">
        <p14:creationId xmlns:p14="http://schemas.microsoft.com/office/powerpoint/2010/main" val="1519954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u="sng" dirty="0">
                <a:latin typeface="Helvetica"/>
                <a:cs typeface="Helvetica"/>
              </a:rPr>
              <a:t>Gottron papules and heliotrope rash are pathognomonic </a:t>
            </a:r>
          </a:p>
          <a:p>
            <a:pPr defTabSz="465887">
              <a:defRPr/>
            </a:pPr>
            <a:r>
              <a:rPr lang="en-US" sz="1400" b="1" u="sng" dirty="0">
                <a:latin typeface="Helvetica"/>
                <a:cs typeface="Helvetica"/>
              </a:rPr>
              <a:t>20% to 30% also have interstitial lung disease </a:t>
            </a:r>
          </a:p>
          <a:p>
            <a:pPr defTabSz="465887">
              <a:defRPr/>
            </a:pPr>
            <a:r>
              <a:rPr lang="en-US" sz="1400" b="1" u="sng" dirty="0">
                <a:latin typeface="Helvetica"/>
                <a:cs typeface="Helvetica"/>
              </a:rPr>
              <a:t>Increased risk of malignancy</a:t>
            </a:r>
          </a:p>
          <a:p>
            <a:pPr defTabSz="465887">
              <a:defRPr/>
            </a:pPr>
            <a:endParaRPr lang="en-US" sz="1400" b="1" dirty="0">
              <a:latin typeface="Helvetica"/>
              <a:cs typeface="Helvetica"/>
            </a:endParaRPr>
          </a:p>
          <a:p>
            <a:pPr defTabSz="465887">
              <a:defRPr/>
            </a:pPr>
            <a:r>
              <a:rPr lang="en-US" sz="1400" b="1" dirty="0">
                <a:latin typeface="Helvetica"/>
                <a:cs typeface="Helvetica"/>
              </a:rPr>
              <a:t>Autoimmune Myopathies </a:t>
            </a:r>
            <a:endParaRPr lang="en-US" sz="1400" b="1" u="none" dirty="0">
              <a:effectLst/>
              <a:latin typeface="Helvetica"/>
              <a:cs typeface="Helvetica"/>
            </a:endParaRPr>
          </a:p>
          <a:p>
            <a:pPr defTabSz="465887">
              <a:defRPr/>
            </a:pPr>
            <a:r>
              <a:rPr lang="en-US" sz="1400" b="1" dirty="0">
                <a:latin typeface="Helvetica"/>
                <a:cs typeface="Helvetica"/>
              </a:rPr>
              <a:t>Very rare</a:t>
            </a:r>
          </a:p>
          <a:p>
            <a:pPr defTabSz="465887">
              <a:defRPr/>
            </a:pPr>
            <a:r>
              <a:rPr lang="en-US" sz="1400" b="1" dirty="0">
                <a:latin typeface="Helvetica"/>
                <a:cs typeface="Helvetica"/>
              </a:rPr>
              <a:t>Few per million but immune mediated necrotizing may be one per 10,000</a:t>
            </a:r>
          </a:p>
          <a:p>
            <a:pPr defTabSz="465887">
              <a:defRPr/>
            </a:pPr>
            <a:endParaRPr lang="en-US" sz="1400" b="1" dirty="0">
              <a:latin typeface="Helvetica"/>
              <a:cs typeface="Helvetica"/>
            </a:endParaRPr>
          </a:p>
          <a:p>
            <a:pPr defTabSz="465887">
              <a:defRPr/>
            </a:pPr>
            <a:r>
              <a:rPr lang="en-US" sz="1400" b="1" dirty="0">
                <a:latin typeface="Helvetica"/>
                <a:cs typeface="Helvetica"/>
              </a:rPr>
              <a:t>Dermatomyositis</a:t>
            </a:r>
          </a:p>
          <a:p>
            <a:pPr defTabSz="465887">
              <a:defRPr/>
            </a:pPr>
            <a:r>
              <a:rPr lang="en-US" sz="1400" b="1" dirty="0">
                <a:latin typeface="Helvetica"/>
                <a:cs typeface="Helvetica"/>
              </a:rPr>
              <a:t>Gottron papules and heliotrope rash are pathognomonic </a:t>
            </a:r>
          </a:p>
          <a:p>
            <a:pPr defTabSz="465887">
              <a:defRPr/>
            </a:pPr>
            <a:r>
              <a:rPr lang="en-US" sz="1400" b="1" dirty="0">
                <a:latin typeface="Helvetica"/>
                <a:cs typeface="Helvetica"/>
              </a:rPr>
              <a:t>20% to 30% also have interstitial lung disease </a:t>
            </a:r>
          </a:p>
          <a:p>
            <a:pPr defTabSz="465887">
              <a:defRPr/>
            </a:pPr>
            <a:r>
              <a:rPr lang="en-US" sz="1400" b="1" dirty="0">
                <a:latin typeface="Helvetica"/>
                <a:cs typeface="Helvetica"/>
              </a:rPr>
              <a:t>Increased risk of malignancy </a:t>
            </a:r>
          </a:p>
          <a:p>
            <a:pPr defTabSz="465887">
              <a:defRPr/>
            </a:pPr>
            <a:r>
              <a:rPr lang="en-US" sz="1400" b="1" dirty="0">
                <a:latin typeface="Helvetica"/>
                <a:cs typeface="Helvetica"/>
              </a:rPr>
              <a:t>Should undergo age-appropriate screening + pelvic ultrasound (in women) + contrast-enhanced CT scan of the chest, abdomen, and pelvis </a:t>
            </a:r>
          </a:p>
          <a:p>
            <a:pPr defTabSz="465887">
              <a:defRPr/>
            </a:pPr>
            <a:endParaRPr lang="en-US" sz="1400" b="1" dirty="0">
              <a:latin typeface="Helvetica"/>
              <a:cs typeface="Helvetica"/>
            </a:endParaRPr>
          </a:p>
          <a:p>
            <a:pPr defTabSz="465887">
              <a:defRPr/>
            </a:pPr>
            <a:r>
              <a:rPr lang="en-US" sz="1400" b="1" dirty="0">
                <a:latin typeface="Helvetica"/>
                <a:cs typeface="Helvetica"/>
              </a:rPr>
              <a:t>Heliotrope</a:t>
            </a:r>
            <a:r>
              <a:rPr lang="en-US" sz="1400" b="1" baseline="0" dirty="0">
                <a:latin typeface="Helvetica"/>
                <a:cs typeface="Helvetica"/>
              </a:rPr>
              <a:t> rash</a:t>
            </a:r>
          </a:p>
          <a:p>
            <a:r>
              <a:rPr lang="en-US" sz="1400" b="1" baseline="0" dirty="0">
                <a:latin typeface="Helvetica"/>
                <a:cs typeface="Helvetica"/>
              </a:rPr>
              <a:t>Over eyelids</a:t>
            </a:r>
          </a:p>
          <a:p>
            <a:r>
              <a:rPr lang="en-US" sz="1400" b="1" baseline="0" dirty="0">
                <a:latin typeface="Helvetica"/>
                <a:cs typeface="Helvetica"/>
              </a:rPr>
              <a:t>Photosensitive</a:t>
            </a:r>
          </a:p>
          <a:p>
            <a:endParaRPr lang="en-US" sz="1400" b="1" baseline="0" dirty="0">
              <a:latin typeface="Helvetica"/>
              <a:cs typeface="Helvetica"/>
            </a:endParaRPr>
          </a:p>
          <a:p>
            <a:r>
              <a:rPr lang="en-US" sz="1400" b="1" baseline="0" dirty="0">
                <a:latin typeface="Helvetica"/>
                <a:cs typeface="Helvetica"/>
              </a:rPr>
              <a:t>V-sign rash</a:t>
            </a:r>
          </a:p>
          <a:p>
            <a:r>
              <a:rPr lang="en-US" sz="1400" b="1" baseline="0" dirty="0">
                <a:latin typeface="Helvetica"/>
                <a:cs typeface="Helvetica"/>
              </a:rPr>
              <a:t>Over front of chest</a:t>
            </a:r>
          </a:p>
          <a:p>
            <a:r>
              <a:rPr lang="en-US" sz="1400" b="1" baseline="0" dirty="0">
                <a:latin typeface="Helvetica"/>
                <a:cs typeface="Helvetica"/>
              </a:rPr>
              <a:t>Photosensitive</a:t>
            </a:r>
          </a:p>
          <a:p>
            <a:endParaRPr lang="en-US" sz="1400" b="1" baseline="0" dirty="0">
              <a:latin typeface="Helvetica"/>
              <a:cs typeface="Helvetica"/>
            </a:endParaRPr>
          </a:p>
          <a:p>
            <a:pPr defTabSz="465887">
              <a:defRPr/>
            </a:pPr>
            <a:r>
              <a:rPr lang="en-US" sz="1400" b="1" baseline="0" dirty="0">
                <a:latin typeface="Helvetica"/>
                <a:cs typeface="Helvetica"/>
              </a:rPr>
              <a:t>Shawl-sign rash</a:t>
            </a:r>
          </a:p>
          <a:p>
            <a:pPr defTabSz="465887">
              <a:defRPr/>
            </a:pPr>
            <a:r>
              <a:rPr lang="en-US" sz="1400" b="1" baseline="0" dirty="0">
                <a:latin typeface="Helvetica"/>
                <a:cs typeface="Helvetica"/>
              </a:rPr>
              <a:t>Over back of neck </a:t>
            </a:r>
            <a:r>
              <a:rPr lang="en-US" sz="1400" b="1" baseline="0" dirty="0" err="1">
                <a:latin typeface="Helvetica"/>
                <a:cs typeface="Helvetica"/>
              </a:rPr>
              <a:t>etc</a:t>
            </a:r>
            <a:r>
              <a:rPr lang="en-US" sz="1400" b="1" baseline="0" dirty="0">
                <a:latin typeface="Helvetica"/>
                <a:cs typeface="Helvetica"/>
              </a:rPr>
              <a:t> </a:t>
            </a:r>
          </a:p>
          <a:p>
            <a:r>
              <a:rPr lang="en-US" sz="1400" b="1" baseline="0" dirty="0">
                <a:latin typeface="Helvetica"/>
                <a:cs typeface="Helvetica"/>
              </a:rPr>
              <a:t>Photosensitive </a:t>
            </a:r>
          </a:p>
          <a:p>
            <a:endParaRPr lang="en-US" sz="1400" b="1" baseline="0" dirty="0">
              <a:latin typeface="Helvetica"/>
              <a:cs typeface="Helvetica"/>
            </a:endParaRPr>
          </a:p>
          <a:p>
            <a:pPr defTabSz="465887">
              <a:defRPr/>
            </a:pPr>
            <a:r>
              <a:rPr lang="en-US" sz="1400" b="1" baseline="0" dirty="0">
                <a:latin typeface="Helvetica"/>
                <a:cs typeface="Helvetica"/>
              </a:rPr>
              <a:t>Gottron’s papules</a:t>
            </a:r>
          </a:p>
          <a:p>
            <a:r>
              <a:rPr lang="en-US" sz="1400" b="1" baseline="0" dirty="0">
                <a:latin typeface="Helvetica"/>
                <a:cs typeface="Helvetica"/>
              </a:rPr>
              <a:t>Raised redness over joints (MCPs,  PIPs, DIPs and IP)</a:t>
            </a:r>
          </a:p>
          <a:p>
            <a:pPr defTabSz="465887">
              <a:defRPr/>
            </a:pPr>
            <a:endParaRPr lang="en-US" sz="1400" b="1" baseline="0" dirty="0">
              <a:latin typeface="Helvetica"/>
              <a:cs typeface="Helvetica"/>
            </a:endParaRPr>
          </a:p>
          <a:p>
            <a:pPr defTabSz="465887">
              <a:defRPr/>
            </a:pPr>
            <a:r>
              <a:rPr lang="en-US" sz="1400" b="1" baseline="0" dirty="0">
                <a:latin typeface="Helvetica"/>
                <a:cs typeface="Helvetica"/>
              </a:rPr>
              <a:t>Nailfold abnormalities</a:t>
            </a:r>
          </a:p>
          <a:p>
            <a:pPr defTabSz="465887">
              <a:defRPr/>
            </a:pPr>
            <a:r>
              <a:rPr lang="en-US" sz="1400" b="1" i="0" baseline="0" dirty="0">
                <a:latin typeface="Helvetica"/>
                <a:cs typeface="Helvetica"/>
              </a:rPr>
              <a:t>Changes mimic </a:t>
            </a:r>
            <a:r>
              <a:rPr lang="en-US" sz="1400" b="1" i="0" baseline="0" dirty="0" err="1">
                <a:latin typeface="Helvetica"/>
                <a:cs typeface="Helvetica"/>
              </a:rPr>
              <a:t>dz</a:t>
            </a:r>
            <a:endParaRPr lang="en-US" sz="1400" b="1" i="0" baseline="0" dirty="0">
              <a:latin typeface="Helvetica"/>
              <a:cs typeface="Helvetica"/>
            </a:endParaRPr>
          </a:p>
          <a:p>
            <a:pPr defTabSz="465887">
              <a:defRPr/>
            </a:pPr>
            <a:r>
              <a:rPr lang="en-US" sz="1400" b="1" i="0" baseline="0" dirty="0">
                <a:latin typeface="Helvetica"/>
                <a:cs typeface="Helvetica"/>
              </a:rPr>
              <a:t>Poor mans test of </a:t>
            </a:r>
            <a:r>
              <a:rPr lang="en-US" sz="1400" b="1" i="0" baseline="0" dirty="0" err="1">
                <a:latin typeface="Helvetica"/>
                <a:cs typeface="Helvetica"/>
              </a:rPr>
              <a:t>dz</a:t>
            </a:r>
            <a:r>
              <a:rPr lang="en-US" sz="1400" b="1" i="0" baseline="0" dirty="0">
                <a:latin typeface="Helvetica"/>
                <a:cs typeface="Helvetica"/>
              </a:rPr>
              <a:t> progression</a:t>
            </a:r>
          </a:p>
          <a:p>
            <a:pPr defTabSz="465887">
              <a:defRPr/>
            </a:pPr>
            <a:r>
              <a:rPr lang="en-US" sz="1400" b="1" i="0" baseline="0" dirty="0">
                <a:latin typeface="Helvetica"/>
                <a:cs typeface="Helvetica"/>
              </a:rPr>
              <a:t>Extensively studied in JDM at Children’s NW</a:t>
            </a:r>
          </a:p>
          <a:p>
            <a:pPr defTabSz="465887">
              <a:defRPr/>
            </a:pPr>
            <a:endParaRPr lang="en-US" sz="1400" b="1" i="0" baseline="0" dirty="0">
              <a:latin typeface="Helvetica"/>
              <a:cs typeface="Helvetica"/>
            </a:endParaRPr>
          </a:p>
          <a:p>
            <a:pPr defTabSz="465887">
              <a:defRPr/>
            </a:pPr>
            <a:endParaRPr lang="en-US" sz="1400" b="1" i="0" baseline="0" dirty="0">
              <a:latin typeface="Helvetica"/>
              <a:cs typeface="Helvetica"/>
            </a:endParaRPr>
          </a:p>
          <a:p>
            <a:pPr defTabSz="465887">
              <a:defRPr/>
            </a:pPr>
            <a:endParaRPr lang="en-US" sz="1400" b="1" i="0" baseline="0" dirty="0">
              <a:latin typeface="Helvetica"/>
              <a:cs typeface="Helvetica"/>
            </a:endParaRPr>
          </a:p>
          <a:p>
            <a:endParaRPr lang="en-US" sz="1400" b="0" baseline="0"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20</a:t>
            </a:fld>
            <a:endParaRPr lang="en-US"/>
          </a:p>
        </p:txBody>
      </p:sp>
    </p:spTree>
    <p:extLst>
      <p:ext uri="{BB962C8B-B14F-4D97-AF65-F5344CB8AC3E}">
        <p14:creationId xmlns:p14="http://schemas.microsoft.com/office/powerpoint/2010/main" val="1478195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Disclosures: none</a:t>
            </a:r>
          </a:p>
          <a:p>
            <a:endParaRPr lang="en-US" b="1" dirty="0"/>
          </a:p>
          <a:p>
            <a:r>
              <a:rPr lang="en-US" b="1" dirty="0"/>
              <a:t>Goals: </a:t>
            </a:r>
          </a:p>
          <a:p>
            <a:pPr lvl="1"/>
            <a:r>
              <a:rPr lang="en-US" b="1" dirty="0"/>
              <a:t>Understand, patterns &gt; memorize </a:t>
            </a:r>
          </a:p>
          <a:p>
            <a:pPr lvl="1"/>
            <a:r>
              <a:rPr lang="en-US" b="1" dirty="0"/>
              <a:t>Learn long term </a:t>
            </a:r>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2</a:t>
            </a:fld>
            <a:endParaRPr lang="en-US"/>
          </a:p>
        </p:txBody>
      </p:sp>
    </p:spTree>
    <p:extLst>
      <p:ext uri="{BB962C8B-B14F-4D97-AF65-F5344CB8AC3E}">
        <p14:creationId xmlns:p14="http://schemas.microsoft.com/office/powerpoint/2010/main" val="3405478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Polymyositis</a:t>
            </a:r>
          </a:p>
          <a:p>
            <a:pPr defTabSz="465887">
              <a:defRPr/>
            </a:pPr>
            <a:r>
              <a:rPr lang="en-US" sz="1400" b="1" dirty="0">
                <a:latin typeface="Helvetica"/>
                <a:cs typeface="Helvetica"/>
              </a:rPr>
              <a:t>Basically anything that does not have a rash</a:t>
            </a:r>
          </a:p>
          <a:p>
            <a:pPr defTabSz="465887">
              <a:defRPr/>
            </a:pPr>
            <a:r>
              <a:rPr lang="en-US" sz="1400" b="1" dirty="0">
                <a:latin typeface="Helvetica"/>
                <a:cs typeface="Helvetica"/>
              </a:rPr>
              <a:t>Now it’s a dx of exclusion</a:t>
            </a:r>
          </a:p>
          <a:p>
            <a:pPr defTabSz="465887">
              <a:defRPr/>
            </a:pPr>
            <a:endParaRPr lang="en-US" sz="1400" b="1" dirty="0">
              <a:latin typeface="Helvetica"/>
              <a:cs typeface="Helvetica"/>
            </a:endParaRPr>
          </a:p>
          <a:p>
            <a:pPr defTabSz="465887">
              <a:defRPr/>
            </a:pPr>
            <a:r>
              <a:rPr lang="en-US" sz="1400" b="1" dirty="0">
                <a:latin typeface="Helvetica"/>
                <a:cs typeface="Helvetica"/>
              </a:rPr>
              <a:t>Immune mediated necrotizing myopathies</a:t>
            </a:r>
          </a:p>
          <a:p>
            <a:pPr defTabSz="465887">
              <a:defRPr/>
            </a:pPr>
            <a:r>
              <a:rPr lang="en-US" sz="1400" b="1" dirty="0">
                <a:latin typeface="Helvetica"/>
                <a:cs typeface="Helvetica"/>
              </a:rPr>
              <a:t>Rare but may be one per 10,000</a:t>
            </a:r>
          </a:p>
          <a:p>
            <a:pPr defTabSz="465887">
              <a:defRPr/>
            </a:pPr>
            <a:r>
              <a:rPr lang="en-US" sz="1400" b="1" dirty="0">
                <a:latin typeface="Helvetica"/>
                <a:cs typeface="Helvetica"/>
              </a:rPr>
              <a:t>Severe proximal muscle weakness, dysphagia, and muscle atrophy</a:t>
            </a:r>
          </a:p>
          <a:p>
            <a:pPr defTabSz="465887">
              <a:defRPr/>
            </a:pPr>
            <a:r>
              <a:rPr lang="en-US" sz="1400" b="1" dirty="0">
                <a:latin typeface="Helvetica"/>
                <a:cs typeface="Helvetica"/>
              </a:rPr>
              <a:t>Anti-HMG-CoA reductase autoantibodies in 40% and statin use</a:t>
            </a:r>
          </a:p>
          <a:p>
            <a:pPr defTabSz="465887">
              <a:defRPr/>
            </a:pPr>
            <a:r>
              <a:rPr lang="en-US" sz="1400" b="1" dirty="0">
                <a:latin typeface="Helvetica"/>
                <a:cs typeface="Helvetica"/>
              </a:rPr>
              <a:t>But develop a progressive myopathic process that requires immunosuppressive therapy to control in addition to NEVER USING STATINS AGAIN</a:t>
            </a:r>
          </a:p>
          <a:p>
            <a:pPr defTabSz="465887">
              <a:defRPr/>
            </a:pPr>
            <a:endParaRPr lang="en-US" sz="1400" b="1" dirty="0">
              <a:latin typeface="Helvetica"/>
              <a:cs typeface="Helvetica"/>
            </a:endParaRPr>
          </a:p>
          <a:p>
            <a:pPr defTabSz="465887">
              <a:defRPr/>
            </a:pPr>
            <a:r>
              <a:rPr lang="en-US" sz="1400" b="1" dirty="0" err="1">
                <a:latin typeface="Helvetica"/>
                <a:cs typeface="Helvetica"/>
              </a:rPr>
              <a:t>Antisynthetase</a:t>
            </a:r>
            <a:r>
              <a:rPr lang="en-US" sz="1400" b="1" dirty="0">
                <a:latin typeface="Helvetica"/>
                <a:cs typeface="Helvetica"/>
              </a:rPr>
              <a:t> syndrome</a:t>
            </a:r>
          </a:p>
          <a:p>
            <a:r>
              <a:rPr lang="en-US" sz="1400" b="1" dirty="0">
                <a:latin typeface="Helvetica"/>
                <a:cs typeface="Helvetica"/>
              </a:rPr>
              <a:t>Multisystem disease</a:t>
            </a:r>
          </a:p>
          <a:p>
            <a:r>
              <a:rPr lang="en-US" sz="1400" b="1" dirty="0">
                <a:latin typeface="Helvetica"/>
                <a:cs typeface="Helvetica"/>
              </a:rPr>
              <a:t>Myositis, interstitial lung disease, arthritis, Raynaud phenomenon, fevers, </a:t>
            </a:r>
            <a:r>
              <a:rPr lang="en-US" sz="1400" b="1" i="1" dirty="0">
                <a:latin typeface="Helvetica"/>
                <a:cs typeface="Helvetica"/>
              </a:rPr>
              <a:t>mechanic’s hands </a:t>
            </a:r>
          </a:p>
          <a:p>
            <a:r>
              <a:rPr lang="en-US" sz="1400" b="1" i="0" baseline="0" dirty="0">
                <a:latin typeface="Helvetica"/>
                <a:cs typeface="Helvetica"/>
              </a:rPr>
              <a:t>Attacking anti signal recognition peptide that is EVERYWHERE</a:t>
            </a:r>
          </a:p>
          <a:p>
            <a:pPr defTabSz="465887">
              <a:defRPr/>
            </a:pPr>
            <a:endParaRPr lang="en-US" sz="1400" b="1" i="0" baseline="0" dirty="0">
              <a:latin typeface="Helvetica"/>
              <a:cs typeface="Helvetica"/>
            </a:endParaRPr>
          </a:p>
          <a:p>
            <a:pPr defTabSz="465887">
              <a:defRPr/>
            </a:pPr>
            <a:r>
              <a:rPr lang="en-US" sz="1400" b="1" i="0" baseline="0" dirty="0">
                <a:latin typeface="Helvetica"/>
                <a:cs typeface="Helvetica"/>
              </a:rPr>
              <a:t>Raynaud’s</a:t>
            </a:r>
          </a:p>
          <a:p>
            <a:pPr defTabSz="465887">
              <a:defRPr/>
            </a:pPr>
            <a:r>
              <a:rPr lang="en-US" sz="1400" b="1" i="0" baseline="0" dirty="0">
                <a:latin typeface="Helvetica"/>
                <a:cs typeface="Helvetica"/>
              </a:rPr>
              <a:t>Vasospastic </a:t>
            </a:r>
            <a:r>
              <a:rPr lang="en-US" sz="1400" b="1" i="0" baseline="0" dirty="0" err="1">
                <a:latin typeface="Helvetica"/>
                <a:cs typeface="Helvetica"/>
              </a:rPr>
              <a:t>dz</a:t>
            </a:r>
            <a:endParaRPr lang="en-US" sz="1400" b="1" i="0"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Raynaud’s : pallor, cyanosis then erythema (white, blue then red) </a:t>
            </a:r>
            <a:r>
              <a:rPr lang="en-US" sz="1400" b="1" u="none" dirty="0">
                <a:latin typeface="Helvetica"/>
                <a:cs typeface="Helvetica"/>
                <a:sym typeface="Wingdings" pitchFamily="2" charset="2"/>
              </a:rPr>
              <a:t> at least the white and blue</a:t>
            </a:r>
            <a:endParaRPr lang="en-US" sz="1400" b="1" i="0" u="none" baseline="0" dirty="0">
              <a:latin typeface="Helvetica"/>
              <a:cs typeface="Helvetica"/>
            </a:endParaRPr>
          </a:p>
          <a:p>
            <a:pPr defTabSz="465887">
              <a:defRPr/>
            </a:pPr>
            <a:r>
              <a:rPr lang="en-US" sz="1400" b="1" i="0" baseline="0" dirty="0">
                <a:latin typeface="Helvetica"/>
                <a:cs typeface="Helvetica"/>
              </a:rPr>
              <a:t>Occurs in 4/1000 but only 1 has connective tissue disease associated w/ them</a:t>
            </a:r>
          </a:p>
          <a:p>
            <a:pPr defTabSz="465887">
              <a:defRPr/>
            </a:pPr>
            <a:r>
              <a:rPr lang="en-US" sz="1400" b="1" i="0" baseline="0" dirty="0">
                <a:latin typeface="Helvetica"/>
                <a:cs typeface="Helvetica"/>
              </a:rPr>
              <a:t>Others that’s how God made them</a:t>
            </a:r>
          </a:p>
          <a:p>
            <a:pPr defTabSz="465887">
              <a:defRPr/>
            </a:pPr>
            <a:endParaRPr lang="en-US" sz="1400" b="1" baseline="0" dirty="0">
              <a:latin typeface="Helvetica"/>
              <a:cs typeface="Helvetica"/>
            </a:endParaRPr>
          </a:p>
          <a:p>
            <a:pPr defTabSz="465887">
              <a:defRPr/>
            </a:pPr>
            <a:r>
              <a:rPr lang="en-US" sz="1400" b="1" baseline="0" dirty="0">
                <a:latin typeface="Helvetica"/>
                <a:cs typeface="Helvetica"/>
              </a:rPr>
              <a:t>Mechanic’s hands</a:t>
            </a:r>
          </a:p>
          <a:p>
            <a:pPr defTabSz="465887">
              <a:defRPr/>
            </a:pPr>
            <a:r>
              <a:rPr lang="en-US" sz="1400" b="1" baseline="0" dirty="0">
                <a:latin typeface="Helvetica"/>
                <a:cs typeface="Helvetica"/>
              </a:rPr>
              <a:t>Very severe </a:t>
            </a:r>
            <a:r>
              <a:rPr lang="en-US" sz="1400" b="1" baseline="0" dirty="0" err="1">
                <a:latin typeface="Helvetica"/>
                <a:cs typeface="Helvetica"/>
              </a:rPr>
              <a:t>dz</a:t>
            </a:r>
            <a:endParaRPr lang="en-US" sz="1400" b="1" baseline="0" dirty="0">
              <a:latin typeface="Helvetica"/>
              <a:cs typeface="Helvetica"/>
            </a:endParaRPr>
          </a:p>
          <a:p>
            <a:pPr defTabSz="465887">
              <a:defRPr/>
            </a:pPr>
            <a:r>
              <a:rPr lang="en-US" sz="1400" b="1" dirty="0">
                <a:latin typeface="Helvetica"/>
                <a:cs typeface="Helvetica"/>
              </a:rPr>
              <a:t>Multisystem disease</a:t>
            </a:r>
          </a:p>
          <a:p>
            <a:r>
              <a:rPr lang="en-US" sz="1400" b="1" baseline="0" dirty="0">
                <a:latin typeface="Helvetica"/>
                <a:cs typeface="Helvetica"/>
              </a:rPr>
              <a:t>ILD</a:t>
            </a:r>
          </a:p>
          <a:p>
            <a:endParaRPr lang="en-US" sz="1400" b="1" dirty="0">
              <a:latin typeface="Helvetica"/>
              <a:cs typeface="Helvetica"/>
            </a:endParaRPr>
          </a:p>
          <a:p>
            <a:endParaRPr lang="en-US" sz="1400" b="1" dirty="0">
              <a:latin typeface="Helvetica"/>
              <a:cs typeface="Helvetica"/>
            </a:endParaRPr>
          </a:p>
          <a:p>
            <a:endParaRPr lang="en-US" sz="1400" b="1" u="sng" dirty="0">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21</a:t>
            </a:fld>
            <a:endParaRPr lang="en-US"/>
          </a:p>
        </p:txBody>
      </p:sp>
    </p:spTree>
    <p:extLst>
      <p:ext uri="{BB962C8B-B14F-4D97-AF65-F5344CB8AC3E}">
        <p14:creationId xmlns:p14="http://schemas.microsoft.com/office/powerpoint/2010/main" val="1905149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PAIN, NOT WEAKNESS</a:t>
            </a:r>
          </a:p>
          <a:p>
            <a:endParaRPr lang="en-US" sz="1400" b="1" dirty="0">
              <a:solidFill>
                <a:srgbClr val="1A1A1A"/>
              </a:solidFill>
              <a:latin typeface="Helvetica"/>
              <a:cs typeface="Helvetica"/>
            </a:endParaRPr>
          </a:p>
          <a:p>
            <a:r>
              <a:rPr lang="en-US" sz="1400" b="1" dirty="0">
                <a:latin typeface="Helvetica"/>
                <a:cs typeface="Helvetica"/>
              </a:rPr>
              <a:t>Polymyalgia Rheumatica: Common Disease, Elusive Diagnosis </a:t>
            </a:r>
            <a:endParaRPr lang="en-US" sz="1400" b="1" u="none" dirty="0">
              <a:effectLst/>
              <a:latin typeface="Helvetica"/>
              <a:cs typeface="Helvetica"/>
            </a:endParaRPr>
          </a:p>
          <a:p>
            <a:pPr defTabSz="465887">
              <a:defRPr/>
            </a:pPr>
            <a:r>
              <a:rPr lang="en-US" sz="1400" b="1" dirty="0">
                <a:latin typeface="Helvetica"/>
                <a:cs typeface="Helvetica"/>
              </a:rPr>
              <a:t>Mostly older (&gt;50 </a:t>
            </a:r>
            <a:r>
              <a:rPr lang="en-US" sz="1400" b="1" dirty="0" err="1">
                <a:latin typeface="Helvetica"/>
                <a:cs typeface="Helvetica"/>
              </a:rPr>
              <a:t>yo</a:t>
            </a:r>
            <a:r>
              <a:rPr lang="en-US" sz="1400" b="1" dirty="0">
                <a:latin typeface="Helvetica"/>
                <a:cs typeface="Helvetica"/>
              </a:rPr>
              <a:t>) white women </a:t>
            </a:r>
          </a:p>
          <a:p>
            <a:pPr defTabSz="465887">
              <a:defRPr/>
            </a:pPr>
            <a:r>
              <a:rPr lang="en-US" sz="1400" b="1" dirty="0">
                <a:latin typeface="Helvetica"/>
                <a:cs typeface="Helvetica"/>
              </a:rPr>
              <a:t>Proximal muscle pain and weakness in the arms and hips suddenly</a:t>
            </a:r>
          </a:p>
          <a:p>
            <a:pPr defTabSz="465887">
              <a:defRPr/>
            </a:pPr>
            <a:r>
              <a:rPr lang="en-US" sz="1400" b="1" dirty="0">
                <a:latin typeface="Helvetica"/>
                <a:cs typeface="Helvetica"/>
              </a:rPr>
              <a:t>CRP tends to be a more sensitive </a:t>
            </a:r>
          </a:p>
          <a:p>
            <a:pPr defTabSz="465887">
              <a:defRPr/>
            </a:pPr>
            <a:r>
              <a:rPr lang="en-US" sz="1400" b="1" dirty="0">
                <a:latin typeface="Helvetica"/>
                <a:cs typeface="Helvetica"/>
              </a:rPr>
              <a:t>15% of patients with PMR will also develop giant cell arteritis </a:t>
            </a:r>
          </a:p>
          <a:p>
            <a:pPr defTabSz="465887">
              <a:defRPr/>
            </a:pPr>
            <a:r>
              <a:rPr lang="en-US" sz="1400" b="1" dirty="0">
                <a:latin typeface="Helvetica"/>
                <a:cs typeface="Helvetica"/>
              </a:rPr>
              <a:t>May be paraneoplastic</a:t>
            </a:r>
            <a:endParaRPr lang="en-US" sz="1400" b="1" u="none" dirty="0">
              <a:effectLst/>
              <a:latin typeface="Helvetica"/>
              <a:cs typeface="Helvetica"/>
            </a:endParaRPr>
          </a:p>
          <a:p>
            <a:pPr defTabSz="465887">
              <a:defRPr/>
            </a:pPr>
            <a:r>
              <a:rPr lang="en-US" sz="1400" b="1" u="none" dirty="0">
                <a:latin typeface="Helvetica"/>
                <a:cs typeface="Helvetica"/>
              </a:rPr>
              <a:t>Incidence</a:t>
            </a:r>
            <a:r>
              <a:rPr lang="en-US" sz="1400" b="1" u="none" baseline="0" dirty="0">
                <a:latin typeface="Helvetica"/>
                <a:cs typeface="Helvetica"/>
              </a:rPr>
              <a:t> 52/ 100,000 so more common</a:t>
            </a:r>
            <a:endParaRPr lang="en-US" sz="1400" b="1" u="none" dirty="0">
              <a:latin typeface="Helvetica"/>
              <a:cs typeface="Helvetica"/>
            </a:endParaRPr>
          </a:p>
          <a:p>
            <a:endParaRPr lang="en-US" sz="1400" b="1" dirty="0">
              <a:solidFill>
                <a:srgbClr val="1A1A1A"/>
              </a:solidFill>
              <a:latin typeface="Helvetica"/>
              <a:cs typeface="Helvetica"/>
            </a:endParaRPr>
          </a:p>
          <a:p>
            <a:endParaRPr lang="en-US" sz="1400" b="0" dirty="0">
              <a:solidFill>
                <a:srgbClr val="1A1A1A"/>
              </a:solidFill>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22</a:t>
            </a:fld>
            <a:endParaRPr lang="en-US"/>
          </a:p>
        </p:txBody>
      </p:sp>
    </p:spTree>
    <p:extLst>
      <p:ext uri="{BB962C8B-B14F-4D97-AF65-F5344CB8AC3E}">
        <p14:creationId xmlns:p14="http://schemas.microsoft.com/office/powerpoint/2010/main" val="184027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200" b="1" dirty="0">
                <a:latin typeface="Helvetica"/>
                <a:cs typeface="Helvetica"/>
              </a:rPr>
              <a:t>INCLUSION</a:t>
            </a:r>
            <a:r>
              <a:rPr lang="en-US" sz="1200" b="1" baseline="0" dirty="0">
                <a:latin typeface="Helvetica"/>
                <a:cs typeface="Helvetica"/>
              </a:rPr>
              <a:t> BODY MYOSITIS IN WHITE MALES ABOVE 50 YO, HITS PROXIMAL &amp; DISTAL MUSCLES; MAY TAKE YEARS TO DX; NO REAL TX </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Autoimmune Myopathies </a:t>
            </a:r>
            <a:endParaRPr lang="en-US" sz="1200" b="1" u="none" dirty="0">
              <a:effectLst/>
              <a:latin typeface="Helvetica"/>
              <a:cs typeface="Helvetica"/>
            </a:endParaRPr>
          </a:p>
          <a:p>
            <a:pPr defTabSz="465887">
              <a:defRPr/>
            </a:pPr>
            <a:r>
              <a:rPr lang="en-US" sz="1200" b="1" dirty="0">
                <a:latin typeface="Helvetica"/>
                <a:cs typeface="Helvetica"/>
              </a:rPr>
              <a:t>Very rare</a:t>
            </a:r>
          </a:p>
          <a:p>
            <a:pPr defTabSz="465887">
              <a:defRPr/>
            </a:pPr>
            <a:r>
              <a:rPr lang="en-US" sz="1200" b="1" dirty="0">
                <a:latin typeface="Helvetica"/>
                <a:cs typeface="Helvetica"/>
              </a:rPr>
              <a:t>Few per million but immune mediated necrotizing may be one per 10,000</a:t>
            </a:r>
          </a:p>
          <a:p>
            <a:pPr defTabSz="465887">
              <a:defRPr/>
            </a:pPr>
            <a:endParaRPr lang="en-US" sz="1200" b="1" dirty="0">
              <a:latin typeface="Helvetica"/>
              <a:cs typeface="Helvetica"/>
            </a:endParaRPr>
          </a:p>
          <a:p>
            <a:pPr defTabSz="465887">
              <a:defRPr/>
            </a:pPr>
            <a:r>
              <a:rPr lang="en-US" sz="1200" b="1" dirty="0">
                <a:latin typeface="Helvetica"/>
                <a:cs typeface="Helvetica"/>
              </a:rPr>
              <a:t>Dermatomyositis</a:t>
            </a:r>
          </a:p>
          <a:p>
            <a:pPr defTabSz="465887">
              <a:defRPr/>
            </a:pPr>
            <a:r>
              <a:rPr lang="en-US" sz="1200" b="1" dirty="0">
                <a:latin typeface="Helvetica"/>
                <a:cs typeface="Helvetica"/>
              </a:rPr>
              <a:t>Gottron papules and heliotrope rash are pathognomonic </a:t>
            </a:r>
          </a:p>
          <a:p>
            <a:pPr defTabSz="465887">
              <a:defRPr/>
            </a:pPr>
            <a:r>
              <a:rPr lang="en-US" sz="1200" b="1" dirty="0">
                <a:latin typeface="Helvetica"/>
                <a:cs typeface="Helvetica"/>
              </a:rPr>
              <a:t>20% to 30% also have interstitial lung disease </a:t>
            </a:r>
          </a:p>
          <a:p>
            <a:pPr defTabSz="465887">
              <a:defRPr/>
            </a:pPr>
            <a:r>
              <a:rPr lang="en-US" sz="1200" b="1" dirty="0">
                <a:latin typeface="Helvetica"/>
                <a:cs typeface="Helvetica"/>
              </a:rPr>
              <a:t>Increased risk of malignancy </a:t>
            </a:r>
          </a:p>
          <a:p>
            <a:pPr defTabSz="465887">
              <a:defRPr/>
            </a:pPr>
            <a:r>
              <a:rPr lang="en-US" sz="1200" b="1" dirty="0">
                <a:latin typeface="Helvetica"/>
                <a:cs typeface="Helvetica"/>
              </a:rPr>
              <a:t>Should undergo age-appropriate screening + pelvic ultrasound (in women) + contrast-enhanced CT scan of the chest, abdomen, and pelvis </a:t>
            </a:r>
          </a:p>
          <a:p>
            <a:pPr defTabSz="465887">
              <a:defRPr/>
            </a:pPr>
            <a:endParaRPr lang="en-US" sz="1200" b="1" dirty="0">
              <a:latin typeface="Helvetica"/>
              <a:cs typeface="Helvetica"/>
            </a:endParaRPr>
          </a:p>
          <a:p>
            <a:pPr defTabSz="465887">
              <a:defRPr/>
            </a:pPr>
            <a:r>
              <a:rPr lang="en-US" sz="1200" b="1" dirty="0" err="1">
                <a:latin typeface="Helvetica"/>
                <a:cs typeface="Helvetica"/>
              </a:rPr>
              <a:t>Polymositis</a:t>
            </a:r>
            <a:endParaRPr lang="en-US" sz="1200" b="1" dirty="0">
              <a:latin typeface="Helvetica"/>
              <a:cs typeface="Helvetica"/>
            </a:endParaRPr>
          </a:p>
          <a:p>
            <a:pPr defTabSz="465887">
              <a:defRPr/>
            </a:pPr>
            <a:r>
              <a:rPr lang="en-US" sz="1200" b="1" dirty="0">
                <a:latin typeface="Helvetica"/>
                <a:cs typeface="Helvetica"/>
              </a:rPr>
              <a:t>Now dx of exclusion</a:t>
            </a:r>
          </a:p>
          <a:p>
            <a:pPr defTabSz="465887">
              <a:defRPr/>
            </a:pPr>
            <a:endParaRPr lang="en-US" sz="1200" b="1" dirty="0">
              <a:latin typeface="Helvetica"/>
              <a:cs typeface="Helvetica"/>
            </a:endParaRPr>
          </a:p>
          <a:p>
            <a:pPr defTabSz="465887">
              <a:defRPr/>
            </a:pPr>
            <a:r>
              <a:rPr lang="en-US" sz="1200" b="1" dirty="0">
                <a:latin typeface="Helvetica"/>
                <a:cs typeface="Helvetica"/>
              </a:rPr>
              <a:t>Immune mediated necrotizing myopathies</a:t>
            </a:r>
          </a:p>
          <a:p>
            <a:pPr defTabSz="465887">
              <a:defRPr/>
            </a:pPr>
            <a:r>
              <a:rPr lang="en-US" sz="1200" b="1" dirty="0">
                <a:latin typeface="Helvetica"/>
                <a:cs typeface="Helvetica"/>
              </a:rPr>
              <a:t>Severe proximal muscle weakness, dysphagia, and muscle atrophy</a:t>
            </a:r>
          </a:p>
          <a:p>
            <a:pPr defTabSz="465887">
              <a:defRPr/>
            </a:pPr>
            <a:r>
              <a:rPr lang="en-US" sz="1200" b="1" dirty="0">
                <a:latin typeface="Helvetica"/>
                <a:cs typeface="Helvetica"/>
              </a:rPr>
              <a:t>Anti-HMG-CoA reductase autoantibodies in 40% and statin use</a:t>
            </a:r>
          </a:p>
          <a:p>
            <a:pPr defTabSz="465887">
              <a:defRPr/>
            </a:pPr>
            <a:r>
              <a:rPr lang="en-US" sz="1200" b="1" dirty="0">
                <a:latin typeface="Helvetica"/>
                <a:cs typeface="Helvetica"/>
              </a:rPr>
              <a:t>But develop a progressive myopathic process that requires immunosuppressive therapy to control </a:t>
            </a:r>
          </a:p>
          <a:p>
            <a:pPr defTabSz="465887">
              <a:defRPr/>
            </a:pPr>
            <a:endParaRPr lang="en-US" sz="1200" b="1" dirty="0">
              <a:latin typeface="Helvetica"/>
              <a:cs typeface="Helvetica"/>
            </a:endParaRPr>
          </a:p>
          <a:p>
            <a:pPr defTabSz="465887">
              <a:defRPr/>
            </a:pPr>
            <a:r>
              <a:rPr lang="en-US" sz="1200" b="1" dirty="0" err="1">
                <a:latin typeface="Helvetica"/>
                <a:cs typeface="Helvetica"/>
              </a:rPr>
              <a:t>Antisynthetase</a:t>
            </a:r>
            <a:r>
              <a:rPr lang="en-US" sz="1200" b="1" dirty="0">
                <a:latin typeface="Helvetica"/>
                <a:cs typeface="Helvetica"/>
              </a:rPr>
              <a:t> syndrome</a:t>
            </a:r>
          </a:p>
          <a:p>
            <a:r>
              <a:rPr lang="en-US" sz="1200" b="1" dirty="0">
                <a:latin typeface="Helvetica"/>
                <a:cs typeface="Helvetica"/>
              </a:rPr>
              <a:t>Multisystem disease </a:t>
            </a:r>
            <a:r>
              <a:rPr lang="en-US" sz="1200" b="1" dirty="0" err="1">
                <a:latin typeface="Helvetica"/>
                <a:cs typeface="Helvetica"/>
              </a:rPr>
              <a:t>bc</a:t>
            </a:r>
            <a:r>
              <a:rPr lang="en-US" sz="1200" b="1" dirty="0">
                <a:latin typeface="Helvetica"/>
                <a:cs typeface="Helvetica"/>
              </a:rPr>
              <a:t> targeting signal recognition peptide that is EVERYWHERE</a:t>
            </a:r>
          </a:p>
          <a:p>
            <a:r>
              <a:rPr lang="en-US" sz="1200" b="1" dirty="0">
                <a:latin typeface="Helvetica"/>
                <a:cs typeface="Helvetica"/>
              </a:rPr>
              <a:t>Myositis, interstitial lung disease, arthritis, Raynaud phenomenon, fevers, </a:t>
            </a:r>
            <a:r>
              <a:rPr lang="en-US" sz="1200" b="1" i="1" dirty="0">
                <a:latin typeface="Helvetica"/>
                <a:cs typeface="Helvetica"/>
              </a:rPr>
              <a:t>mechanic’s hands; </a:t>
            </a:r>
            <a:endParaRPr lang="en-US" sz="1200" b="1" i="0" u="none" dirty="0">
              <a:latin typeface="Helvetica"/>
              <a:cs typeface="Helvetica"/>
            </a:endParaRPr>
          </a:p>
          <a:p>
            <a:pPr defTabSz="465887">
              <a:defRPr/>
            </a:pPr>
            <a:endParaRPr lang="en-US" sz="1200" b="1" i="0" u="none" dirty="0">
              <a:latin typeface="Helvetica"/>
              <a:cs typeface="Helvetica"/>
            </a:endParaRPr>
          </a:p>
          <a:p>
            <a:r>
              <a:rPr lang="en-US" sz="1200" b="1" u="none" baseline="0" dirty="0">
                <a:latin typeface="Helvetica"/>
                <a:cs typeface="Helvetica"/>
              </a:rPr>
              <a:t>Inclusion body myositis</a:t>
            </a:r>
          </a:p>
          <a:p>
            <a:r>
              <a:rPr lang="en-US" sz="1200" b="1" u="none" baseline="0" dirty="0">
                <a:latin typeface="Helvetica"/>
                <a:cs typeface="Helvetica"/>
              </a:rPr>
              <a:t>White males over age 50</a:t>
            </a:r>
          </a:p>
          <a:p>
            <a:r>
              <a:rPr lang="en-US" sz="1200" b="1" u="none" baseline="0" dirty="0">
                <a:latin typeface="Helvetica"/>
                <a:cs typeface="Helvetica"/>
              </a:rPr>
              <a:t>Slow painless weakness</a:t>
            </a:r>
          </a:p>
          <a:p>
            <a:r>
              <a:rPr lang="en-US" sz="1200" b="1" u="none" baseline="0" dirty="0" err="1">
                <a:latin typeface="Helvetica"/>
                <a:cs typeface="Helvetica"/>
              </a:rPr>
              <a:t>Asymetric</a:t>
            </a:r>
            <a:r>
              <a:rPr lang="en-US" sz="1200" b="1" u="none" baseline="0" dirty="0">
                <a:latin typeface="Helvetica"/>
                <a:cs typeface="Helvetica"/>
              </a:rPr>
              <a:t>, proximal and distal muscles affected</a:t>
            </a:r>
          </a:p>
          <a:p>
            <a:r>
              <a:rPr lang="en-US" sz="1200" b="1" u="none" baseline="0" dirty="0">
                <a:latin typeface="Helvetica"/>
                <a:cs typeface="Helvetica"/>
              </a:rPr>
              <a:t>Dysphasia end stage</a:t>
            </a:r>
          </a:p>
          <a:p>
            <a:r>
              <a:rPr lang="en-US" sz="1200" b="1" u="none" baseline="0" dirty="0">
                <a:latin typeface="Helvetica"/>
                <a:cs typeface="Helvetica"/>
              </a:rPr>
              <a:t>Associated with Sjogren’s, have neuropathy</a:t>
            </a:r>
          </a:p>
          <a:p>
            <a:r>
              <a:rPr lang="en-US" sz="1200" b="1" u="none" baseline="0" dirty="0">
                <a:latin typeface="Helvetica"/>
                <a:cs typeface="Helvetica"/>
              </a:rPr>
              <a:t>Red rimmed vacuoles on histopathology</a:t>
            </a:r>
          </a:p>
          <a:p>
            <a:endParaRPr lang="en-US" sz="1200" b="1" u="none" baseline="0" dirty="0">
              <a:latin typeface="Helvetica"/>
              <a:cs typeface="Helvetica"/>
            </a:endParaRPr>
          </a:p>
          <a:p>
            <a:r>
              <a:rPr lang="en-US" sz="1200" b="1" dirty="0">
                <a:latin typeface="Helvetica"/>
                <a:cs typeface="Helvetica"/>
              </a:rPr>
              <a:t>Polymyalgia Rheumatica: Common Disease, Elusive Diagnosis </a:t>
            </a:r>
            <a:endParaRPr lang="en-US" sz="1200" b="1" u="none" dirty="0">
              <a:effectLst/>
              <a:latin typeface="Helvetica"/>
              <a:cs typeface="Helvetica"/>
            </a:endParaRPr>
          </a:p>
          <a:p>
            <a:pPr defTabSz="465887">
              <a:defRPr/>
            </a:pPr>
            <a:r>
              <a:rPr lang="en-US" sz="1200" b="1" dirty="0">
                <a:latin typeface="Helvetica"/>
                <a:cs typeface="Helvetica"/>
              </a:rPr>
              <a:t>Mostly older (&gt;50 </a:t>
            </a:r>
            <a:r>
              <a:rPr lang="en-US" sz="1200" b="1" dirty="0" err="1">
                <a:latin typeface="Helvetica"/>
                <a:cs typeface="Helvetica"/>
              </a:rPr>
              <a:t>yo</a:t>
            </a:r>
            <a:r>
              <a:rPr lang="en-US" sz="1200" b="1" dirty="0">
                <a:latin typeface="Helvetica"/>
                <a:cs typeface="Helvetica"/>
              </a:rPr>
              <a:t>) white women </a:t>
            </a:r>
          </a:p>
          <a:p>
            <a:pPr defTabSz="465887">
              <a:defRPr/>
            </a:pPr>
            <a:r>
              <a:rPr lang="en-US" sz="1200" b="1" dirty="0">
                <a:latin typeface="Helvetica"/>
                <a:cs typeface="Helvetica"/>
              </a:rPr>
              <a:t>Proximal muscle pain and weakness in the arms and hips suddenly</a:t>
            </a:r>
          </a:p>
          <a:p>
            <a:pPr defTabSz="465887">
              <a:defRPr/>
            </a:pPr>
            <a:r>
              <a:rPr lang="en-US" sz="1200" b="1" dirty="0">
                <a:latin typeface="Helvetica"/>
                <a:cs typeface="Helvetica"/>
              </a:rPr>
              <a:t>CRP tends to be a more sensitive </a:t>
            </a:r>
          </a:p>
          <a:p>
            <a:pPr defTabSz="465887">
              <a:defRPr/>
            </a:pPr>
            <a:r>
              <a:rPr lang="en-US" sz="1200" b="1" dirty="0">
                <a:latin typeface="Helvetica"/>
                <a:cs typeface="Helvetica"/>
              </a:rPr>
              <a:t>15% of patients with PMR will also develop giant cell arteritis</a:t>
            </a:r>
          </a:p>
          <a:p>
            <a:pPr defTabSz="465887">
              <a:defRPr/>
            </a:pPr>
            <a:r>
              <a:rPr lang="en-US" sz="1200" b="1" dirty="0">
                <a:latin typeface="Helvetica"/>
                <a:cs typeface="Helvetica"/>
              </a:rPr>
              <a:t>May be paraneoplastic</a:t>
            </a:r>
            <a:endParaRPr lang="en-US" sz="1200" b="1" u="none" dirty="0">
              <a:effectLst/>
              <a:latin typeface="Helvetica"/>
              <a:cs typeface="Helvetica"/>
            </a:endParaRPr>
          </a:p>
          <a:p>
            <a:pPr defTabSz="465887">
              <a:defRPr/>
            </a:pPr>
            <a:r>
              <a:rPr lang="en-US" sz="1200" b="1" u="none" dirty="0">
                <a:latin typeface="Helvetica"/>
                <a:cs typeface="Helvetica"/>
              </a:rPr>
              <a:t>Incidence</a:t>
            </a:r>
            <a:r>
              <a:rPr lang="en-US" sz="1200" b="1" u="none" baseline="0" dirty="0">
                <a:latin typeface="Helvetica"/>
                <a:cs typeface="Helvetica"/>
              </a:rPr>
              <a:t> 52/ 100,000 so more common</a:t>
            </a:r>
            <a:endParaRPr lang="en-US" sz="1200" b="1" u="none" dirty="0">
              <a:latin typeface="Helvetica"/>
              <a:cs typeface="Helvetica"/>
            </a:endParaRPr>
          </a:p>
          <a:p>
            <a:endParaRPr lang="en-US" sz="1200"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23</a:t>
            </a:fld>
            <a:endParaRPr lang="en-US"/>
          </a:p>
        </p:txBody>
      </p:sp>
    </p:spTree>
    <p:extLst>
      <p:ext uri="{BB962C8B-B14F-4D97-AF65-F5344CB8AC3E}">
        <p14:creationId xmlns:p14="http://schemas.microsoft.com/office/powerpoint/2010/main" val="2749682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24</a:t>
            </a:fld>
            <a:endParaRPr lang="en-US"/>
          </a:p>
        </p:txBody>
      </p:sp>
    </p:spTree>
    <p:extLst>
      <p:ext uri="{BB962C8B-B14F-4D97-AF65-F5344CB8AC3E}">
        <p14:creationId xmlns:p14="http://schemas.microsoft.com/office/powerpoint/2010/main" val="3516660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Now switch to skin lesions</a:t>
            </a:r>
          </a:p>
          <a:p>
            <a:endParaRPr lang="en-US" sz="1400" b="1" dirty="0">
              <a:latin typeface="Helvetica"/>
              <a:cs typeface="Helvetica"/>
            </a:endParaRPr>
          </a:p>
          <a:p>
            <a:r>
              <a:rPr lang="en-US" sz="1400" b="1" dirty="0">
                <a:latin typeface="Helvetica"/>
                <a:cs typeface="Helvetica"/>
              </a:rPr>
              <a:t>Divide into 5 categories</a:t>
            </a:r>
          </a:p>
          <a:p>
            <a:r>
              <a:rPr lang="en-US" sz="1400" b="1" dirty="0">
                <a:latin typeface="Helvetica"/>
                <a:cs typeface="Helvetica"/>
              </a:rPr>
              <a:t>Photosensitive</a:t>
            </a:r>
          </a:p>
          <a:p>
            <a:r>
              <a:rPr lang="en-US" sz="1400" b="1" dirty="0">
                <a:latin typeface="Helvetica"/>
                <a:cs typeface="Helvetica"/>
              </a:rPr>
              <a:t>Photoreceptive</a:t>
            </a:r>
          </a:p>
          <a:p>
            <a:r>
              <a:rPr lang="en-US" sz="1400" b="1" dirty="0">
                <a:latin typeface="Helvetica"/>
                <a:cs typeface="Helvetica"/>
              </a:rPr>
              <a:t>Ulcers</a:t>
            </a:r>
          </a:p>
          <a:p>
            <a:r>
              <a:rPr lang="en-US" sz="1400" b="1" dirty="0">
                <a:latin typeface="Helvetica"/>
                <a:cs typeface="Helvetica"/>
              </a:rPr>
              <a:t>Skin thickening</a:t>
            </a:r>
          </a:p>
          <a:p>
            <a:r>
              <a:rPr lang="en-US" sz="1400" b="1" dirty="0">
                <a:latin typeface="Helvetica"/>
                <a:cs typeface="Helvetica"/>
              </a:rPr>
              <a:t>Nodules &amp; purpura</a:t>
            </a:r>
          </a:p>
          <a:p>
            <a:endParaRPr lang="en-US" sz="1400" b="1" dirty="0">
              <a:latin typeface="Helvetica"/>
              <a:cs typeface="Helvetica"/>
            </a:endParaRPr>
          </a:p>
          <a:p>
            <a:r>
              <a:rPr lang="en-US" sz="1400" b="1" dirty="0">
                <a:latin typeface="Helvetica"/>
                <a:cs typeface="Helvetica"/>
              </a:rPr>
              <a:t>Most noticeable part of physical exam</a:t>
            </a:r>
          </a:p>
          <a:p>
            <a:r>
              <a:rPr lang="en-US" sz="1400" b="1" dirty="0">
                <a:latin typeface="Helvetica"/>
                <a:cs typeface="Helvetica"/>
              </a:rPr>
              <a:t>Have</a:t>
            </a:r>
            <a:r>
              <a:rPr lang="en-US" sz="1400" b="1" baseline="0" dirty="0">
                <a:latin typeface="Helvetica"/>
                <a:cs typeface="Helvetica"/>
              </a:rPr>
              <a:t> patient take pictures </a:t>
            </a:r>
            <a:r>
              <a:rPr lang="en-US" sz="1400" b="1" baseline="0" dirty="0" err="1">
                <a:latin typeface="Helvetica"/>
                <a:cs typeface="Helvetica"/>
              </a:rPr>
              <a:t>bc</a:t>
            </a:r>
            <a:r>
              <a:rPr lang="en-US" sz="1400" b="1" baseline="0" dirty="0">
                <a:latin typeface="Helvetica"/>
                <a:cs typeface="Helvetica"/>
              </a:rPr>
              <a:t> most are transient</a:t>
            </a:r>
          </a:p>
          <a:p>
            <a:r>
              <a:rPr lang="en-US" sz="1400" b="1" baseline="0" dirty="0">
                <a:latin typeface="Helvetica"/>
                <a:cs typeface="Helvetica"/>
              </a:rPr>
              <a:t>Focus on clinical pattern</a:t>
            </a:r>
          </a:p>
          <a:p>
            <a:endParaRPr lang="en-US" sz="1400" b="1" baseline="0" dirty="0">
              <a:latin typeface="Helvetica"/>
              <a:cs typeface="Helvetica"/>
            </a:endParaRPr>
          </a:p>
          <a:p>
            <a:r>
              <a:rPr lang="en-US" sz="1400" b="1" dirty="0"/>
              <a:t>Macular (flat) vs </a:t>
            </a:r>
            <a:r>
              <a:rPr lang="en-US" sz="1400" b="1" dirty="0" err="1"/>
              <a:t>papular</a:t>
            </a:r>
            <a:r>
              <a:rPr lang="en-US" sz="1400" b="1" dirty="0"/>
              <a:t> (raised)</a:t>
            </a:r>
          </a:p>
          <a:p>
            <a:r>
              <a:rPr lang="en-US" sz="1400" b="1" dirty="0"/>
              <a:t>Clear border vs not</a:t>
            </a:r>
          </a:p>
          <a:p>
            <a:r>
              <a:rPr lang="en-US" sz="1400" b="1" dirty="0"/>
              <a:t>Vesicle (raised &lt; 1 cm) vs nodule (raised &gt; 1 cm)</a:t>
            </a:r>
          </a:p>
          <a:p>
            <a:r>
              <a:rPr lang="en-US" sz="1400" b="1" dirty="0"/>
              <a:t>Blanch vs not (purpura do not)</a:t>
            </a: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25</a:t>
            </a:fld>
            <a:endParaRPr lang="en-US"/>
          </a:p>
        </p:txBody>
      </p:sp>
    </p:spTree>
    <p:extLst>
      <p:ext uri="{BB962C8B-B14F-4D97-AF65-F5344CB8AC3E}">
        <p14:creationId xmlns:p14="http://schemas.microsoft.com/office/powerpoint/2010/main" val="1386621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400" b="1" dirty="0">
                <a:latin typeface="Helvetica"/>
                <a:cs typeface="Helvetica"/>
              </a:rPr>
              <a:t>Lupus and dermatomyositis are the big photosensitive rashes in rheum</a:t>
            </a:r>
          </a:p>
          <a:p>
            <a:pPr defTabSz="931774">
              <a:defRPr/>
            </a:pPr>
            <a:endParaRPr lang="en-US" sz="1400" b="1" dirty="0">
              <a:latin typeface="Helvetica"/>
              <a:cs typeface="Helvetica"/>
            </a:endParaRPr>
          </a:p>
          <a:p>
            <a:pPr defTabSz="931774">
              <a:defRPr/>
            </a:pPr>
            <a:r>
              <a:rPr lang="en-US" sz="1400" b="1" dirty="0">
                <a:latin typeface="Helvetica"/>
                <a:cs typeface="Helvetica"/>
              </a:rPr>
              <a:t>Malar rash</a:t>
            </a:r>
          </a:p>
          <a:p>
            <a:pPr defTabSz="931774">
              <a:defRPr/>
            </a:pPr>
            <a:r>
              <a:rPr lang="en-US" sz="1400" b="1" dirty="0">
                <a:latin typeface="Helvetica"/>
                <a:cs typeface="Helvetica"/>
              </a:rPr>
              <a:t>Spares nasolabial fold</a:t>
            </a:r>
          </a:p>
          <a:p>
            <a:pPr defTabSz="931774">
              <a:defRPr/>
            </a:pPr>
            <a:r>
              <a:rPr lang="en-US" sz="1400" b="1" dirty="0">
                <a:latin typeface="Helvetica"/>
                <a:cs typeface="Helvetica"/>
              </a:rPr>
              <a:t>Photosensitive</a:t>
            </a:r>
          </a:p>
          <a:p>
            <a:pPr defTabSz="931774">
              <a:defRPr/>
            </a:pPr>
            <a:r>
              <a:rPr lang="en-US" sz="1400" b="1" dirty="0">
                <a:latin typeface="Helvetica"/>
                <a:cs typeface="Helvetica"/>
              </a:rPr>
              <a:t>Usually raised</a:t>
            </a:r>
          </a:p>
          <a:p>
            <a:pPr defTabSz="931774">
              <a:defRPr/>
            </a:pPr>
            <a:r>
              <a:rPr lang="en-US" sz="1400" b="1" dirty="0">
                <a:latin typeface="Helvetica"/>
                <a:cs typeface="Helvetica"/>
              </a:rPr>
              <a:t>Do</a:t>
            </a:r>
            <a:r>
              <a:rPr lang="en-US" sz="1400" b="1" baseline="0" dirty="0">
                <a:latin typeface="Helvetica"/>
                <a:cs typeface="Helvetica"/>
              </a:rPr>
              <a:t> not confuse with rosacea</a:t>
            </a:r>
          </a:p>
          <a:p>
            <a:pPr defTabSz="931774">
              <a:defRPr/>
            </a:pPr>
            <a:endParaRPr lang="en-US" sz="1400" b="1" dirty="0">
              <a:latin typeface="Helvetica"/>
              <a:cs typeface="Helvetica"/>
            </a:endParaRPr>
          </a:p>
          <a:p>
            <a:pPr defTabSz="931774">
              <a:defRPr/>
            </a:pPr>
            <a:r>
              <a:rPr lang="en-US" sz="1400" b="1" dirty="0">
                <a:latin typeface="Helvetica"/>
                <a:cs typeface="Helvetica"/>
              </a:rPr>
              <a:t>Discoid lesions</a:t>
            </a:r>
          </a:p>
          <a:p>
            <a:pPr defTabSz="931774">
              <a:defRPr/>
            </a:pPr>
            <a:r>
              <a:rPr lang="en-US" sz="1400" b="1" dirty="0">
                <a:latin typeface="Helvetica"/>
                <a:cs typeface="Helvetica"/>
              </a:rPr>
              <a:t>D for deforming</a:t>
            </a:r>
            <a:r>
              <a:rPr lang="en-US" sz="1400" b="1" baseline="0" dirty="0">
                <a:latin typeface="Helvetica"/>
                <a:cs typeface="Helvetica"/>
              </a:rPr>
              <a:t> </a:t>
            </a:r>
            <a:r>
              <a:rPr lang="en-US" sz="1400" b="1" baseline="0" dirty="0" err="1">
                <a:latin typeface="Helvetica"/>
                <a:cs typeface="Helvetica"/>
              </a:rPr>
              <a:t>bc</a:t>
            </a:r>
            <a:r>
              <a:rPr lang="en-US" sz="1400" b="1" baseline="0" dirty="0">
                <a:latin typeface="Helvetica"/>
                <a:cs typeface="Helvetica"/>
              </a:rPr>
              <a:t> leaves scars</a:t>
            </a:r>
            <a:endParaRPr lang="en-US" sz="1400" b="1" dirty="0">
              <a:latin typeface="Helvetica"/>
              <a:cs typeface="Helvetica"/>
            </a:endParaRPr>
          </a:p>
          <a:p>
            <a:pPr defTabSz="465887">
              <a:defRPr/>
            </a:pPr>
            <a:r>
              <a:rPr lang="en-US" sz="1400" b="1" i="0" u="none" dirty="0">
                <a:latin typeface="Helvetica"/>
                <a:cs typeface="Helvetica"/>
              </a:rPr>
              <a:t>SLE</a:t>
            </a:r>
          </a:p>
          <a:p>
            <a:pPr defTabSz="465887">
              <a:defRPr/>
            </a:pPr>
            <a:endParaRPr lang="en-US" sz="1400" b="1" i="0" u="none" dirty="0">
              <a:latin typeface="Helvetica"/>
              <a:cs typeface="Helvetica"/>
            </a:endParaRPr>
          </a:p>
          <a:p>
            <a:pPr defTabSz="465887">
              <a:defRPr/>
            </a:pPr>
            <a:r>
              <a:rPr lang="en-US" sz="1400" b="1" i="0" u="none" dirty="0">
                <a:latin typeface="Helvetica"/>
                <a:cs typeface="Helvetica"/>
              </a:rPr>
              <a:t>Frequency of cutaneous manifestations high as 70% </a:t>
            </a:r>
          </a:p>
          <a:p>
            <a:pPr defTabSz="465887">
              <a:defRPr/>
            </a:pPr>
            <a:endParaRPr lang="en-US" sz="1400" b="1" i="0" u="none" dirty="0">
              <a:latin typeface="Helvetica"/>
              <a:cs typeface="Helvetica"/>
            </a:endParaRPr>
          </a:p>
          <a:p>
            <a:pPr defTabSz="465887">
              <a:defRPr/>
            </a:pPr>
            <a:r>
              <a:rPr lang="en-US" sz="1400" b="1" i="0" u="none" dirty="0">
                <a:latin typeface="Helvetica"/>
                <a:cs typeface="Helvetica"/>
              </a:rPr>
              <a:t>CLE</a:t>
            </a:r>
          </a:p>
          <a:p>
            <a:pPr defTabSz="465887">
              <a:defRPr/>
            </a:pPr>
            <a:r>
              <a:rPr lang="en-US" sz="1400" b="1" i="0" u="none" dirty="0">
                <a:latin typeface="Helvetica"/>
                <a:cs typeface="Helvetica"/>
              </a:rPr>
              <a:t>Almost 16% progress</a:t>
            </a:r>
            <a:r>
              <a:rPr lang="en-US" sz="1400" b="1" i="0" u="none" baseline="0" dirty="0">
                <a:latin typeface="Helvetica"/>
                <a:cs typeface="Helvetica"/>
              </a:rPr>
              <a:t> to SLE (but converse is much higher; almost 85+% of those w/ SLE have skin stuff)</a:t>
            </a:r>
            <a:endParaRPr lang="en-US" sz="14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Unclear how CLE relates to SLE pathogenesis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Challenge is definition of what constitutes SLE with cutaneous features versus CLE as an independent disease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UV exposure common trigger for CLE, with photosensitivity rates 81% </a:t>
            </a:r>
          </a:p>
          <a:p>
            <a:pPr defTabSz="465887">
              <a:defRPr/>
            </a:pPr>
            <a:r>
              <a:rPr lang="en-US" sz="1400" b="1" i="0" u="none" dirty="0">
                <a:latin typeface="Helvetica"/>
                <a:cs typeface="Helvetica"/>
              </a:rPr>
              <a:t>Divided into acute, subacute, and chronic; </a:t>
            </a:r>
          </a:p>
          <a:p>
            <a:pPr defTabSz="465887">
              <a:defRPr/>
            </a:pPr>
            <a:r>
              <a:rPr lang="en-US" sz="1400" b="1" i="0" u="none" dirty="0">
                <a:latin typeface="Helvetica"/>
                <a:cs typeface="Helvetica"/>
              </a:rPr>
              <a:t>incidence of CLE is 4/100,000</a:t>
            </a:r>
          </a:p>
          <a:p>
            <a:pPr defTabSz="465887">
              <a:defRPr/>
            </a:pPr>
            <a:r>
              <a:rPr lang="en-US" sz="1400" b="1" i="0" u="none" dirty="0">
                <a:latin typeface="Helvetica"/>
                <a:cs typeface="Helvetica"/>
              </a:rPr>
              <a:t>Acute is malar</a:t>
            </a:r>
            <a:r>
              <a:rPr lang="en-US" sz="1400" b="1" i="0" u="none" baseline="0" dirty="0">
                <a:latin typeface="Helvetica"/>
                <a:cs typeface="Helvetica"/>
              </a:rPr>
              <a:t> rash and </a:t>
            </a:r>
            <a:r>
              <a:rPr lang="en-US" sz="1400" b="1" i="0" u="none" dirty="0">
                <a:latin typeface="Helvetica"/>
                <a:cs typeface="Helvetica"/>
              </a:rPr>
              <a:t>eruption with erythema and edema of the hands, with prominent sparing of the joint and lasts days to weeks</a:t>
            </a:r>
          </a:p>
          <a:p>
            <a:pPr defTabSz="465887">
              <a:defRPr/>
            </a:pPr>
            <a:r>
              <a:rPr lang="en-US" sz="1400" b="1" i="0" u="none" dirty="0">
                <a:latin typeface="Helvetica"/>
                <a:cs typeface="Helvetica"/>
              </a:rPr>
              <a:t>Subacute is annular or psoriasiform plaques in a </a:t>
            </a:r>
            <a:r>
              <a:rPr lang="en-US" sz="1400" b="1" i="0" u="none" dirty="0" err="1">
                <a:latin typeface="Helvetica"/>
                <a:cs typeface="Helvetica"/>
              </a:rPr>
              <a:t>photodistribution</a:t>
            </a:r>
            <a:r>
              <a:rPr lang="en-US" sz="1400" b="1" i="0" u="none" dirty="0">
                <a:latin typeface="Helvetica"/>
                <a:cs typeface="Helvetica"/>
              </a:rPr>
              <a:t> and lasts months and can be seasonal </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i="0" u="none" dirty="0">
                <a:latin typeface="Helvetica"/>
                <a:cs typeface="Helvetica"/>
              </a:rPr>
              <a:t>Chronic</a:t>
            </a:r>
            <a:r>
              <a:rPr lang="en-US" sz="1400" b="1" i="0" u="none" baseline="0" dirty="0">
                <a:latin typeface="Helvetica"/>
                <a:cs typeface="Helvetica"/>
              </a:rPr>
              <a:t> is discoid vs tumid (</a:t>
            </a:r>
            <a:r>
              <a:rPr lang="en-US" sz="1400" b="1" i="0" u="none" dirty="0">
                <a:latin typeface="Helvetica"/>
                <a:cs typeface="Helvetica"/>
              </a:rPr>
              <a:t>juicy papules ) </a:t>
            </a:r>
            <a:r>
              <a:rPr lang="en-US" sz="1400" b="1" i="0" u="none" baseline="0" dirty="0">
                <a:latin typeface="Helvetica"/>
                <a:cs typeface="Helvetica"/>
              </a:rPr>
              <a:t>vs panniculitis (</a:t>
            </a:r>
            <a:r>
              <a:rPr lang="en-US" sz="1400" b="1" i="0" u="none" dirty="0">
                <a:latin typeface="Helvetica"/>
                <a:cs typeface="Helvetica"/>
              </a:rPr>
              <a:t>painful subcutaneous nodules that heal with depression and atrophy) and lasts weeks to years</a:t>
            </a:r>
            <a:endParaRPr lang="en-US" sz="1400" b="1" i="0" u="none" baseline="0" dirty="0">
              <a:latin typeface="Helvetica"/>
              <a:cs typeface="Helvetica"/>
            </a:endParaRPr>
          </a:p>
          <a:p>
            <a:r>
              <a:rPr lang="en-US" sz="1400" b="1" i="0" u="none" dirty="0">
                <a:latin typeface="Helvetica"/>
                <a:cs typeface="Helvetica"/>
              </a:rPr>
              <a:t>Discoid</a:t>
            </a:r>
            <a:r>
              <a:rPr lang="en-US" sz="1400" b="1" i="0" u="none" baseline="0" dirty="0">
                <a:latin typeface="Helvetica"/>
                <a:cs typeface="Helvetica"/>
              </a:rPr>
              <a:t> </a:t>
            </a:r>
            <a:r>
              <a:rPr lang="en-US" sz="1400" b="1" i="0" u="none" dirty="0">
                <a:latin typeface="Helvetica"/>
                <a:cs typeface="Helvetica"/>
              </a:rPr>
              <a:t>with erythematous</a:t>
            </a:r>
            <a:r>
              <a:rPr lang="en-US" sz="1400" b="1" i="0" u="none" baseline="0" dirty="0">
                <a:latin typeface="Helvetica"/>
                <a:cs typeface="Helvetica"/>
              </a:rPr>
              <a:t> </a:t>
            </a:r>
            <a:r>
              <a:rPr lang="en-US" sz="1400" b="1" i="0" u="none" dirty="0">
                <a:latin typeface="Helvetica"/>
                <a:cs typeface="Helvetica"/>
              </a:rPr>
              <a:t>scaly plaques with prominent follicular plugging that results in scarring and atrophy </a:t>
            </a:r>
          </a:p>
          <a:p>
            <a:r>
              <a:rPr lang="en-US" sz="1400" b="1" i="0" u="none" dirty="0">
                <a:effectLst/>
                <a:latin typeface="Helvetica"/>
                <a:cs typeface="Helvetica"/>
              </a:rPr>
              <a:t>Remember:</a:t>
            </a:r>
            <a:r>
              <a:rPr lang="en-US" sz="1400" b="1" i="0" u="none" baseline="0" dirty="0">
                <a:effectLst/>
                <a:latin typeface="Helvetica"/>
                <a:cs typeface="Helvetica"/>
              </a:rPr>
              <a:t> discoid is for deforming</a:t>
            </a:r>
          </a:p>
          <a:p>
            <a:endParaRPr lang="en-US" sz="1400" b="0" i="0" u="none" baseline="0" dirty="0">
              <a:effectLst/>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Lupus</a:t>
            </a:r>
            <a:r>
              <a:rPr lang="en-US" sz="1400" b="1" baseline="0" dirty="0">
                <a:latin typeface="Helvetica"/>
                <a:cs typeface="Helvetica"/>
              </a:rPr>
              <a:t> </a:t>
            </a:r>
            <a:r>
              <a:rPr lang="en-US" sz="1400" b="1" dirty="0">
                <a:latin typeface="Helvetica"/>
                <a:cs typeface="Helvetica"/>
              </a:rPr>
              <a:t>ulcers</a:t>
            </a:r>
          </a:p>
          <a:p>
            <a:pPr defTabSz="465887">
              <a:defRPr/>
            </a:pPr>
            <a:r>
              <a:rPr lang="en-US" sz="1400" b="1" dirty="0">
                <a:latin typeface="Helvetica"/>
                <a:cs typeface="Helvetica"/>
              </a:rPr>
              <a:t>Painless oral lesions usually on top of mouth</a:t>
            </a:r>
          </a:p>
          <a:p>
            <a:pPr defTabSz="465887">
              <a:defRPr/>
            </a:pPr>
            <a:endParaRPr lang="en-US" sz="1400" b="1"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26</a:t>
            </a:fld>
            <a:endParaRPr lang="en-US"/>
          </a:p>
        </p:txBody>
      </p:sp>
    </p:spTree>
    <p:extLst>
      <p:ext uri="{BB962C8B-B14F-4D97-AF65-F5344CB8AC3E}">
        <p14:creationId xmlns:p14="http://schemas.microsoft.com/office/powerpoint/2010/main" val="1375215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Psoriasis</a:t>
            </a:r>
          </a:p>
          <a:p>
            <a:pPr defTabSz="465887">
              <a:defRPr/>
            </a:pPr>
            <a:r>
              <a:rPr lang="en-US" sz="1400" b="1" dirty="0">
                <a:latin typeface="Helvetica"/>
                <a:cs typeface="Helvetica"/>
              </a:rPr>
              <a:t>Gets better with</a:t>
            </a:r>
            <a:r>
              <a:rPr lang="en-US" sz="1400" b="1" baseline="0" dirty="0">
                <a:latin typeface="Helvetica"/>
                <a:cs typeface="Helvetica"/>
              </a:rPr>
              <a:t> sunlight (vs SCLE rashes get worse in sunlight)</a:t>
            </a:r>
            <a:endParaRPr lang="en-US" sz="1400" b="1" dirty="0">
              <a:latin typeface="Helvetica"/>
              <a:cs typeface="Helvetica"/>
            </a:endParaRPr>
          </a:p>
          <a:p>
            <a:pPr defTabSz="465887">
              <a:defRPr/>
            </a:pPr>
            <a:r>
              <a:rPr lang="en-US" sz="1400" b="1" dirty="0">
                <a:latin typeface="Helvetica"/>
                <a:cs typeface="Helvetica"/>
              </a:rPr>
              <a:t>Psoriasis precedes arthritis in 80% </a:t>
            </a:r>
          </a:p>
          <a:p>
            <a:pPr marL="0" marR="0" lvl="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Scaly</a:t>
            </a:r>
            <a:r>
              <a:rPr lang="en-US" sz="1400" b="1" u="none" baseline="0" dirty="0">
                <a:latin typeface="Helvetica"/>
                <a:cs typeface="Helvetica"/>
              </a:rPr>
              <a:t> plaques on extensor areas</a:t>
            </a:r>
            <a:endParaRPr lang="en-US" sz="1400" b="1" dirty="0">
              <a:latin typeface="Helvetica"/>
              <a:cs typeface="Helvetica"/>
            </a:endParaRPr>
          </a:p>
          <a:p>
            <a:pPr defTabSz="931774">
              <a:defRPr/>
            </a:pPr>
            <a:r>
              <a:rPr lang="en-US" sz="1400" b="1" dirty="0">
                <a:latin typeface="Helvetica"/>
                <a:cs typeface="Helvetica"/>
              </a:rPr>
              <a:t>About 14-25% get psoriatic arthritis (PsA)</a:t>
            </a:r>
          </a:p>
          <a:p>
            <a:pPr defTabSz="931774">
              <a:defRPr/>
            </a:pPr>
            <a:endParaRPr lang="en-US" sz="1400" b="1" dirty="0">
              <a:latin typeface="Helvetica"/>
              <a:cs typeface="Helvetica"/>
            </a:endParaRPr>
          </a:p>
          <a:p>
            <a:pPr defTabSz="931774">
              <a:defRPr/>
            </a:pPr>
            <a:r>
              <a:rPr lang="en-US" sz="1400" b="1" dirty="0">
                <a:latin typeface="Helvetica"/>
                <a:cs typeface="Helvetica"/>
              </a:rPr>
              <a:t>PsA</a:t>
            </a:r>
          </a:p>
          <a:p>
            <a:pPr defTabSz="931774">
              <a:defRPr/>
            </a:pPr>
            <a:r>
              <a:rPr lang="en-US" sz="1400" b="1" dirty="0">
                <a:latin typeface="Helvetica"/>
                <a:cs typeface="Helvetica"/>
              </a:rPr>
              <a:t>Remember dactylitis should be treated </a:t>
            </a:r>
            <a:r>
              <a:rPr lang="en-US" sz="1400" b="1" dirty="0" err="1">
                <a:latin typeface="Helvetica"/>
                <a:cs typeface="Helvetica"/>
              </a:rPr>
              <a:t>bc</a:t>
            </a:r>
            <a:r>
              <a:rPr lang="en-US" sz="1400" b="1" dirty="0">
                <a:latin typeface="Helvetica"/>
                <a:cs typeface="Helvetica"/>
              </a:rPr>
              <a:t> joint damage starts in early stage</a:t>
            </a:r>
          </a:p>
          <a:p>
            <a:pPr defTabSz="931774">
              <a:defRPr/>
            </a:pPr>
            <a:r>
              <a:rPr lang="en-US" sz="1400" b="1" dirty="0">
                <a:latin typeface="Helvetica"/>
                <a:cs typeface="Helvetica"/>
              </a:rPr>
              <a:t>Get more metabolic syndrome stuff so monitor the cholesterol and heart disease risk factors</a:t>
            </a:r>
          </a:p>
          <a:p>
            <a:pPr defTabSz="931774">
              <a:defRPr/>
            </a:pPr>
            <a:endParaRPr lang="en-US" sz="1400" b="1" baseline="0" dirty="0">
              <a:latin typeface="Helvetica"/>
              <a:cs typeface="Helvetica"/>
            </a:endParaRPr>
          </a:p>
          <a:p>
            <a:pPr defTabSz="465887">
              <a:defRPr/>
            </a:pPr>
            <a:r>
              <a:rPr lang="en-US" sz="1400" b="1" dirty="0">
                <a:latin typeface="Helvetica"/>
                <a:cs typeface="Helvetica"/>
              </a:rPr>
              <a:t>Nail pits </a:t>
            </a:r>
          </a:p>
          <a:p>
            <a:pPr defTabSz="465887">
              <a:defRPr/>
            </a:pPr>
            <a:r>
              <a:rPr lang="en-US" sz="1400" b="1" dirty="0">
                <a:latin typeface="Helvetica"/>
                <a:cs typeface="Helvetica"/>
              </a:rPr>
              <a:t>In PsA</a:t>
            </a:r>
          </a:p>
          <a:p>
            <a:pPr defTabSz="465887">
              <a:defRPr/>
            </a:pPr>
            <a:r>
              <a:rPr lang="en-US" sz="1400" b="1" dirty="0">
                <a:latin typeface="Helvetica"/>
                <a:cs typeface="Helvetica"/>
              </a:rPr>
              <a:t>Predicts</a:t>
            </a:r>
            <a:r>
              <a:rPr lang="en-US" sz="1400" b="1" baseline="0" dirty="0">
                <a:latin typeface="Helvetica"/>
                <a:cs typeface="Helvetica"/>
              </a:rPr>
              <a:t> more erosive and peripheral </a:t>
            </a:r>
            <a:r>
              <a:rPr lang="en-US" sz="1400" b="1" baseline="0" dirty="0" err="1">
                <a:latin typeface="Helvetica"/>
                <a:cs typeface="Helvetica"/>
              </a:rPr>
              <a:t>dz</a:t>
            </a:r>
            <a:r>
              <a:rPr lang="en-US" sz="1400" b="1" baseline="0" dirty="0">
                <a:latin typeface="Helvetica"/>
                <a:cs typeface="Helvetica"/>
              </a:rPr>
              <a:t> early on (&lt;2yr)</a:t>
            </a: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27</a:t>
            </a:fld>
            <a:endParaRPr lang="en-US"/>
          </a:p>
        </p:txBody>
      </p:sp>
    </p:spTree>
    <p:extLst>
      <p:ext uri="{BB962C8B-B14F-4D97-AF65-F5344CB8AC3E}">
        <p14:creationId xmlns:p14="http://schemas.microsoft.com/office/powerpoint/2010/main" val="1787123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65887" rtl="0" eaLnBrk="1" fontAlgn="auto" latinLnBrk="0" hangingPunct="1">
              <a:lnSpc>
                <a:spcPct val="100000"/>
              </a:lnSpc>
              <a:spcBef>
                <a:spcPts val="0"/>
              </a:spcBef>
              <a:spcAft>
                <a:spcPts val="0"/>
              </a:spcAft>
              <a:buClrTx/>
              <a:buSzTx/>
              <a:buFontTx/>
              <a:buNone/>
              <a:tabLst/>
              <a:defRPr/>
            </a:pPr>
            <a:r>
              <a:rPr lang="en-US" b="1" dirty="0"/>
              <a:t>Lupus</a:t>
            </a:r>
            <a:r>
              <a:rPr lang="en-US" b="1" baseline="0" dirty="0"/>
              <a:t> </a:t>
            </a:r>
            <a:r>
              <a:rPr lang="en-US" b="1" dirty="0"/>
              <a:t>ulcers</a:t>
            </a:r>
          </a:p>
          <a:p>
            <a:pPr defTabSz="465887">
              <a:defRPr/>
            </a:pPr>
            <a:r>
              <a:rPr lang="en-US" b="1" dirty="0"/>
              <a:t>Painless oral lesions on roof of mouth</a:t>
            </a:r>
          </a:p>
          <a:p>
            <a:pPr defTabSz="465887">
              <a:defRPr/>
            </a:pPr>
            <a:endParaRPr lang="en-US" b="1" dirty="0"/>
          </a:p>
          <a:p>
            <a:pPr defTabSz="465887">
              <a:defRPr/>
            </a:pPr>
            <a:r>
              <a:rPr lang="en-US" b="1" dirty="0"/>
              <a:t>Behcet’s</a:t>
            </a:r>
          </a:p>
          <a:p>
            <a:pPr defTabSz="465887">
              <a:defRPr/>
            </a:pPr>
            <a:r>
              <a:rPr lang="en-US" b="1" dirty="0"/>
              <a:t>Oral and genital</a:t>
            </a:r>
            <a:r>
              <a:rPr lang="en-US" b="1" baseline="0" dirty="0"/>
              <a:t> ulcers that are painful and usually scarring</a:t>
            </a:r>
          </a:p>
          <a:p>
            <a:pPr defTabSz="931774">
              <a:defRPr/>
            </a:pPr>
            <a:r>
              <a:rPr lang="en-US" b="1" baseline="0" dirty="0"/>
              <a:t>Very painful</a:t>
            </a:r>
          </a:p>
          <a:p>
            <a:pPr defTabSz="931774">
              <a:defRPr/>
            </a:pPr>
            <a:r>
              <a:rPr lang="en-US" b="1" baseline="0" dirty="0"/>
              <a:t>In </a:t>
            </a:r>
            <a:r>
              <a:rPr lang="en-US" b="1" baseline="0" dirty="0" err="1"/>
              <a:t>usa</a:t>
            </a:r>
            <a:r>
              <a:rPr lang="en-US" b="1" baseline="0" dirty="0"/>
              <a:t> get more ulcerative form of </a:t>
            </a:r>
            <a:r>
              <a:rPr lang="en-US" b="1" baseline="0" dirty="0" err="1"/>
              <a:t>dz</a:t>
            </a:r>
            <a:r>
              <a:rPr lang="en-US" b="1" baseline="0" dirty="0"/>
              <a:t> vs Turkey (Yazici father in Turkey and son in NY)</a:t>
            </a:r>
          </a:p>
          <a:p>
            <a:pPr defTabSz="931774">
              <a:defRPr/>
            </a:pPr>
            <a:r>
              <a:rPr lang="en-US" b="1" dirty="0"/>
              <a:t>Oral</a:t>
            </a:r>
            <a:r>
              <a:rPr lang="en-US" b="1" baseline="0" dirty="0"/>
              <a:t> and GU ulcers</a:t>
            </a:r>
            <a:endParaRPr lang="en-US" b="1" dirty="0"/>
          </a:p>
          <a:p>
            <a:pPr defTabSz="465887">
              <a:defRPr/>
            </a:pPr>
            <a:endParaRPr lang="en-US" b="1" dirty="0"/>
          </a:p>
          <a:p>
            <a:pPr defTabSz="465887">
              <a:defRPr/>
            </a:pPr>
            <a:r>
              <a:rPr lang="en-US" b="1" dirty="0"/>
              <a:t>RA again but also in IBD</a:t>
            </a:r>
          </a:p>
          <a:p>
            <a:pPr defTabSz="465887">
              <a:defRPr/>
            </a:pPr>
            <a:r>
              <a:rPr lang="en-US" b="1" dirty="0"/>
              <a:t>Pyoderma</a:t>
            </a:r>
            <a:r>
              <a:rPr lang="en-US" b="1" baseline="0" dirty="0"/>
              <a:t> gangrenosum</a:t>
            </a:r>
          </a:p>
          <a:p>
            <a:pPr defTabSz="465887">
              <a:defRPr/>
            </a:pPr>
            <a:r>
              <a:rPr lang="en-US" b="1" baseline="0" dirty="0"/>
              <a:t>Punched out ulcer on lower extremities</a:t>
            </a:r>
          </a:p>
          <a:p>
            <a:pPr defTabSz="465887">
              <a:defRPr/>
            </a:pPr>
            <a:r>
              <a:rPr lang="en-US" b="1" baseline="0" dirty="0"/>
              <a:t>Looks more painful than it is </a:t>
            </a:r>
            <a:r>
              <a:rPr lang="en-US" b="1" baseline="0" dirty="0" err="1"/>
              <a:t>bc</a:t>
            </a:r>
            <a:r>
              <a:rPr lang="en-US" b="1" baseline="0" dirty="0"/>
              <a:t> nerves are damaged through inflammation</a:t>
            </a:r>
          </a:p>
          <a:p>
            <a:pPr defTabSz="465887">
              <a:defRPr/>
            </a:pPr>
            <a:r>
              <a:rPr lang="en-US" b="1" dirty="0"/>
              <a:t>Balance of treatment vs conservative</a:t>
            </a:r>
            <a:r>
              <a:rPr lang="en-US" b="1" baseline="0" dirty="0"/>
              <a:t> therapy</a:t>
            </a:r>
            <a:endParaRPr lang="en-US" dirty="0"/>
          </a:p>
          <a:p>
            <a:pPr defTabSz="465887">
              <a:defRPr/>
            </a:pPr>
            <a:endParaRPr lang="en-US" b="1" dirty="0"/>
          </a:p>
          <a:p>
            <a:pPr defTabSz="465887">
              <a:defRPr/>
            </a:pPr>
            <a:endParaRPr lang="en-US" b="1" dirty="0"/>
          </a:p>
          <a:p>
            <a:pPr defTabSz="465887">
              <a:defRPr/>
            </a:pPr>
            <a:endParaRPr lang="en-US" b="1" baseline="0" dirty="0"/>
          </a:p>
          <a:p>
            <a:pPr defTabSz="465887">
              <a:defRPr/>
            </a:pPr>
            <a:endParaRPr lang="en-US" dirty="0"/>
          </a:p>
          <a:p>
            <a:pPr defTabSz="465887">
              <a:defRPr/>
            </a:pPr>
            <a:endParaRPr lang="en-US" dirty="0"/>
          </a:p>
          <a:p>
            <a:pPr defTabSz="465887">
              <a:defRPr/>
            </a:pP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28</a:t>
            </a:fld>
            <a:endParaRPr lang="en-US"/>
          </a:p>
        </p:txBody>
      </p:sp>
    </p:spTree>
    <p:extLst>
      <p:ext uri="{BB962C8B-B14F-4D97-AF65-F5344CB8AC3E}">
        <p14:creationId xmlns:p14="http://schemas.microsoft.com/office/powerpoint/2010/main" val="764189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err="1">
                <a:latin typeface="Helvetica"/>
                <a:cs typeface="Helvetica"/>
              </a:rPr>
              <a:t>SSc</a:t>
            </a:r>
            <a:r>
              <a:rPr lang="en-US" sz="1400" b="1" dirty="0">
                <a:latin typeface="Helvetica"/>
                <a:cs typeface="Helvetica"/>
              </a:rPr>
              <a:t> vs CREST </a:t>
            </a:r>
          </a:p>
          <a:p>
            <a:pPr defTabSz="465887">
              <a:defRPr/>
            </a:pPr>
            <a:endParaRPr lang="en-US" sz="1400" b="1" dirty="0">
              <a:latin typeface="Helvetica"/>
              <a:cs typeface="Helvetica"/>
            </a:endParaRPr>
          </a:p>
          <a:p>
            <a:pPr defTabSz="465887">
              <a:defRPr/>
            </a:pPr>
            <a:r>
              <a:rPr lang="en-US" sz="1400" b="1" u="sng" dirty="0">
                <a:latin typeface="Helvetica"/>
                <a:cs typeface="Helvetica"/>
              </a:rPr>
              <a:t>PULM HTN IN CREST </a:t>
            </a:r>
          </a:p>
          <a:p>
            <a:pPr defTabSz="465887">
              <a:defRPr/>
            </a:pPr>
            <a:endParaRPr lang="en-US" sz="1400" b="1" dirty="0">
              <a:latin typeface="Helvetica"/>
              <a:cs typeface="Helvetica"/>
            </a:endParaRPr>
          </a:p>
          <a:p>
            <a:pPr defTabSz="465887">
              <a:defRPr/>
            </a:pPr>
            <a:r>
              <a:rPr lang="en-US" sz="1400" b="1" dirty="0">
                <a:latin typeface="Helvetica"/>
                <a:cs typeface="Helvetica"/>
              </a:rPr>
              <a:t>Systemic (diffuse) scleroderma (</a:t>
            </a:r>
            <a:r>
              <a:rPr lang="en-US" sz="1400" b="1" dirty="0" err="1">
                <a:latin typeface="Helvetica"/>
                <a:cs typeface="Helvetica"/>
              </a:rPr>
              <a:t>SSc</a:t>
            </a:r>
            <a:r>
              <a:rPr lang="en-US" sz="1400" b="1" dirty="0">
                <a:latin typeface="Helvetica"/>
                <a:cs typeface="Helvetica"/>
              </a:rPr>
              <a:t>)</a:t>
            </a:r>
          </a:p>
          <a:p>
            <a:pPr defTabSz="465887">
              <a:defRPr/>
            </a:pPr>
            <a:r>
              <a:rPr lang="en-US" sz="1400" b="1" u="none" dirty="0">
                <a:latin typeface="Helvetica"/>
                <a:cs typeface="Helvetica"/>
              </a:rPr>
              <a:t>Women between ages 35-64</a:t>
            </a:r>
          </a:p>
          <a:p>
            <a:pPr defTabSz="465887">
              <a:defRPr/>
            </a:pPr>
            <a:r>
              <a:rPr lang="en-US" sz="1400" b="1" u="none" dirty="0">
                <a:latin typeface="Helvetica"/>
                <a:cs typeface="Helvetica"/>
              </a:rPr>
              <a:t>Raynaud’s : pallor, cyanosis then erythema </a:t>
            </a:r>
            <a:r>
              <a:rPr lang="en-US" sz="1400" b="1" dirty="0">
                <a:latin typeface="Helvetica"/>
                <a:cs typeface="Helvetica"/>
              </a:rPr>
              <a:t>(white then blue then red)</a:t>
            </a:r>
          </a:p>
          <a:p>
            <a:pPr defTabSz="465887">
              <a:defRPr/>
            </a:pPr>
            <a:r>
              <a:rPr lang="en-US" sz="1400" b="1" dirty="0">
                <a:latin typeface="Helvetica"/>
                <a:cs typeface="Helvetica"/>
              </a:rPr>
              <a:t>Skin thickening over more parts of the body: fingers to wrists, legs, neck, </a:t>
            </a:r>
            <a:r>
              <a:rPr lang="en-US" sz="1400" b="1" dirty="0" err="1">
                <a:latin typeface="Helvetica"/>
                <a:cs typeface="Helvetica"/>
              </a:rPr>
              <a:t>etc</a:t>
            </a:r>
            <a:r>
              <a:rPr lang="en-US" sz="1400" b="1" dirty="0">
                <a:latin typeface="Helvetica"/>
                <a:cs typeface="Helvetica"/>
              </a:rPr>
              <a:t> </a:t>
            </a:r>
          </a:p>
          <a:p>
            <a:pPr defTabSz="465887">
              <a:defRPr/>
            </a:pPr>
            <a:r>
              <a:rPr lang="en-US" sz="1400" b="1" dirty="0">
                <a:latin typeface="Helvetica"/>
                <a:cs typeface="Helvetica"/>
              </a:rPr>
              <a:t>More lung stuff </a:t>
            </a:r>
            <a:r>
              <a:rPr lang="en-US" sz="1400" b="1" dirty="0">
                <a:latin typeface="Helvetica"/>
                <a:cs typeface="Helvetica"/>
                <a:sym typeface="Wingdings" pitchFamily="2" charset="2"/>
              </a:rPr>
              <a:t>= interstitial lung disease  so if short of breath check lungs</a:t>
            </a:r>
            <a:endParaRPr lang="en-US" sz="1400" b="1" dirty="0">
              <a:latin typeface="Helvetica"/>
              <a:cs typeface="Helvetica"/>
            </a:endParaRPr>
          </a:p>
          <a:p>
            <a:pPr defTabSz="465887">
              <a:defRPr/>
            </a:pPr>
            <a:r>
              <a:rPr lang="en-US" sz="1400" b="1" dirty="0">
                <a:latin typeface="Helvetica"/>
                <a:cs typeface="Helvetica"/>
              </a:rPr>
              <a:t>Renal crisis risk = renal artery becomes vasospastic (like internal Raynaud’s) </a:t>
            </a:r>
            <a:r>
              <a:rPr lang="en-US" sz="1400" b="1" dirty="0">
                <a:latin typeface="Helvetica"/>
                <a:cs typeface="Helvetica"/>
                <a:sym typeface="Wingdings" pitchFamily="2" charset="2"/>
              </a:rPr>
              <a:t> get renal crisis  die very quickly so AVOID HIGH DOSE STEROIDS in them so do not precipitate this</a:t>
            </a:r>
          </a:p>
          <a:p>
            <a:pPr defTabSz="465887">
              <a:defRPr/>
            </a:pPr>
            <a:r>
              <a:rPr lang="en-US" sz="1400" b="1" dirty="0">
                <a:latin typeface="Helvetica"/>
                <a:cs typeface="Helvetica"/>
                <a:sym typeface="Wingdings" pitchFamily="2" charset="2"/>
              </a:rPr>
              <a:t>Those that get fast skin stuff get more renal crisis and then have less survival rates</a:t>
            </a:r>
          </a:p>
          <a:p>
            <a:pPr defTabSz="465887">
              <a:defRPr/>
            </a:pPr>
            <a:r>
              <a:rPr lang="en-US" sz="1400" b="1" dirty="0">
                <a:latin typeface="Helvetica"/>
                <a:cs typeface="Helvetica"/>
                <a:sym typeface="Wingdings" pitchFamily="2" charset="2"/>
              </a:rPr>
              <a:t>Incidence about 50 per million </a:t>
            </a:r>
          </a:p>
          <a:p>
            <a:pPr defTabSz="465887">
              <a:defRPr/>
            </a:pPr>
            <a:endParaRPr lang="en-US" sz="1400" b="1" dirty="0">
              <a:latin typeface="Helvetica"/>
              <a:cs typeface="Helvetica"/>
              <a:sym typeface="Wingdings" pitchFamily="2" charset="2"/>
            </a:endParaRPr>
          </a:p>
          <a:p>
            <a:pPr defTabSz="465887">
              <a:defRPr/>
            </a:pPr>
            <a:r>
              <a:rPr lang="en-US" sz="1400" b="1" dirty="0">
                <a:latin typeface="Helvetica"/>
                <a:cs typeface="Helvetica"/>
                <a:sym typeface="Wingdings" pitchFamily="2" charset="2"/>
              </a:rPr>
              <a:t>CREST</a:t>
            </a:r>
          </a:p>
          <a:p>
            <a:pPr defTabSz="465887">
              <a:defRPr/>
            </a:pPr>
            <a:r>
              <a:rPr lang="en-US" sz="1400" b="1" dirty="0">
                <a:latin typeface="Helvetica"/>
                <a:cs typeface="Helvetica"/>
                <a:sym typeface="Wingdings" pitchFamily="2" charset="2"/>
              </a:rPr>
              <a:t>= Calcinosis, Raynaud’s, esophageal dysmotility, sclerodactyly, telangiectasias</a:t>
            </a:r>
          </a:p>
          <a:p>
            <a:pPr defTabSz="465887">
              <a:defRPr/>
            </a:pPr>
            <a:r>
              <a:rPr lang="en-US" sz="1400" b="1" dirty="0">
                <a:latin typeface="Helvetica"/>
                <a:cs typeface="Helvetica"/>
                <a:sym typeface="Wingdings" pitchFamily="2" charset="2"/>
              </a:rPr>
              <a:t>Skin thickening on fingers to knuckles only, around mouth  small oral aperture</a:t>
            </a:r>
          </a:p>
          <a:p>
            <a:pPr defTabSz="465887">
              <a:defRPr/>
            </a:pPr>
            <a:r>
              <a:rPr lang="en-US" sz="1400" b="1" dirty="0">
                <a:latin typeface="Helvetica"/>
                <a:cs typeface="Helvetica"/>
                <a:sym typeface="Wingdings" pitchFamily="2" charset="2"/>
              </a:rPr>
              <a:t>Get more pulmonary hypertension  so if short of breath check heart</a:t>
            </a:r>
          </a:p>
          <a:p>
            <a:pPr defTabSz="465887">
              <a:defRPr/>
            </a:pPr>
            <a:r>
              <a:rPr lang="en-US" sz="1400" b="1" dirty="0">
                <a:latin typeface="Helvetica"/>
                <a:cs typeface="Helvetica"/>
                <a:sym typeface="Wingdings" pitchFamily="2" charset="2"/>
              </a:rPr>
              <a:t>Incidence about 27 per million </a:t>
            </a:r>
          </a:p>
          <a:p>
            <a:pPr defTabSz="465887">
              <a:defRPr/>
            </a:pPr>
            <a:endParaRPr lang="en-US" sz="1400" b="1" i="0" baseline="0" dirty="0">
              <a:latin typeface="Helvetica"/>
              <a:cs typeface="Helvetica"/>
            </a:endParaRPr>
          </a:p>
          <a:p>
            <a:pPr defTabSz="465887">
              <a:defRPr/>
            </a:pPr>
            <a:r>
              <a:rPr lang="en-US" sz="1400" b="1" i="0" baseline="0" dirty="0">
                <a:latin typeface="Helvetica"/>
                <a:cs typeface="Helvetica"/>
              </a:rPr>
              <a:t>Raynaud’s</a:t>
            </a:r>
          </a:p>
          <a:p>
            <a:pPr defTabSz="465887">
              <a:defRPr/>
            </a:pPr>
            <a:r>
              <a:rPr lang="en-US" sz="1400" b="1" i="0" baseline="0" dirty="0">
                <a:latin typeface="Helvetica"/>
                <a:cs typeface="Helvetica"/>
              </a:rPr>
              <a:t>Vasospastic </a:t>
            </a:r>
            <a:r>
              <a:rPr lang="en-US" sz="1400" b="1" i="0" baseline="0" dirty="0" err="1">
                <a:latin typeface="Helvetica"/>
                <a:cs typeface="Helvetica"/>
              </a:rPr>
              <a:t>dz</a:t>
            </a:r>
            <a:endParaRPr lang="en-US" sz="1400" b="1" i="0"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rPr>
              <a:t>Raynaud’s : pallor, cyanosis then erythema </a:t>
            </a:r>
            <a:r>
              <a:rPr lang="en-US" sz="1400" u="none" dirty="0">
                <a:latin typeface="Helvetica"/>
                <a:cs typeface="Helvetica"/>
              </a:rPr>
              <a:t>(white, blue then red)</a:t>
            </a:r>
            <a:endParaRPr lang="en-US" sz="1400" b="1" i="0" u="none" baseline="0" dirty="0">
              <a:latin typeface="Helvetica"/>
              <a:cs typeface="Helvetica"/>
            </a:endParaRPr>
          </a:p>
          <a:p>
            <a:pPr defTabSz="465887">
              <a:defRPr/>
            </a:pPr>
            <a:r>
              <a:rPr lang="en-US" sz="1400" b="1" i="0" baseline="0" dirty="0">
                <a:latin typeface="Helvetica"/>
                <a:cs typeface="Helvetica"/>
              </a:rPr>
              <a:t>Occurs in 4/1000 but only 1 has </a:t>
            </a:r>
            <a:r>
              <a:rPr lang="en-US" sz="1400" b="1" i="0" baseline="0" dirty="0" err="1">
                <a:latin typeface="Helvetica"/>
                <a:cs typeface="Helvetica"/>
              </a:rPr>
              <a:t>ctd</a:t>
            </a:r>
            <a:endParaRPr lang="en-US" sz="1400" b="1" i="0" baseline="0" dirty="0">
              <a:latin typeface="Helvetica"/>
              <a:cs typeface="Helvetica"/>
            </a:endParaRPr>
          </a:p>
          <a:p>
            <a:pPr defTabSz="465887">
              <a:defRPr/>
            </a:pPr>
            <a:r>
              <a:rPr lang="en-US" sz="1400" b="1" i="0" baseline="0" dirty="0">
                <a:latin typeface="Helvetica"/>
                <a:cs typeface="Helvetica"/>
              </a:rPr>
              <a:t>Others that’s how God made them</a:t>
            </a:r>
            <a:endParaRPr lang="en-US" sz="1400" b="0" dirty="0">
              <a:latin typeface="Helvetica"/>
              <a:cs typeface="Helvetica"/>
            </a:endParaRPr>
          </a:p>
          <a:p>
            <a:pPr defTabSz="931774">
              <a:defRPr/>
            </a:pPr>
            <a:endParaRPr lang="en-US" sz="1400" b="0" dirty="0">
              <a:latin typeface="Helvetica"/>
              <a:cs typeface="Helvetica"/>
            </a:endParaRPr>
          </a:p>
          <a:p>
            <a:pPr defTabSz="931774">
              <a:defRPr/>
            </a:pPr>
            <a:r>
              <a:rPr lang="en-US" sz="1400" b="1" dirty="0" err="1">
                <a:latin typeface="Helvetica"/>
                <a:cs typeface="Helvetica"/>
              </a:rPr>
              <a:t>Telangiecasia</a:t>
            </a:r>
            <a:endParaRPr lang="en-US" sz="1400" b="1" dirty="0">
              <a:latin typeface="Helvetica"/>
              <a:cs typeface="Helvetica"/>
            </a:endParaRPr>
          </a:p>
          <a:p>
            <a:pPr defTabSz="931774">
              <a:defRPr/>
            </a:pPr>
            <a:r>
              <a:rPr lang="en-US" sz="1400" b="1" dirty="0">
                <a:latin typeface="Helvetica"/>
                <a:cs typeface="Helvetica"/>
              </a:rPr>
              <a:t>Blanch</a:t>
            </a:r>
            <a:r>
              <a:rPr lang="en-US" sz="1400" b="1" baseline="0" dirty="0">
                <a:latin typeface="Helvetica"/>
                <a:cs typeface="Helvetica"/>
              </a:rPr>
              <a:t> with pressure </a:t>
            </a:r>
            <a:r>
              <a:rPr lang="en-US" sz="1400" b="1" baseline="0" dirty="0" err="1">
                <a:latin typeface="Helvetica"/>
                <a:cs typeface="Helvetica"/>
              </a:rPr>
              <a:t>bc</a:t>
            </a:r>
            <a:r>
              <a:rPr lang="en-US" sz="1400" b="1" baseline="0" dirty="0">
                <a:latin typeface="Helvetica"/>
                <a:cs typeface="Helvetica"/>
              </a:rPr>
              <a:t> pushing out blood from abnormal blood vessel</a:t>
            </a:r>
          </a:p>
          <a:p>
            <a:pPr defTabSz="931774">
              <a:defRPr/>
            </a:pPr>
            <a:r>
              <a:rPr lang="en-US" sz="1400" b="1" baseline="0" dirty="0">
                <a:latin typeface="Helvetica"/>
                <a:cs typeface="Helvetica"/>
              </a:rPr>
              <a:t>Vs purpura DOES NOT blanch</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endParaRPr lang="en-US" sz="1400" b="1" u="sng" dirty="0">
              <a:latin typeface="Helvetica"/>
              <a:cs typeface="Helvetica"/>
            </a:endParaRPr>
          </a:p>
          <a:p>
            <a:pPr defTabSz="465887">
              <a:defRPr/>
            </a:pPr>
            <a:endParaRPr lang="en-US" sz="1400" dirty="0">
              <a:latin typeface="Helvetica"/>
              <a:cs typeface="Helvetica"/>
            </a:endParaRPr>
          </a:p>
          <a:p>
            <a:pPr defTabSz="465887">
              <a:defRPr/>
            </a:pPr>
            <a:endParaRPr lang="en-US" sz="1400" dirty="0">
              <a:latin typeface="Helvetica"/>
              <a:cs typeface="Helvetica"/>
            </a:endParaRP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29</a:t>
            </a:fld>
            <a:endParaRPr lang="en-US"/>
          </a:p>
        </p:txBody>
      </p:sp>
    </p:spTree>
    <p:extLst>
      <p:ext uri="{BB962C8B-B14F-4D97-AF65-F5344CB8AC3E}">
        <p14:creationId xmlns:p14="http://schemas.microsoft.com/office/powerpoint/2010/main" val="3636297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Rheumatoid nodules</a:t>
            </a:r>
          </a:p>
          <a:p>
            <a:pPr defTabSz="465887">
              <a:defRPr/>
            </a:pPr>
            <a:r>
              <a:rPr lang="en-US" sz="1400" b="1" dirty="0">
                <a:latin typeface="Helvetica"/>
                <a:cs typeface="Helvetica"/>
              </a:rPr>
              <a:t>On extensor surfaces like elbows and back of fingers</a:t>
            </a:r>
          </a:p>
          <a:p>
            <a:pPr defTabSz="465887">
              <a:defRPr/>
            </a:pPr>
            <a:r>
              <a:rPr lang="en-US" sz="1400" b="1" dirty="0">
                <a:latin typeface="Helvetica"/>
                <a:cs typeface="Helvetica"/>
              </a:rPr>
              <a:t>Can get removed but they usually come back</a:t>
            </a:r>
          </a:p>
          <a:p>
            <a:pPr defTabSz="465887">
              <a:defRPr/>
            </a:pPr>
            <a:r>
              <a:rPr lang="en-US" sz="1400" b="1" dirty="0">
                <a:latin typeface="Helvetica"/>
                <a:cs typeface="Helvetica"/>
              </a:rPr>
              <a:t>Some meds can increase this</a:t>
            </a:r>
          </a:p>
          <a:p>
            <a:pPr defTabSz="465887">
              <a:defRPr/>
            </a:pPr>
            <a:r>
              <a:rPr lang="en-US" sz="1400" b="1" dirty="0">
                <a:latin typeface="Helvetica"/>
                <a:cs typeface="Helvetica"/>
              </a:rPr>
              <a:t>Some ethnicities (middle eastern) have more of this</a:t>
            </a:r>
          </a:p>
          <a:p>
            <a:pPr defTabSz="465887">
              <a:defRPr/>
            </a:pPr>
            <a:r>
              <a:rPr lang="en-US" sz="1400" b="1" dirty="0">
                <a:latin typeface="Helvetica"/>
                <a:cs typeface="Helvetica"/>
              </a:rPr>
              <a:t>Not cancerous</a:t>
            </a:r>
          </a:p>
          <a:p>
            <a:pPr defTabSz="465887">
              <a:defRPr/>
            </a:pPr>
            <a:endParaRPr lang="en-US" sz="1400" b="1" dirty="0">
              <a:latin typeface="Helvetica"/>
              <a:cs typeface="Helvetica"/>
            </a:endParaRPr>
          </a:p>
          <a:p>
            <a:pPr defTabSz="465887">
              <a:defRPr/>
            </a:pPr>
            <a:r>
              <a:rPr lang="en-US" sz="1400" b="1" dirty="0">
                <a:latin typeface="Helvetica"/>
                <a:cs typeface="Helvetica"/>
              </a:rPr>
              <a:t>Vasculitis</a:t>
            </a:r>
          </a:p>
          <a:p>
            <a:pPr defTabSz="465887">
              <a:defRPr/>
            </a:pPr>
            <a:r>
              <a:rPr lang="en-US" sz="1400" b="1" dirty="0">
                <a:latin typeface="Helvetica"/>
                <a:cs typeface="Helvetica"/>
              </a:rPr>
              <a:t>Palpable purpura</a:t>
            </a:r>
            <a:r>
              <a:rPr lang="en-US" sz="1400" b="1" baseline="0" dirty="0">
                <a:latin typeface="Helvetica"/>
                <a:cs typeface="Helvetica"/>
              </a:rPr>
              <a:t> ( DOES NOT BLANCH) </a:t>
            </a:r>
            <a:r>
              <a:rPr lang="en-US" sz="1400" b="1" baseline="0" dirty="0" err="1">
                <a:latin typeface="Helvetica"/>
                <a:cs typeface="Helvetica"/>
              </a:rPr>
              <a:t>bc</a:t>
            </a:r>
            <a:r>
              <a:rPr lang="en-US" sz="1400" b="1" baseline="0" dirty="0">
                <a:latin typeface="Helvetica"/>
                <a:cs typeface="Helvetica"/>
              </a:rPr>
              <a:t> of inflammation of blood vessels in skin</a:t>
            </a:r>
            <a:endParaRPr lang="en-US" sz="1400" b="1" dirty="0">
              <a:latin typeface="Helvetica"/>
              <a:cs typeface="Helvetica"/>
            </a:endParaRPr>
          </a:p>
          <a:p>
            <a:pPr defTabSz="465887">
              <a:defRPr/>
            </a:pPr>
            <a:r>
              <a:rPr lang="en-US" sz="1400" b="1" dirty="0">
                <a:latin typeface="Helvetica"/>
                <a:cs typeface="Helvetica"/>
              </a:rPr>
              <a:t>Dependent</a:t>
            </a:r>
            <a:r>
              <a:rPr lang="en-US" sz="1400" b="1" baseline="0" dirty="0">
                <a:latin typeface="Helvetica"/>
                <a:cs typeface="Helvetica"/>
              </a:rPr>
              <a:t> portions of body</a:t>
            </a:r>
          </a:p>
          <a:p>
            <a:pPr defTabSz="465887">
              <a:defRPr/>
            </a:pPr>
            <a:r>
              <a:rPr lang="en-US" sz="1400" b="1" baseline="0" dirty="0">
                <a:latin typeface="Helvetica"/>
                <a:cs typeface="Helvetica"/>
              </a:rPr>
              <a:t>Cryoglobulinemia (discuss further later) can also get </a:t>
            </a:r>
            <a:r>
              <a:rPr lang="en-US" sz="1400" b="1" u="sng" dirty="0">
                <a:latin typeface="Helvetica"/>
                <a:cs typeface="Helvetica"/>
              </a:rPr>
              <a:t>Raynaud's</a:t>
            </a:r>
            <a:endParaRPr lang="en-US" sz="1400" b="1"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baseline="0" dirty="0">
                <a:latin typeface="Helvetica"/>
                <a:cs typeface="Helvetica"/>
              </a:rPr>
              <a:t>Important </a:t>
            </a:r>
            <a:r>
              <a:rPr lang="en-US" sz="1400" b="1" u="none" baseline="0" dirty="0">
                <a:effectLst/>
                <a:latin typeface="Helvetica"/>
                <a:cs typeface="Helvetica"/>
              </a:rPr>
              <a:t>to </a:t>
            </a:r>
            <a:r>
              <a:rPr lang="en-US" sz="1400" b="1" u="none" dirty="0">
                <a:effectLst/>
                <a:latin typeface="Helvetica"/>
                <a:cs typeface="Helvetica"/>
              </a:rPr>
              <a:t>treat</a:t>
            </a:r>
            <a:r>
              <a:rPr lang="en-US" sz="1400" b="1" u="none" baseline="0" dirty="0">
                <a:effectLst/>
                <a:latin typeface="Helvetica"/>
                <a:cs typeface="Helvetica"/>
              </a:rPr>
              <a:t> </a:t>
            </a:r>
            <a:r>
              <a:rPr lang="en-US" sz="1400" b="1" u="none" baseline="0" dirty="0" err="1">
                <a:effectLst/>
                <a:latin typeface="Helvetica"/>
                <a:cs typeface="Helvetica"/>
              </a:rPr>
              <a:t>bc</a:t>
            </a:r>
            <a:r>
              <a:rPr lang="en-US" sz="1400" b="1" u="none" dirty="0">
                <a:effectLst/>
                <a:latin typeface="Helvetica"/>
                <a:cs typeface="Helvetica"/>
              </a:rPr>
              <a:t> can minimize effect</a:t>
            </a:r>
            <a:r>
              <a:rPr lang="en-US" sz="1400" b="1" u="none" baseline="0" dirty="0">
                <a:effectLst/>
                <a:latin typeface="Helvetica"/>
                <a:cs typeface="Helvetica"/>
              </a:rPr>
              <a:t> of </a:t>
            </a:r>
            <a:r>
              <a:rPr lang="en-US" sz="1400" b="1" u="none" dirty="0">
                <a:effectLst/>
                <a:latin typeface="Helvetica"/>
                <a:cs typeface="Helvetica"/>
              </a:rPr>
              <a:t>systemic disease</a:t>
            </a:r>
            <a:endParaRPr lang="en-US" sz="1400" b="1" u="none" dirty="0">
              <a:latin typeface="Helvetica"/>
              <a:cs typeface="Helvetica"/>
            </a:endParaRPr>
          </a:p>
          <a:p>
            <a:pPr defTabSz="465887">
              <a:defRPr/>
            </a:pPr>
            <a:r>
              <a:rPr lang="en-US" sz="1400" b="1" u="none" dirty="0">
                <a:latin typeface="Helvetica"/>
                <a:cs typeface="Helvetica"/>
              </a:rPr>
              <a:t>Cutaneous vasculitis is idiopathic in 50% cases </a:t>
            </a:r>
          </a:p>
          <a:p>
            <a:pPr defTabSz="465887">
              <a:defRPr/>
            </a:pPr>
            <a:endParaRPr lang="en-US" sz="1400" b="1" dirty="0">
              <a:latin typeface="Helvetica"/>
              <a:cs typeface="Helvetica"/>
            </a:endParaRPr>
          </a:p>
          <a:p>
            <a:pPr defTabSz="465887">
              <a:defRPr/>
            </a:pPr>
            <a:r>
              <a:rPr lang="en-US" sz="1400" b="1" dirty="0">
                <a:latin typeface="Helvetica"/>
                <a:cs typeface="Helvetica"/>
              </a:rPr>
              <a:t>Panniculitis with sarcoid and IBD</a:t>
            </a:r>
          </a:p>
          <a:p>
            <a:pPr defTabSz="465887">
              <a:defRPr/>
            </a:pPr>
            <a:r>
              <a:rPr lang="en-US" sz="1400" b="1" dirty="0">
                <a:latin typeface="Helvetica"/>
                <a:cs typeface="Helvetica"/>
              </a:rPr>
              <a:t>Erythema nodosum</a:t>
            </a:r>
          </a:p>
          <a:p>
            <a:pPr defTabSz="465887">
              <a:defRPr/>
            </a:pPr>
            <a:r>
              <a:rPr lang="en-US" sz="1400" b="1" dirty="0">
                <a:latin typeface="Helvetica"/>
                <a:cs typeface="Helvetica"/>
              </a:rPr>
              <a:t>Very small blood vessel</a:t>
            </a:r>
            <a:r>
              <a:rPr lang="en-US" sz="1400" b="1" baseline="0" dirty="0">
                <a:latin typeface="Helvetica"/>
                <a:cs typeface="Helvetica"/>
              </a:rPr>
              <a:t> inflammation going to fat layer right below skin so will also see in small vessel vasculitis (like GPA, will discuss further later)</a:t>
            </a:r>
          </a:p>
          <a:p>
            <a:pPr defTabSz="465887">
              <a:defRPr/>
            </a:pPr>
            <a:endParaRPr lang="en-US" sz="1400" b="1" dirty="0">
              <a:latin typeface="Helvetica"/>
              <a:cs typeface="Helvetica"/>
            </a:endParaRPr>
          </a:p>
          <a:p>
            <a:pPr defTabSz="465887">
              <a:defRPr/>
            </a:pPr>
            <a:endParaRPr lang="en-US" sz="1400" dirty="0">
              <a:latin typeface="Helvetica"/>
              <a:cs typeface="Helvetica"/>
            </a:endParaRPr>
          </a:p>
          <a:p>
            <a:pPr defTabSz="465887">
              <a:defRPr/>
            </a:pPr>
            <a:endParaRPr lang="en-US" sz="1400" dirty="0">
              <a:effectLst/>
              <a:latin typeface="Helvetica"/>
              <a:cs typeface="Helvetica"/>
            </a:endParaRPr>
          </a:p>
          <a:p>
            <a:endParaRPr lang="en-US" sz="1400" dirty="0">
              <a:latin typeface="Helvetica"/>
              <a:cs typeface="Helvetica"/>
            </a:endParaRPr>
          </a:p>
          <a:p>
            <a:endParaRPr lang="en-US" sz="1400"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30</a:t>
            </a:fld>
            <a:endParaRPr lang="en-US"/>
          </a:p>
        </p:txBody>
      </p:sp>
    </p:spTree>
    <p:extLst>
      <p:ext uri="{BB962C8B-B14F-4D97-AF65-F5344CB8AC3E}">
        <p14:creationId xmlns:p14="http://schemas.microsoft.com/office/powerpoint/2010/main" val="375256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Rheumatology is complex</a:t>
            </a:r>
            <a:r>
              <a:rPr lang="mr-IN" sz="1200" b="1" dirty="0"/>
              <a:t>…</a:t>
            </a:r>
            <a:r>
              <a:rPr lang="en-US" sz="1200" b="1" dirty="0"/>
              <a:t>.</a:t>
            </a:r>
            <a:br>
              <a:rPr lang="en-US" sz="1200" b="1" dirty="0"/>
            </a:br>
            <a:r>
              <a:rPr lang="en-US" sz="1200" b="1" dirty="0"/>
              <a:t>but so interesting</a:t>
            </a:r>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3</a:t>
            </a:fld>
            <a:endParaRPr lang="en-US"/>
          </a:p>
        </p:txBody>
      </p:sp>
    </p:spTree>
    <p:extLst>
      <p:ext uri="{BB962C8B-B14F-4D97-AF65-F5344CB8AC3E}">
        <p14:creationId xmlns:p14="http://schemas.microsoft.com/office/powerpoint/2010/main" val="3317428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sz="1200" b="1" i="0" u="none" dirty="0">
              <a:latin typeface="Helvetica"/>
              <a:cs typeface="Helvetica"/>
            </a:endParaRPr>
          </a:p>
          <a:p>
            <a:pPr defTabSz="465887">
              <a:defRPr/>
            </a:pPr>
            <a:r>
              <a:rPr lang="en-US" sz="1200" b="1" i="0" u="none" dirty="0">
                <a:latin typeface="Helvetica"/>
                <a:cs typeface="Helvetica"/>
              </a:rPr>
              <a:t>SLE</a:t>
            </a:r>
          </a:p>
          <a:p>
            <a:pPr defTabSz="465887">
              <a:defRPr/>
            </a:pPr>
            <a:r>
              <a:rPr lang="en-US" sz="1200" b="1" i="0" u="none" dirty="0">
                <a:latin typeface="Helvetica"/>
                <a:cs typeface="Helvetica"/>
              </a:rPr>
              <a:t>Frequency of cutaneous manifestations high as 70% </a:t>
            </a:r>
          </a:p>
          <a:p>
            <a:pPr defTabSz="465887">
              <a:defRPr/>
            </a:pPr>
            <a:endParaRPr lang="en-US" sz="1200" b="1" i="0" u="none" dirty="0">
              <a:latin typeface="Helvetica"/>
              <a:cs typeface="Helvetica"/>
            </a:endParaRPr>
          </a:p>
          <a:p>
            <a:pPr defTabSz="465887">
              <a:defRPr/>
            </a:pPr>
            <a:r>
              <a:rPr lang="en-US" sz="1200" b="1" i="0" u="none" dirty="0">
                <a:latin typeface="Helvetica"/>
                <a:cs typeface="Helvetica"/>
              </a:rPr>
              <a:t>CLE</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Unclear how CLE relates to SLE pathogenesis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Challenge is definition of what constitutes SLE with cutaneous features versus CLE as an independent disease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UV exposure common trigger for CLE, with photosensitivity rates 81% </a:t>
            </a:r>
          </a:p>
          <a:p>
            <a:pPr defTabSz="465887">
              <a:defRPr/>
            </a:pPr>
            <a:r>
              <a:rPr lang="en-US" sz="1200" b="1" i="0" u="none" dirty="0">
                <a:latin typeface="Helvetica"/>
                <a:cs typeface="Helvetica"/>
              </a:rPr>
              <a:t>Divided into acute, subacute, and chronic; </a:t>
            </a:r>
          </a:p>
          <a:p>
            <a:pPr defTabSz="465887">
              <a:defRPr/>
            </a:pPr>
            <a:r>
              <a:rPr lang="en-US" sz="1200" b="1" i="0" u="none" dirty="0">
                <a:latin typeface="Helvetica"/>
                <a:cs typeface="Helvetica"/>
              </a:rPr>
              <a:t>incidence of CLE is 4/100,000</a:t>
            </a:r>
          </a:p>
          <a:p>
            <a:pPr defTabSz="465887">
              <a:defRPr/>
            </a:pPr>
            <a:r>
              <a:rPr lang="en-US" sz="1200" b="1" i="0" u="none" dirty="0">
                <a:latin typeface="Helvetica"/>
                <a:cs typeface="Helvetica"/>
              </a:rPr>
              <a:t>Acute is malar</a:t>
            </a:r>
            <a:r>
              <a:rPr lang="en-US" sz="1200" b="1" i="0" u="none" baseline="0" dirty="0">
                <a:latin typeface="Helvetica"/>
                <a:cs typeface="Helvetica"/>
              </a:rPr>
              <a:t> rash and </a:t>
            </a:r>
            <a:r>
              <a:rPr lang="en-US" sz="1200" b="1" i="0" u="none" dirty="0">
                <a:latin typeface="Helvetica"/>
                <a:cs typeface="Helvetica"/>
              </a:rPr>
              <a:t>eruption with erythema and edema of the hands, with prominent sparing of the joint</a:t>
            </a:r>
          </a:p>
          <a:p>
            <a:pPr defTabSz="465887">
              <a:defRPr/>
            </a:pPr>
            <a:r>
              <a:rPr lang="en-US" sz="1200" b="1" i="0" u="none" dirty="0">
                <a:latin typeface="Helvetica"/>
                <a:cs typeface="Helvetica"/>
              </a:rPr>
              <a:t>Subacute is annular or psoriasiform plaques in a </a:t>
            </a:r>
            <a:r>
              <a:rPr lang="en-US" sz="1200" b="1" i="0" u="none" dirty="0" err="1">
                <a:latin typeface="Helvetica"/>
                <a:cs typeface="Helvetica"/>
              </a:rPr>
              <a:t>photodistribution</a:t>
            </a:r>
            <a:endParaRPr lang="en-US" sz="1200" b="1" i="0" u="none"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i="0" u="none" dirty="0">
                <a:latin typeface="Helvetica"/>
                <a:cs typeface="Helvetica"/>
              </a:rPr>
              <a:t>Chronic</a:t>
            </a:r>
            <a:r>
              <a:rPr lang="en-US" sz="1200" b="1" i="0" u="none" baseline="0" dirty="0">
                <a:latin typeface="Helvetica"/>
                <a:cs typeface="Helvetica"/>
              </a:rPr>
              <a:t> is discoid </a:t>
            </a:r>
            <a:r>
              <a:rPr lang="en-US" sz="1200" b="0" i="0" u="none" baseline="0" dirty="0">
                <a:latin typeface="Helvetica"/>
                <a:cs typeface="Helvetica"/>
              </a:rPr>
              <a:t>vs tumid (</a:t>
            </a:r>
            <a:r>
              <a:rPr lang="en-US" sz="1200" b="0" i="0" u="none" dirty="0">
                <a:latin typeface="Helvetica"/>
                <a:cs typeface="Helvetica"/>
              </a:rPr>
              <a:t>juicy papules ) </a:t>
            </a:r>
            <a:r>
              <a:rPr lang="en-US" sz="1200" b="0" i="0" u="none" baseline="0" dirty="0">
                <a:latin typeface="Helvetica"/>
                <a:cs typeface="Helvetica"/>
              </a:rPr>
              <a:t>vs panniculitis (</a:t>
            </a:r>
            <a:r>
              <a:rPr lang="en-US" sz="1200" b="0" i="0" u="none" dirty="0">
                <a:latin typeface="Helvetica"/>
                <a:cs typeface="Helvetica"/>
              </a:rPr>
              <a:t>painful subcutaneous nodules that heal with depression and atrophy)</a:t>
            </a:r>
            <a:endParaRPr lang="en-US" sz="1200" b="0" i="0" u="none" baseline="0" dirty="0">
              <a:latin typeface="Helvetica"/>
              <a:cs typeface="Helvetica"/>
            </a:endParaRPr>
          </a:p>
          <a:p>
            <a:r>
              <a:rPr lang="en-US" sz="1200" b="1" i="0" u="none" dirty="0" err="1">
                <a:latin typeface="Helvetica"/>
                <a:cs typeface="Helvetica"/>
              </a:rPr>
              <a:t>Disoid</a:t>
            </a:r>
            <a:r>
              <a:rPr lang="en-US" sz="1200" b="1" i="0" u="none" baseline="0" dirty="0">
                <a:latin typeface="Helvetica"/>
                <a:cs typeface="Helvetica"/>
              </a:rPr>
              <a:t> </a:t>
            </a:r>
            <a:r>
              <a:rPr lang="en-US" sz="1200" b="1" i="0" u="none" dirty="0">
                <a:latin typeface="Helvetica"/>
                <a:cs typeface="Helvetica"/>
              </a:rPr>
              <a:t>with erythematous</a:t>
            </a:r>
            <a:r>
              <a:rPr lang="en-US" sz="1200" b="1" i="0" u="none" baseline="0" dirty="0">
                <a:latin typeface="Helvetica"/>
                <a:cs typeface="Helvetica"/>
              </a:rPr>
              <a:t> </a:t>
            </a:r>
            <a:r>
              <a:rPr lang="en-US" sz="1200" b="1" i="0" u="none" dirty="0">
                <a:latin typeface="Helvetica"/>
                <a:cs typeface="Helvetica"/>
              </a:rPr>
              <a:t>scaly plaques with prominent follicular plugging that results in scarring and atrophy </a:t>
            </a:r>
          </a:p>
          <a:p>
            <a:r>
              <a:rPr lang="en-US" sz="1200" b="1" i="0" u="none" dirty="0">
                <a:effectLst/>
                <a:latin typeface="Helvetica"/>
                <a:cs typeface="Helvetica"/>
              </a:rPr>
              <a:t>Remember:</a:t>
            </a:r>
            <a:r>
              <a:rPr lang="en-US" sz="1200" b="1" i="0" u="none" baseline="0" dirty="0">
                <a:effectLst/>
                <a:latin typeface="Helvetica"/>
                <a:cs typeface="Helvetica"/>
              </a:rPr>
              <a:t> discoid is for deforming</a:t>
            </a:r>
            <a:endParaRPr lang="en-US" sz="1200" b="1" i="0" u="none"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Psoriatic arthritis</a:t>
            </a:r>
          </a:p>
          <a:p>
            <a:pPr defTabSz="465887">
              <a:defRPr/>
            </a:pPr>
            <a:r>
              <a:rPr lang="en-US" sz="1200" b="1" u="none" dirty="0">
                <a:latin typeface="Helvetica"/>
                <a:cs typeface="Helvetica"/>
              </a:rPr>
              <a:t>Almost 50% of cases of PsA in primary care and secondary care clinics are </a:t>
            </a:r>
            <a:r>
              <a:rPr lang="en-US" sz="1200" b="1" u="none" dirty="0" err="1">
                <a:latin typeface="Helvetica"/>
                <a:cs typeface="Helvetica"/>
              </a:rPr>
              <a:t>unrecognised</a:t>
            </a:r>
            <a:endParaRPr lang="en-US" sz="1200" b="1" u="none" dirty="0">
              <a:latin typeface="Helvetica"/>
              <a:cs typeface="Helvetica"/>
            </a:endParaRPr>
          </a:p>
          <a:p>
            <a:pPr defTabSz="465887">
              <a:defRPr/>
            </a:pPr>
            <a:r>
              <a:rPr lang="en-US" sz="1200" b="1" i="1" u="none" dirty="0">
                <a:latin typeface="Helvetica"/>
                <a:cs typeface="Helvetica"/>
              </a:rPr>
              <a:t>Skin lesions precede onset of joint manifestation in nearly 80% of cases</a:t>
            </a:r>
            <a:r>
              <a:rPr lang="en-US" sz="1200" b="1" u="none" dirty="0">
                <a:latin typeface="Helvetica"/>
                <a:cs typeface="Helvetica"/>
              </a:rPr>
              <a:t>; </a:t>
            </a:r>
          </a:p>
          <a:p>
            <a:pPr defTabSz="465887">
              <a:defRPr/>
            </a:pPr>
            <a:r>
              <a:rPr lang="en-US" sz="1200" b="1" u="none" dirty="0">
                <a:latin typeface="Helvetica"/>
                <a:cs typeface="Helvetica"/>
              </a:rPr>
              <a:t>Scaly</a:t>
            </a:r>
            <a:r>
              <a:rPr lang="en-US" sz="1200" b="1" u="none" baseline="0" dirty="0">
                <a:latin typeface="Helvetica"/>
                <a:cs typeface="Helvetica"/>
              </a:rPr>
              <a:t> plaques on extensor areas</a:t>
            </a:r>
          </a:p>
          <a:p>
            <a:pPr defTabSz="465887">
              <a:defRPr/>
            </a:pPr>
            <a:r>
              <a:rPr lang="en-US" sz="1200" b="1" u="none" baseline="0" dirty="0">
                <a:latin typeface="Helvetica"/>
                <a:cs typeface="Helvetica"/>
              </a:rPr>
              <a:t>Gets better with sunlight</a:t>
            </a:r>
          </a:p>
          <a:p>
            <a:pPr defTabSz="465887">
              <a:defRPr/>
            </a:pPr>
            <a:r>
              <a:rPr lang="en-US" sz="1200" b="1" u="none" baseline="0" dirty="0">
                <a:latin typeface="Helvetica"/>
                <a:cs typeface="Helvetica"/>
              </a:rPr>
              <a:t>Can be hidden behind ears, in scalp, in umbilicus, gluteal fold</a:t>
            </a:r>
          </a:p>
          <a:p>
            <a:pPr defTabSz="465887">
              <a:defRPr/>
            </a:pPr>
            <a:r>
              <a:rPr lang="en-US" sz="1200" b="1" u="none" dirty="0">
                <a:latin typeface="Helvetica"/>
                <a:cs typeface="Helvetica"/>
              </a:rPr>
              <a:t>Nail involvement is almost always seen in cases of distal type PsA </a:t>
            </a:r>
            <a:endParaRPr lang="en-US" sz="1200" b="1" u="none" dirty="0">
              <a:effectLst/>
              <a:latin typeface="Helvetica"/>
              <a:cs typeface="Helvetica"/>
            </a:endParaRPr>
          </a:p>
          <a:p>
            <a:r>
              <a:rPr lang="en-US" sz="1200" b="1" u="none" dirty="0">
                <a:latin typeface="Helvetica"/>
                <a:cs typeface="Helvetica"/>
              </a:rPr>
              <a:t>Important to detect PsA early </a:t>
            </a:r>
            <a:r>
              <a:rPr lang="en-US" sz="1200" b="1" u="none" dirty="0" err="1">
                <a:latin typeface="Helvetica"/>
                <a:cs typeface="Helvetica"/>
              </a:rPr>
              <a:t>bc</a:t>
            </a:r>
            <a:r>
              <a:rPr lang="en-US" sz="1200" b="1" u="none" dirty="0">
                <a:latin typeface="Helvetica"/>
                <a:cs typeface="Helvetica"/>
              </a:rPr>
              <a:t> joint damage occurs and progresses in “early” stage (&lt;2yrs)</a:t>
            </a:r>
          </a:p>
          <a:p>
            <a:pPr defTabSz="465887">
              <a:defRPr/>
            </a:pPr>
            <a:endParaRPr lang="en-US" sz="1200" b="1" dirty="0">
              <a:latin typeface="Helvetica"/>
              <a:cs typeface="Helvetica"/>
            </a:endParaRPr>
          </a:p>
          <a:p>
            <a:pPr defTabSz="465887">
              <a:defRPr/>
            </a:pPr>
            <a:r>
              <a:rPr lang="en-US" sz="1200" b="1" dirty="0" err="1">
                <a:latin typeface="Helvetica"/>
                <a:cs typeface="Helvetica"/>
              </a:rPr>
              <a:t>ScL</a:t>
            </a:r>
            <a:endParaRPr lang="en-US" sz="1200" b="1" dirty="0">
              <a:latin typeface="Helvetica"/>
              <a:cs typeface="Helvetica"/>
            </a:endParaRPr>
          </a:p>
          <a:p>
            <a:pPr defTabSz="465887">
              <a:defRPr/>
            </a:pPr>
            <a:r>
              <a:rPr lang="en-US" sz="1200" b="1" u="none" dirty="0">
                <a:latin typeface="Helvetica"/>
                <a:cs typeface="Helvetica"/>
              </a:rPr>
              <a:t>Sclerosis</a:t>
            </a:r>
            <a:r>
              <a:rPr lang="en-US" sz="1200" b="1" u="none" baseline="0" dirty="0">
                <a:latin typeface="Helvetica"/>
                <a:cs typeface="Helvetica"/>
              </a:rPr>
              <a:t> r</a:t>
            </a:r>
            <a:r>
              <a:rPr lang="en-US" sz="1200" b="1" u="none" dirty="0">
                <a:latin typeface="Helvetica"/>
                <a:cs typeface="Helvetica"/>
              </a:rPr>
              <a:t>apid worsening of cutaneous sclerosis has been associated with renal crisis and reduced survival </a:t>
            </a:r>
          </a:p>
          <a:p>
            <a:pPr defTabSz="465887">
              <a:defRPr/>
            </a:pPr>
            <a:r>
              <a:rPr lang="en-US" sz="1200" b="1" u="none" dirty="0">
                <a:latin typeface="Helvetica"/>
                <a:cs typeface="Helvetica"/>
              </a:rPr>
              <a:t>Women between ages 35-64</a:t>
            </a:r>
          </a:p>
          <a:p>
            <a:pPr defTabSz="465887">
              <a:defRPr/>
            </a:pPr>
            <a:r>
              <a:rPr lang="en-US" sz="1200" b="1" u="none" dirty="0">
                <a:latin typeface="Helvetica"/>
                <a:cs typeface="Helvetica"/>
              </a:rPr>
              <a:t>Raynaud’s : pallor, cyanosis then erythema </a:t>
            </a:r>
            <a:r>
              <a:rPr lang="en-US" sz="1200" dirty="0">
                <a:latin typeface="Helvetica"/>
                <a:cs typeface="Helvetica"/>
              </a:rPr>
              <a:t>(white then blue then red)</a:t>
            </a:r>
            <a:endParaRPr lang="en-US" sz="1200" b="1" u="none"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RA</a:t>
            </a:r>
          </a:p>
          <a:p>
            <a:pPr defTabSz="465887">
              <a:defRPr/>
            </a:pPr>
            <a:r>
              <a:rPr lang="en-US" sz="1200" b="1" dirty="0">
                <a:latin typeface="Helvetica"/>
                <a:cs typeface="Helvetica"/>
              </a:rPr>
              <a:t>Nodules on</a:t>
            </a:r>
            <a:r>
              <a:rPr lang="en-US" sz="1200" b="1" baseline="0" dirty="0">
                <a:latin typeface="Helvetica"/>
                <a:cs typeface="Helvetica"/>
              </a:rPr>
              <a:t> elbows</a:t>
            </a:r>
          </a:p>
          <a:p>
            <a:pPr defTabSz="465887">
              <a:defRPr/>
            </a:pPr>
            <a:r>
              <a:rPr lang="en-US" sz="1200" b="1" baseline="0" dirty="0">
                <a:latin typeface="Helvetica"/>
                <a:cs typeface="Helvetica"/>
              </a:rPr>
              <a:t>Sometimes with meds like methotrexate</a:t>
            </a:r>
          </a:p>
          <a:p>
            <a:pPr defTabSz="465887">
              <a:defRPr/>
            </a:pPr>
            <a:endParaRPr lang="en-US" sz="1200" b="1" baseline="0" dirty="0">
              <a:latin typeface="Helvetica"/>
              <a:cs typeface="Helvetica"/>
            </a:endParaRPr>
          </a:p>
          <a:p>
            <a:pPr defTabSz="465887">
              <a:defRPr/>
            </a:pPr>
            <a:r>
              <a:rPr lang="en-US" sz="1200" b="1" baseline="0" dirty="0">
                <a:latin typeface="Helvetica"/>
                <a:cs typeface="Helvetica"/>
              </a:rPr>
              <a:t>V</a:t>
            </a:r>
            <a:r>
              <a:rPr lang="en-US" sz="1200" b="1" dirty="0">
                <a:latin typeface="Helvetica"/>
                <a:cs typeface="Helvetica"/>
              </a:rPr>
              <a:t>asculitis</a:t>
            </a:r>
          </a:p>
          <a:p>
            <a:pPr defTabSz="465887">
              <a:defRPr/>
            </a:pPr>
            <a:r>
              <a:rPr lang="en-US" sz="1200" b="1" dirty="0">
                <a:latin typeface="Helvetica"/>
                <a:cs typeface="Helvetica"/>
              </a:rPr>
              <a:t>Palpable purpura</a:t>
            </a:r>
          </a:p>
          <a:p>
            <a:pPr defTabSz="465887">
              <a:defRPr/>
            </a:pPr>
            <a:r>
              <a:rPr lang="en-US" sz="1200" b="1" dirty="0">
                <a:latin typeface="Helvetica"/>
                <a:cs typeface="Helvetica"/>
              </a:rPr>
              <a:t>Dependent</a:t>
            </a:r>
            <a:r>
              <a:rPr lang="en-US" sz="1200" b="1" baseline="0" dirty="0">
                <a:latin typeface="Helvetica"/>
                <a:cs typeface="Helvetica"/>
              </a:rPr>
              <a:t> portions of body</a:t>
            </a:r>
          </a:p>
          <a:p>
            <a:pPr defTabSz="465887">
              <a:defRPr/>
            </a:pPr>
            <a:r>
              <a:rPr lang="en-US" sz="1200" b="1" baseline="0" dirty="0">
                <a:latin typeface="Helvetica"/>
                <a:cs typeface="Helvetica"/>
              </a:rPr>
              <a:t>Cryoglobulinemia (discuss further later) can also get </a:t>
            </a:r>
            <a:r>
              <a:rPr lang="en-US" sz="1200" b="1" u="sng" dirty="0">
                <a:latin typeface="Helvetica"/>
                <a:cs typeface="Helvetica"/>
              </a:rPr>
              <a:t>Raynaud's</a:t>
            </a:r>
            <a:endParaRPr lang="en-US" sz="1200" b="1" baseline="0" dirty="0">
              <a:latin typeface="Helvetica"/>
              <a:cs typeface="Helvetica"/>
            </a:endParaRP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baseline="0" dirty="0">
                <a:latin typeface="Helvetica"/>
                <a:cs typeface="Helvetica"/>
              </a:rPr>
              <a:t>Important </a:t>
            </a:r>
            <a:r>
              <a:rPr lang="en-US" sz="1200" b="1" u="none" baseline="0" dirty="0">
                <a:effectLst/>
                <a:latin typeface="Helvetica"/>
                <a:cs typeface="Helvetica"/>
              </a:rPr>
              <a:t>to</a:t>
            </a:r>
            <a:r>
              <a:rPr lang="en-US" sz="1200" b="1" u="none" dirty="0">
                <a:effectLst/>
                <a:latin typeface="Helvetica"/>
                <a:cs typeface="Helvetica"/>
              </a:rPr>
              <a:t> treat</a:t>
            </a:r>
            <a:r>
              <a:rPr lang="en-US" sz="1200" b="1" u="none" baseline="0" dirty="0">
                <a:effectLst/>
                <a:latin typeface="Helvetica"/>
                <a:cs typeface="Helvetica"/>
              </a:rPr>
              <a:t> </a:t>
            </a:r>
            <a:r>
              <a:rPr lang="en-US" sz="1200" b="1" u="none" baseline="0" dirty="0" err="1">
                <a:effectLst/>
                <a:latin typeface="Helvetica"/>
                <a:cs typeface="Helvetica"/>
              </a:rPr>
              <a:t>bc</a:t>
            </a:r>
            <a:r>
              <a:rPr lang="en-US" sz="1200" b="1" u="none" dirty="0">
                <a:effectLst/>
                <a:latin typeface="Helvetica"/>
                <a:cs typeface="Helvetica"/>
              </a:rPr>
              <a:t> can minimize effect</a:t>
            </a:r>
            <a:r>
              <a:rPr lang="en-US" sz="1200" b="1" u="none" baseline="0" dirty="0">
                <a:effectLst/>
                <a:latin typeface="Helvetica"/>
                <a:cs typeface="Helvetica"/>
              </a:rPr>
              <a:t> of </a:t>
            </a:r>
            <a:r>
              <a:rPr lang="en-US" sz="1200" b="1" u="none" dirty="0">
                <a:effectLst/>
                <a:latin typeface="Helvetica"/>
                <a:cs typeface="Helvetica"/>
              </a:rPr>
              <a:t>systemic disease</a:t>
            </a:r>
            <a:endParaRPr lang="en-US" sz="1200" b="1" u="none" dirty="0">
              <a:latin typeface="Helvetica"/>
              <a:cs typeface="Helvetica"/>
            </a:endParaRPr>
          </a:p>
          <a:p>
            <a:pPr defTabSz="465887">
              <a:defRPr/>
            </a:pPr>
            <a:r>
              <a:rPr lang="en-US" sz="1200" b="1" u="none" dirty="0">
                <a:latin typeface="Helvetica"/>
                <a:cs typeface="Helvetica"/>
              </a:rPr>
              <a:t>Cutaneous vasculitis is idiopathic in 50% cases </a:t>
            </a:r>
            <a:endParaRPr lang="en-US" sz="1200" b="1" u="none" dirty="0">
              <a:effectLst/>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Panniculitis with sarcoid and IBD</a:t>
            </a:r>
          </a:p>
          <a:p>
            <a:pPr defTabSz="465887">
              <a:defRPr/>
            </a:pPr>
            <a:r>
              <a:rPr lang="en-US" sz="1200" b="1" dirty="0">
                <a:latin typeface="Helvetica"/>
                <a:cs typeface="Helvetica"/>
              </a:rPr>
              <a:t>Erythema nodosum</a:t>
            </a:r>
          </a:p>
          <a:p>
            <a:pPr defTabSz="465887">
              <a:defRPr/>
            </a:pPr>
            <a:r>
              <a:rPr lang="en-US" sz="1200" b="1" dirty="0">
                <a:latin typeface="Helvetica"/>
                <a:cs typeface="Helvetica"/>
              </a:rPr>
              <a:t>Very small blood vessel</a:t>
            </a:r>
            <a:r>
              <a:rPr lang="en-US" sz="1200" b="1" baseline="0" dirty="0">
                <a:latin typeface="Helvetica"/>
                <a:cs typeface="Helvetica"/>
              </a:rPr>
              <a:t> inflammation so will also see in small vessel vasculitis (like GPA, will discuss further later)</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Behcet’s</a:t>
            </a:r>
          </a:p>
          <a:p>
            <a:pPr defTabSz="465887">
              <a:defRPr/>
            </a:pPr>
            <a:r>
              <a:rPr lang="en-US" sz="1200" b="1" dirty="0">
                <a:latin typeface="Helvetica"/>
                <a:cs typeface="Helvetica"/>
              </a:rPr>
              <a:t>Oral and genital</a:t>
            </a:r>
            <a:r>
              <a:rPr lang="en-US" sz="1200" b="1" baseline="0" dirty="0">
                <a:latin typeface="Helvetica"/>
                <a:cs typeface="Helvetica"/>
              </a:rPr>
              <a:t> ulcers that are painful and usually scarring</a:t>
            </a:r>
          </a:p>
          <a:p>
            <a:pPr defTabSz="465887">
              <a:defRPr/>
            </a:pPr>
            <a:r>
              <a:rPr lang="en-US" sz="1200" b="1" baseline="0" dirty="0">
                <a:latin typeface="Helvetica"/>
                <a:cs typeface="Helvetica"/>
              </a:rPr>
              <a:t>More cutaneous in </a:t>
            </a:r>
            <a:r>
              <a:rPr lang="en-US" sz="1200" b="1" baseline="0" dirty="0" err="1">
                <a:latin typeface="Helvetica"/>
                <a:cs typeface="Helvetica"/>
              </a:rPr>
              <a:t>usa</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Lupus again</a:t>
            </a:r>
          </a:p>
          <a:p>
            <a:pPr defTabSz="465887">
              <a:defRPr/>
            </a:pPr>
            <a:r>
              <a:rPr lang="en-US" sz="1200" b="1" dirty="0">
                <a:latin typeface="Helvetica"/>
                <a:cs typeface="Helvetica"/>
              </a:rPr>
              <a:t>Painless oral lesions</a:t>
            </a:r>
          </a:p>
          <a:p>
            <a:pPr defTabSz="465887">
              <a:defRPr/>
            </a:pPr>
            <a:endParaRPr lang="en-US" sz="1200" b="1" dirty="0">
              <a:latin typeface="Helvetica"/>
              <a:cs typeface="Helvetica"/>
            </a:endParaRPr>
          </a:p>
          <a:p>
            <a:pPr defTabSz="465887">
              <a:defRPr/>
            </a:pPr>
            <a:r>
              <a:rPr lang="en-US" sz="1200" b="1" dirty="0">
                <a:latin typeface="Helvetica"/>
                <a:cs typeface="Helvetica"/>
              </a:rPr>
              <a:t>RA again</a:t>
            </a:r>
          </a:p>
          <a:p>
            <a:pPr defTabSz="465887">
              <a:defRPr/>
            </a:pPr>
            <a:r>
              <a:rPr lang="en-US" sz="1200" b="1" dirty="0">
                <a:latin typeface="Helvetica"/>
                <a:cs typeface="Helvetica"/>
              </a:rPr>
              <a:t>Pyoderma</a:t>
            </a:r>
            <a:r>
              <a:rPr lang="en-US" sz="1200" b="1" baseline="0" dirty="0">
                <a:latin typeface="Helvetica"/>
                <a:cs typeface="Helvetica"/>
              </a:rPr>
              <a:t> gangrenosum</a:t>
            </a:r>
          </a:p>
          <a:p>
            <a:pPr defTabSz="465887">
              <a:defRPr/>
            </a:pPr>
            <a:r>
              <a:rPr lang="en-US" sz="1200" b="1" baseline="0" dirty="0">
                <a:latin typeface="Helvetica"/>
                <a:cs typeface="Helvetica"/>
              </a:rPr>
              <a:t>Punched out ulcer on lower extremities</a:t>
            </a:r>
          </a:p>
          <a:p>
            <a:pPr defTabSz="465887">
              <a:defRPr/>
            </a:pPr>
            <a:r>
              <a:rPr lang="en-US" sz="1200" b="1" baseline="0" dirty="0">
                <a:latin typeface="Helvetica"/>
                <a:cs typeface="Helvetica"/>
              </a:rPr>
              <a:t>Looks more painful than it is </a:t>
            </a:r>
            <a:r>
              <a:rPr lang="en-US" sz="1200" b="1" baseline="0" dirty="0" err="1">
                <a:latin typeface="Helvetica"/>
                <a:cs typeface="Helvetica"/>
              </a:rPr>
              <a:t>bc</a:t>
            </a:r>
            <a:r>
              <a:rPr lang="en-US" sz="1200" b="1" baseline="0" dirty="0">
                <a:latin typeface="Helvetica"/>
                <a:cs typeface="Helvetica"/>
              </a:rPr>
              <a:t> nerves are damaged through inflammation</a:t>
            </a:r>
          </a:p>
          <a:p>
            <a:pPr defTabSz="465887">
              <a:defRPr/>
            </a:pPr>
            <a:r>
              <a:rPr lang="en-US" sz="1200" b="1" dirty="0">
                <a:latin typeface="Helvetica"/>
                <a:cs typeface="Helvetica"/>
              </a:rPr>
              <a:t>Balance of treatment vs conservative</a:t>
            </a:r>
            <a:r>
              <a:rPr lang="en-US" sz="1200" b="1" baseline="0" dirty="0">
                <a:latin typeface="Helvetica"/>
                <a:cs typeface="Helvetica"/>
              </a:rPr>
              <a:t> treatment</a:t>
            </a:r>
            <a:endParaRPr lang="en-US" sz="1200" b="1" dirty="0">
              <a:latin typeface="Helvetica"/>
              <a:cs typeface="Helvetica"/>
            </a:endParaRPr>
          </a:p>
          <a:p>
            <a:pPr defTabSz="465887">
              <a:defRPr/>
            </a:pPr>
            <a:endParaRPr lang="en-US" sz="1200" b="1" dirty="0">
              <a:latin typeface="Helvetica"/>
              <a:cs typeface="Helvetica"/>
            </a:endParaRPr>
          </a:p>
          <a:p>
            <a:pPr defTabSz="465887">
              <a:defRPr/>
            </a:pPr>
            <a:r>
              <a:rPr lang="en-US" sz="1200" b="1" dirty="0">
                <a:latin typeface="Helvetica"/>
                <a:cs typeface="Helvetica"/>
              </a:rPr>
              <a:t>Lyme</a:t>
            </a:r>
          </a:p>
          <a:p>
            <a:r>
              <a:rPr lang="en-US" sz="1200" b="1" baseline="0" dirty="0">
                <a:latin typeface="Helvetica"/>
                <a:cs typeface="Helvetica"/>
              </a:rPr>
              <a:t>Bulls eye</a:t>
            </a:r>
          </a:p>
          <a:p>
            <a:r>
              <a:rPr lang="en-US" sz="1200" b="1" baseline="0" dirty="0">
                <a:latin typeface="Helvetica"/>
                <a:cs typeface="Helvetica"/>
              </a:rPr>
              <a:t>Central clearing</a:t>
            </a:r>
          </a:p>
          <a:p>
            <a:r>
              <a:rPr lang="en-US" sz="1200" b="1" baseline="0" dirty="0">
                <a:latin typeface="Helvetica"/>
                <a:cs typeface="Helvetica"/>
              </a:rPr>
              <a:t>Aka erythema </a:t>
            </a:r>
            <a:r>
              <a:rPr lang="en-US" sz="1200" b="1" baseline="0" dirty="0" err="1">
                <a:latin typeface="Helvetica"/>
                <a:cs typeface="Helvetica"/>
              </a:rPr>
              <a:t>migrans</a:t>
            </a:r>
            <a:endParaRPr lang="en-US" sz="1200" b="1" baseline="0" dirty="0">
              <a:latin typeface="Helvetica"/>
              <a:cs typeface="Helvetica"/>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Helvetica"/>
                <a:cs typeface="Helvetica"/>
              </a:rPr>
              <a:t>Appears in </a:t>
            </a:r>
            <a:r>
              <a:rPr lang="en-US" sz="1200" b="1" dirty="0">
                <a:latin typeface="Helvetica"/>
                <a:cs typeface="Helvetica"/>
              </a:rPr>
              <a:t>Stage I: occurs 7 to 10 d after tick bite</a:t>
            </a:r>
            <a:endParaRPr lang="en-US" sz="1200" b="1" baseline="0" dirty="0">
              <a:latin typeface="Helvetica"/>
              <a:cs typeface="Helvetica"/>
            </a:endParaRPr>
          </a:p>
          <a:p>
            <a:pPr defTabSz="465887">
              <a:defRPr/>
            </a:pPr>
            <a:r>
              <a:rPr lang="en-US" sz="1200" b="1" u="none" dirty="0">
                <a:latin typeface="Helvetica"/>
                <a:cs typeface="Helvetica"/>
              </a:rPr>
              <a:t>Children and middle-aged adults </a:t>
            </a:r>
          </a:p>
          <a:p>
            <a:pPr defTabSz="465887">
              <a:defRPr/>
            </a:pPr>
            <a:r>
              <a:rPr lang="en-US" sz="1200" b="1" u="none" dirty="0">
                <a:latin typeface="Helvetica"/>
                <a:cs typeface="Helvetica"/>
              </a:rPr>
              <a:t>Remember: 99% of patients diagnosed during early localized infection period and 90% of patients with Lyme arthritis respond to therapy. </a:t>
            </a:r>
            <a:endParaRPr lang="en-US" sz="1200" b="1" u="none" dirty="0">
              <a:effectLst/>
              <a:latin typeface="Helvetica"/>
              <a:cs typeface="Helvetica"/>
            </a:endParaRPr>
          </a:p>
          <a:p>
            <a:pPr defTabSz="465887">
              <a:defRPr/>
            </a:pPr>
            <a:endParaRPr lang="en-US" sz="1200" b="1" dirty="0">
              <a:latin typeface="Helvetica"/>
              <a:cs typeface="Helvetica"/>
            </a:endParaRPr>
          </a:p>
          <a:p>
            <a:pPr defTabSz="465887">
              <a:defRPr/>
            </a:pPr>
            <a:endParaRPr lang="en-US" sz="1200" dirty="0">
              <a:latin typeface="Helvetica"/>
              <a:cs typeface="Helvetica"/>
            </a:endParaRPr>
          </a:p>
          <a:p>
            <a:pPr defTabSz="465887">
              <a:defRPr/>
            </a:pPr>
            <a:endParaRPr lang="en-US" sz="1200" dirty="0">
              <a:latin typeface="Helvetica"/>
              <a:cs typeface="Helvetica"/>
            </a:endParaRPr>
          </a:p>
          <a:p>
            <a:pPr defTabSz="465887">
              <a:defRPr/>
            </a:pPr>
            <a:r>
              <a:rPr lang="en-US" sz="1200" b="1" dirty="0">
                <a:latin typeface="Helvetica"/>
                <a:cs typeface="Helvetica"/>
              </a:rPr>
              <a:t>-------------------------------------------</a:t>
            </a:r>
          </a:p>
          <a:p>
            <a:pPr defTabSz="465887">
              <a:defRPr/>
            </a:pPr>
            <a:r>
              <a:rPr lang="en-US" sz="1200" b="1" dirty="0">
                <a:latin typeface="Helvetica"/>
                <a:cs typeface="Helvetica"/>
              </a:rPr>
              <a:t>BY CATEGORY</a:t>
            </a:r>
          </a:p>
          <a:p>
            <a:pPr defTabSz="465887">
              <a:defRPr/>
            </a:pPr>
            <a:endParaRPr lang="en-US" sz="1200" b="1" i="0" u="none" strike="noStrike" kern="1200" dirty="0">
              <a:solidFill>
                <a:schemeClr val="tx1"/>
              </a:solidFill>
              <a:effectLst/>
              <a:latin typeface="Helvetica"/>
              <a:ea typeface="+mn-ea"/>
              <a:cs typeface="+mn-cs"/>
            </a:endParaRPr>
          </a:p>
          <a:p>
            <a:pPr defTabSz="465887">
              <a:defRPr/>
            </a:pPr>
            <a:r>
              <a:rPr lang="en-US" sz="1200" b="1" i="0" u="none" strike="noStrike" kern="1200" dirty="0">
                <a:solidFill>
                  <a:schemeClr val="tx1"/>
                </a:solidFill>
                <a:effectLst/>
                <a:latin typeface="+mn-lt"/>
                <a:ea typeface="+mn-ea"/>
                <a:cs typeface="+mn-cs"/>
              </a:rPr>
              <a:t>Photosensitive</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SLE</a:t>
            </a:r>
            <a:r>
              <a:rPr lang="en-US" sz="1200" b="0"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rPr>
              <a:t>Cutaneous lupus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Malar, Subacute cutaneous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Discoid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Dermatomyositis </a:t>
            </a:r>
            <a:r>
              <a:rPr lang="en-US" sz="1200" b="1" i="0" u="none" strike="noStrike" kern="1200" dirty="0">
                <a:solidFill>
                  <a:schemeClr val="tx1"/>
                </a:solidFill>
                <a:effectLst/>
                <a:latin typeface="+mn-lt"/>
                <a:ea typeface="+mn-ea"/>
                <a:cs typeface="+mn-cs"/>
                <a:sym typeface="Wingdings" pitchFamily="2" charset="2"/>
              </a:rPr>
              <a:t> heliotropic and </a:t>
            </a:r>
            <a:r>
              <a:rPr lang="en-US" sz="1200" b="1" i="0" u="none" strike="noStrike" kern="1200" dirty="0" err="1">
                <a:solidFill>
                  <a:schemeClr val="tx1"/>
                </a:solidFill>
                <a:effectLst/>
                <a:latin typeface="+mn-lt"/>
                <a:ea typeface="+mn-ea"/>
                <a:cs typeface="+mn-cs"/>
                <a:sym typeface="Wingdings" pitchFamily="2" charset="2"/>
              </a:rPr>
              <a:t>gottrons</a:t>
            </a:r>
            <a:r>
              <a:rPr lang="en-US" sz="1200" b="1" i="0" u="none" strike="noStrike" kern="1200" dirty="0">
                <a:solidFill>
                  <a:schemeClr val="tx1"/>
                </a:solidFill>
                <a:effectLst/>
                <a:latin typeface="+mn-lt"/>
                <a:ea typeface="+mn-ea"/>
                <a:cs typeface="+mn-cs"/>
                <a:sym typeface="Wingdings" pitchFamily="2" charset="2"/>
              </a:rPr>
              <a:t> papules </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err="1">
                <a:solidFill>
                  <a:schemeClr val="tx1"/>
                </a:solidFill>
                <a:effectLst/>
                <a:latin typeface="+mn-lt"/>
                <a:ea typeface="+mn-ea"/>
                <a:cs typeface="+mn-cs"/>
              </a:rPr>
              <a:t>Photoresponsive</a:t>
            </a:r>
            <a:r>
              <a:rPr lang="en-US" sz="1200" b="1" i="0" u="none" strike="noStrike" kern="1200" baseline="0" dirty="0">
                <a:solidFill>
                  <a:schemeClr val="tx1"/>
                </a:solidFill>
                <a:effectLst/>
                <a:latin typeface="+mn-lt"/>
                <a:ea typeface="+mn-ea"/>
                <a:cs typeface="+mn-cs"/>
              </a:rPr>
              <a:t> &amp; nails</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Psoriatic</a:t>
            </a:r>
            <a:r>
              <a:rPr lang="en-US" sz="1200" b="1" i="0" u="none" strike="noStrike" kern="1200" baseline="0" dirty="0">
                <a:solidFill>
                  <a:schemeClr val="tx1"/>
                </a:solidFill>
                <a:effectLst/>
                <a:latin typeface="+mn-lt"/>
                <a:ea typeface="+mn-ea"/>
                <a:cs typeface="+mn-cs"/>
              </a:rPr>
              <a:t> arthritis </a:t>
            </a:r>
            <a:r>
              <a:rPr lang="en-US" sz="1200" b="0"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Psoriasis</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Nail pits (more</a:t>
            </a:r>
            <a:r>
              <a:rPr lang="en-US" sz="1200" b="1" i="0" u="none" strike="noStrike" kern="1200" baseline="0" dirty="0">
                <a:solidFill>
                  <a:schemeClr val="tx1"/>
                </a:solidFill>
                <a:effectLst/>
                <a:latin typeface="+mn-lt"/>
                <a:ea typeface="+mn-ea"/>
                <a:cs typeface="+mn-cs"/>
              </a:rPr>
              <a:t> arthritis)</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Skin thickening</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Systemic sclerosis</a:t>
            </a:r>
            <a:r>
              <a:rPr lang="en-US" sz="1200" b="0" i="0" u="none" strike="noStrike" kern="1200" dirty="0">
                <a:solidFill>
                  <a:schemeClr val="tx1"/>
                </a:solidFill>
                <a:effectLst/>
                <a:latin typeface="+mn-lt"/>
                <a:ea typeface="+mn-ea"/>
                <a:cs typeface="+mn-cs"/>
              </a:rPr>
              <a:t> w/ </a:t>
            </a:r>
            <a:r>
              <a:rPr lang="en-US" sz="1200" b="1" i="0" u="none" strike="noStrike" kern="1200" dirty="0">
                <a:solidFill>
                  <a:schemeClr val="tx1"/>
                </a:solidFill>
                <a:effectLst/>
                <a:latin typeface="+mn-lt"/>
                <a:ea typeface="+mn-ea"/>
                <a:cs typeface="+mn-cs"/>
              </a:rPr>
              <a:t>Raynaud’s, Sclerosis, renal crisis</a:t>
            </a:r>
            <a:r>
              <a:rPr lang="en-US" sz="1200" b="1" i="0" u="none" strike="noStrike" kern="1200" baseline="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CREST</a:t>
            </a:r>
            <a:r>
              <a:rPr lang="en-US" sz="1200" b="0" i="0" u="none" strike="noStrike" kern="1200" dirty="0">
                <a:solidFill>
                  <a:schemeClr val="tx1"/>
                </a:solidFill>
                <a:effectLst/>
                <a:latin typeface="+mn-lt"/>
                <a:ea typeface="+mn-ea"/>
                <a:cs typeface="+mn-cs"/>
              </a:rPr>
              <a:t> w/ </a:t>
            </a:r>
            <a:r>
              <a:rPr lang="en-US" sz="1200" b="1" i="0" u="none" strike="noStrike" kern="1200" dirty="0" err="1">
                <a:solidFill>
                  <a:schemeClr val="tx1"/>
                </a:solidFill>
                <a:effectLst/>
                <a:latin typeface="+mn-lt"/>
                <a:ea typeface="+mn-ea"/>
                <a:cs typeface="+mn-cs"/>
              </a:rPr>
              <a:t>Pulm</a:t>
            </a:r>
            <a:r>
              <a:rPr lang="en-US" sz="1200" b="1" i="0" u="none" strike="noStrike" kern="1200" dirty="0">
                <a:solidFill>
                  <a:schemeClr val="tx1"/>
                </a:solidFill>
                <a:effectLst/>
                <a:latin typeface="+mn-lt"/>
                <a:ea typeface="+mn-ea"/>
                <a:cs typeface="+mn-cs"/>
              </a:rPr>
              <a:t> HTN</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telangiectasias</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Nodules &amp; purpura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Rheumatoid</a:t>
            </a:r>
            <a:r>
              <a:rPr lang="en-US" sz="1200" b="1" i="0" u="none" strike="noStrike" kern="1200" baseline="0" dirty="0">
                <a:solidFill>
                  <a:schemeClr val="tx1"/>
                </a:solidFill>
                <a:effectLst/>
                <a:latin typeface="+mn-lt"/>
                <a:ea typeface="+mn-ea"/>
                <a:cs typeface="+mn-cs"/>
              </a:rPr>
              <a:t> n</a:t>
            </a:r>
            <a:r>
              <a:rPr lang="en-US" sz="1200" b="1" i="0" u="none" strike="noStrike" kern="1200" dirty="0">
                <a:solidFill>
                  <a:schemeClr val="tx1"/>
                </a:solidFill>
                <a:effectLst/>
                <a:latin typeface="+mn-lt"/>
                <a:ea typeface="+mn-ea"/>
                <a:cs typeface="+mn-cs"/>
              </a:rPr>
              <a:t>odules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Palpable</a:t>
            </a:r>
            <a:r>
              <a:rPr lang="en-US" sz="1200" b="1" i="0" u="none" strike="noStrike" kern="1200" baseline="0" dirty="0">
                <a:solidFill>
                  <a:schemeClr val="tx1"/>
                </a:solidFill>
                <a:effectLst/>
                <a:latin typeface="+mn-lt"/>
                <a:ea typeface="+mn-ea"/>
                <a:cs typeface="+mn-cs"/>
              </a:rPr>
              <a:t> p</a:t>
            </a:r>
            <a:r>
              <a:rPr lang="en-US" sz="1200" b="1" i="0" u="none" strike="noStrike" kern="1200" dirty="0">
                <a:solidFill>
                  <a:schemeClr val="tx1"/>
                </a:solidFill>
                <a:effectLst/>
                <a:latin typeface="+mn-lt"/>
                <a:ea typeface="+mn-ea"/>
                <a:cs typeface="+mn-cs"/>
              </a:rPr>
              <a:t>urpura</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Panniculitis,</a:t>
            </a:r>
            <a:r>
              <a:rPr lang="en-US" sz="1200" b="1" i="0" u="none" strike="noStrike" kern="1200" baseline="0" dirty="0">
                <a:solidFill>
                  <a:schemeClr val="tx1"/>
                </a:solidFill>
                <a:effectLst/>
                <a:latin typeface="+mn-lt"/>
                <a:ea typeface="+mn-ea"/>
                <a:cs typeface="+mn-cs"/>
              </a:rPr>
              <a:t> Sarcoid, IBD</a:t>
            </a:r>
            <a:r>
              <a:rPr lang="en-US" sz="1200" b="0" i="0" u="none" strike="noStrike" kern="1200" baseline="0" dirty="0">
                <a:solidFill>
                  <a:schemeClr val="tx1"/>
                </a:solidFill>
                <a:effectLst/>
                <a:latin typeface="+mn-lt"/>
                <a:ea typeface="+mn-ea"/>
                <a:cs typeface="+mn-cs"/>
              </a:rPr>
              <a:t> aka </a:t>
            </a:r>
            <a:r>
              <a:rPr lang="en-US" sz="1200" b="1" i="0" u="none" strike="noStrike" kern="1200" dirty="0">
                <a:solidFill>
                  <a:schemeClr val="tx1"/>
                </a:solidFill>
                <a:effectLst/>
                <a:latin typeface="+mn-lt"/>
                <a:ea typeface="+mn-ea"/>
                <a:cs typeface="+mn-cs"/>
              </a:rPr>
              <a:t>Erythema nodosum</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Ulcerations</a:t>
            </a:r>
            <a:endParaRPr lang="en-US" sz="1200" b="0"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Behcet’s </a:t>
            </a:r>
            <a:r>
              <a:rPr lang="en-US" sz="1200" b="0" i="0" u="none" strike="noStrike" kern="120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Oral</a:t>
            </a:r>
            <a:r>
              <a:rPr lang="en-US" sz="1200" b="1" i="0" u="none" strike="noStrike" kern="1200" baseline="0" dirty="0">
                <a:solidFill>
                  <a:schemeClr val="tx1"/>
                </a:solidFill>
                <a:effectLst/>
                <a:latin typeface="+mn-lt"/>
                <a:ea typeface="+mn-ea"/>
                <a:cs typeface="+mn-cs"/>
              </a:rPr>
              <a:t> and GU ulcers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Lupus </a:t>
            </a:r>
            <a:r>
              <a:rPr lang="en-US" sz="1200" b="0" i="0" u="none" strike="noStrike" kern="1200" dirty="0">
                <a:solidFill>
                  <a:schemeClr val="tx1"/>
                </a:solidFill>
                <a:effectLst/>
                <a:latin typeface="+mn-lt"/>
                <a:ea typeface="+mn-ea"/>
                <a:cs typeface="+mn-cs"/>
                <a:sym typeface="Wingdings" pitchFamily="2" charset="2"/>
              </a:rPr>
              <a:t> painless </a:t>
            </a:r>
            <a:r>
              <a:rPr lang="en-US" sz="1200" b="1" i="0" u="none" strike="noStrike" kern="1200" dirty="0">
                <a:solidFill>
                  <a:schemeClr val="tx1"/>
                </a:solidFill>
                <a:effectLst/>
                <a:latin typeface="+mn-lt"/>
                <a:ea typeface="+mn-ea"/>
                <a:cs typeface="+mn-cs"/>
              </a:rPr>
              <a:t>Oral ulcers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Rheumatoid, IBD</a:t>
            </a:r>
            <a:r>
              <a:rPr lang="en-US" sz="1200" b="1" i="0" u="none" strike="noStrike" kern="1200" baseline="0" dirty="0">
                <a:solidFill>
                  <a:schemeClr val="tx1"/>
                </a:solidFill>
                <a:effectLst/>
                <a:latin typeface="+mn-lt"/>
                <a:ea typeface="+mn-ea"/>
                <a:cs typeface="+mn-cs"/>
              </a:rPr>
              <a:t> </a:t>
            </a:r>
            <a:r>
              <a:rPr lang="en-US" sz="1200" b="1" i="0" u="none" strike="noStrike" kern="1200" baseline="0" dirty="0">
                <a:solidFill>
                  <a:schemeClr val="tx1"/>
                </a:solidFill>
                <a:effectLst/>
                <a:latin typeface="+mn-lt"/>
                <a:ea typeface="+mn-ea"/>
                <a:cs typeface="+mn-cs"/>
                <a:sym typeface="Wingdings" pitchFamily="2" charset="2"/>
              </a:rPr>
              <a:t>painful to look at but no feeling for patient, </a:t>
            </a:r>
            <a:r>
              <a:rPr lang="en-US" sz="1200" b="1" i="0" u="none" strike="noStrike" kern="1200" dirty="0">
                <a:solidFill>
                  <a:schemeClr val="tx1"/>
                </a:solidFill>
                <a:effectLst/>
                <a:latin typeface="+mn-lt"/>
                <a:ea typeface="+mn-ea"/>
                <a:cs typeface="+mn-cs"/>
              </a:rPr>
              <a:t>Pyoderma gangrenosum</a:t>
            </a:r>
            <a:endParaRPr lang="en-US" sz="1200" b="0"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dirty="0">
                <a:solidFill>
                  <a:schemeClr val="tx1"/>
                </a:solidFill>
                <a:effectLst/>
                <a:latin typeface="+mn-lt"/>
                <a:ea typeface="+mn-ea"/>
                <a:cs typeface="+mn-cs"/>
              </a:rPr>
              <a:t>Bulls</a:t>
            </a:r>
            <a:r>
              <a:rPr lang="en-US" sz="1200" b="1" i="0" u="none" strike="noStrike" kern="1200" baseline="0" dirty="0">
                <a:solidFill>
                  <a:schemeClr val="tx1"/>
                </a:solidFill>
                <a:effectLst/>
                <a:latin typeface="+mn-lt"/>
                <a:ea typeface="+mn-ea"/>
                <a:cs typeface="+mn-cs"/>
              </a:rPr>
              <a:t> eye with central clearing</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Lyme </a:t>
            </a:r>
            <a:r>
              <a:rPr lang="en-US" sz="1200" b="1" i="0" u="none" strike="noStrike" kern="1200" dirty="0">
                <a:solidFill>
                  <a:schemeClr val="tx1"/>
                </a:solidFill>
                <a:effectLst/>
                <a:latin typeface="+mn-lt"/>
                <a:ea typeface="+mn-ea"/>
                <a:cs typeface="+mn-cs"/>
                <a:sym typeface="Wingdings" pitchFamily="2" charset="2"/>
              </a:rPr>
              <a:t> </a:t>
            </a:r>
            <a:r>
              <a:rPr lang="en-US" sz="1200" b="1" i="0" u="none" strike="noStrike" kern="1200" dirty="0">
                <a:solidFill>
                  <a:schemeClr val="tx1"/>
                </a:solidFill>
                <a:effectLst/>
                <a:latin typeface="+mn-lt"/>
                <a:ea typeface="+mn-ea"/>
                <a:cs typeface="+mn-cs"/>
              </a:rPr>
              <a:t>Erythema chronicum</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migrans</a:t>
            </a:r>
            <a:endParaRPr lang="en-US" sz="1200" b="0" i="0" u="none" strike="noStrike" kern="1200" dirty="0">
              <a:solidFill>
                <a:schemeClr val="tx1"/>
              </a:solidFill>
              <a:effectLst/>
              <a:latin typeface="+mn-lt"/>
              <a:ea typeface="+mn-ea"/>
              <a:cs typeface="+mn-cs"/>
            </a:endParaRPr>
          </a:p>
          <a:p>
            <a:pPr defTabSz="465887">
              <a:defRPr/>
            </a:pPr>
            <a:endParaRPr lang="en-US" sz="1200" dirty="0">
              <a:latin typeface="Helvetica"/>
              <a:cs typeface="Helvetica"/>
            </a:endParaRPr>
          </a:p>
          <a:p>
            <a:pPr defTabSz="465887">
              <a:defRPr/>
            </a:pPr>
            <a:endParaRPr lang="en-US" sz="1200" dirty="0">
              <a:effectLst/>
              <a:latin typeface="Helvetica"/>
              <a:cs typeface="Helvetica"/>
            </a:endParaRPr>
          </a:p>
          <a:p>
            <a:endParaRPr lang="en-US" sz="1200"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31</a:t>
            </a:fld>
            <a:endParaRPr lang="en-US"/>
          </a:p>
        </p:txBody>
      </p:sp>
    </p:spTree>
    <p:extLst>
      <p:ext uri="{BB962C8B-B14F-4D97-AF65-F5344CB8AC3E}">
        <p14:creationId xmlns:p14="http://schemas.microsoft.com/office/powerpoint/2010/main" val="2307344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32</a:t>
            </a:fld>
            <a:endParaRPr lang="en-US"/>
          </a:p>
        </p:txBody>
      </p:sp>
    </p:spTree>
    <p:extLst>
      <p:ext uri="{BB962C8B-B14F-4D97-AF65-F5344CB8AC3E}">
        <p14:creationId xmlns:p14="http://schemas.microsoft.com/office/powerpoint/2010/main" val="240140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a:cs typeface="Helvetica"/>
              </a:rPr>
              <a:t>Best to do by size </a:t>
            </a:r>
            <a:r>
              <a:rPr lang="en-US" sz="1200" b="1" dirty="0" err="1">
                <a:latin typeface="Helvetica"/>
                <a:cs typeface="Helvetica"/>
              </a:rPr>
              <a:t>bc</a:t>
            </a:r>
            <a:r>
              <a:rPr lang="en-US" sz="1200" b="1" dirty="0">
                <a:latin typeface="Helvetica"/>
                <a:cs typeface="Helvetica"/>
              </a:rPr>
              <a:t> then don</a:t>
            </a:r>
            <a:r>
              <a:rPr lang="fr-FR" sz="1200" b="1" dirty="0">
                <a:latin typeface="Helvetica"/>
                <a:cs typeface="Helvetica"/>
              </a:rPr>
              <a:t>’</a:t>
            </a:r>
            <a:r>
              <a:rPr lang="en-US" sz="1200" b="1" dirty="0">
                <a:latin typeface="Helvetica"/>
                <a:cs typeface="Helvetica"/>
              </a:rPr>
              <a:t>t</a:t>
            </a:r>
            <a:r>
              <a:rPr lang="en-US" sz="1200" b="1" baseline="0" dirty="0">
                <a:latin typeface="Helvetica"/>
                <a:cs typeface="Helvetica"/>
              </a:rPr>
              <a:t> have to memorize where occurs and symptoms </a:t>
            </a:r>
          </a:p>
          <a:p>
            <a:endParaRPr lang="en-US" sz="1200" b="1" baseline="0" dirty="0">
              <a:latin typeface="Helvetica"/>
              <a:cs typeface="Helvetica"/>
            </a:endParaRPr>
          </a:p>
          <a:p>
            <a:pPr marL="0" indent="0">
              <a:buFont typeface="Arial"/>
              <a:buNone/>
            </a:pPr>
            <a:r>
              <a:rPr lang="en-US" sz="1200" b="1" baseline="0" dirty="0">
                <a:latin typeface="Helvetica"/>
                <a:cs typeface="Helvetica"/>
              </a:rPr>
              <a:t>Large </a:t>
            </a:r>
            <a:r>
              <a:rPr lang="en-US" sz="1200" b="1" baseline="0" dirty="0">
                <a:latin typeface="Helvetica"/>
                <a:cs typeface="Helvetica"/>
                <a:sym typeface="Wingdings" pitchFamily="2" charset="2"/>
              </a:rPr>
              <a:t> </a:t>
            </a:r>
          </a:p>
          <a:p>
            <a:pPr marL="0" indent="0">
              <a:buFont typeface="Arial"/>
              <a:buNone/>
            </a:pPr>
            <a:r>
              <a:rPr lang="en-US" b="1" dirty="0"/>
              <a:t>Headaches</a:t>
            </a:r>
          </a:p>
          <a:p>
            <a:pPr marL="0" indent="0">
              <a:buFont typeface="Arial"/>
              <a:buNone/>
            </a:pPr>
            <a:r>
              <a:rPr lang="en-US" b="1" dirty="0"/>
              <a:t>Pulses</a:t>
            </a:r>
            <a:r>
              <a:rPr lang="en-US" b="1" baseline="0" dirty="0"/>
              <a:t> missing </a:t>
            </a:r>
            <a:endParaRPr lang="en-US" b="1" dirty="0"/>
          </a:p>
          <a:p>
            <a:pPr marL="0" indent="0">
              <a:buFont typeface="Arial"/>
              <a:buNone/>
            </a:pPr>
            <a:r>
              <a:rPr lang="en-US" b="1" dirty="0"/>
              <a:t>Discordant</a:t>
            </a:r>
            <a:r>
              <a:rPr lang="en-US" b="1" baseline="0" dirty="0"/>
              <a:t> blood pressures</a:t>
            </a:r>
          </a:p>
          <a:p>
            <a:endParaRPr lang="en-US" sz="1200" b="1" baseline="0" dirty="0">
              <a:latin typeface="Helvetica"/>
              <a:cs typeface="Helvetica"/>
            </a:endParaRPr>
          </a:p>
          <a:p>
            <a:pPr marL="0" indent="0">
              <a:buFont typeface="Arial"/>
              <a:buNone/>
            </a:pPr>
            <a:r>
              <a:rPr lang="en-US" sz="1200" b="1" baseline="0" dirty="0">
                <a:latin typeface="Helvetica"/>
                <a:cs typeface="Helvetica"/>
              </a:rPr>
              <a:t>Medium </a:t>
            </a:r>
            <a:r>
              <a:rPr lang="en-US" sz="1200" b="1" baseline="0" dirty="0">
                <a:latin typeface="Helvetica"/>
                <a:cs typeface="Helvetica"/>
                <a:sym typeface="Wingdings" pitchFamily="2" charset="2"/>
              </a:rPr>
              <a:t></a:t>
            </a:r>
          </a:p>
          <a:p>
            <a:pPr marL="0" indent="0">
              <a:buFont typeface="Arial"/>
              <a:buNone/>
            </a:pPr>
            <a:r>
              <a:rPr lang="en-US" b="1" baseline="0" dirty="0"/>
              <a:t>Foot drop</a:t>
            </a:r>
          </a:p>
          <a:p>
            <a:pPr marL="0" indent="0">
              <a:buFont typeface="Arial"/>
              <a:buNone/>
            </a:pPr>
            <a:r>
              <a:rPr lang="en-US" b="1" baseline="0" dirty="0"/>
              <a:t>Renal failure</a:t>
            </a:r>
          </a:p>
          <a:p>
            <a:pPr marL="0" indent="0">
              <a:buFont typeface="Arial"/>
              <a:buNone/>
            </a:pPr>
            <a:endParaRPr lang="en-US" sz="1200" b="1" baseline="0" dirty="0">
              <a:latin typeface="Helvetica"/>
              <a:cs typeface="Helvetica"/>
            </a:endParaRPr>
          </a:p>
          <a:p>
            <a:r>
              <a:rPr lang="en-US" sz="1200" b="1" baseline="0" dirty="0">
                <a:latin typeface="Helvetica"/>
                <a:cs typeface="Helvetica"/>
              </a:rPr>
              <a:t>Small </a:t>
            </a:r>
            <a:r>
              <a:rPr lang="en-US" sz="1200" b="1" baseline="0" dirty="0">
                <a:latin typeface="Helvetica"/>
                <a:cs typeface="Helvetica"/>
                <a:sym typeface="Wingdings" pitchFamily="2" charset="2"/>
              </a:rPr>
              <a:t></a:t>
            </a:r>
          </a:p>
          <a:p>
            <a:pPr marL="0" indent="0">
              <a:buFont typeface="Arial"/>
              <a:buNone/>
            </a:pPr>
            <a:r>
              <a:rPr lang="en-US" b="1" dirty="0"/>
              <a:t>Epistaxis</a:t>
            </a:r>
            <a:r>
              <a:rPr lang="en-US" b="1" baseline="0" dirty="0"/>
              <a:t> </a:t>
            </a:r>
          </a:p>
          <a:p>
            <a:pPr marL="0" indent="0">
              <a:buFont typeface="Arial"/>
              <a:buNone/>
            </a:pPr>
            <a:r>
              <a:rPr lang="en-US" b="1" baseline="0" dirty="0"/>
              <a:t>Hemoptysis</a:t>
            </a:r>
          </a:p>
          <a:p>
            <a:pPr marL="0" indent="0">
              <a:buFont typeface="Arial"/>
              <a:buNone/>
            </a:pPr>
            <a:r>
              <a:rPr lang="en-US" b="1" baseline="0" dirty="0"/>
              <a:t>Hematuria</a:t>
            </a:r>
          </a:p>
          <a:p>
            <a:pPr marL="0" indent="0">
              <a:buFont typeface="Arial"/>
              <a:buNone/>
            </a:pPr>
            <a:r>
              <a:rPr lang="en-US" b="1" baseline="0" dirty="0"/>
              <a:t>Purpura </a:t>
            </a:r>
          </a:p>
          <a:p>
            <a:endParaRPr lang="en-US" sz="1200" b="1" baseline="0" dirty="0">
              <a:latin typeface="Helvetica"/>
              <a:cs typeface="Helvetica"/>
            </a:endParaRPr>
          </a:p>
          <a:p>
            <a:r>
              <a:rPr lang="en-US" sz="1200" b="1" baseline="0" dirty="0">
                <a:latin typeface="Helvetica"/>
                <a:cs typeface="Helvetica"/>
              </a:rPr>
              <a:t>Variable </a:t>
            </a:r>
            <a:r>
              <a:rPr lang="en-US" sz="1200" b="1" baseline="0" dirty="0">
                <a:latin typeface="Helvetica"/>
                <a:cs typeface="Helvetica"/>
                <a:sym typeface="Wingdings"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Disease</a:t>
            </a:r>
            <a:r>
              <a:rPr lang="en-US" b="1" baseline="0" dirty="0"/>
              <a:t> itself can affect any size vessel </a:t>
            </a:r>
            <a:endParaRPr lang="en-US" b="1" dirty="0"/>
          </a:p>
          <a:p>
            <a:endParaRPr lang="en-US" sz="1200" b="1" baseline="0" dirty="0">
              <a:latin typeface="Helvetica"/>
              <a:cs typeface="Helvetica"/>
            </a:endParaRPr>
          </a:p>
          <a:p>
            <a:r>
              <a:rPr lang="en-US" sz="1200" b="1" baseline="0" dirty="0">
                <a:latin typeface="Helvetica"/>
                <a:cs typeface="Helvetica"/>
              </a:rPr>
              <a:t>Other </a:t>
            </a:r>
            <a:r>
              <a:rPr lang="en-US" sz="1200" b="1" baseline="0" dirty="0">
                <a:latin typeface="Helvetica"/>
                <a:cs typeface="Helvetica"/>
                <a:sym typeface="Wingdings"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Don’t</a:t>
            </a:r>
            <a:r>
              <a:rPr lang="en-US" b="1" baseline="0" dirty="0"/>
              <a:t> really fit a pattern based on size but already have another underlying disease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Ex rheumatoid vasculitis, lupus vasculitis, </a:t>
            </a:r>
            <a:r>
              <a:rPr lang="en-US" b="1" baseline="0" dirty="0" err="1"/>
              <a:t>etc</a:t>
            </a:r>
            <a:r>
              <a:rPr lang="en-US" b="1" baseline="0" dirty="0"/>
              <a:t> </a:t>
            </a:r>
            <a:endParaRPr lang="en-US" b="1" dirty="0"/>
          </a:p>
          <a:p>
            <a:endParaRPr lang="en-US" sz="1200" b="1" baseline="0" dirty="0">
              <a:latin typeface="Helvetica"/>
              <a:cs typeface="Helvetica"/>
            </a:endParaRPr>
          </a:p>
          <a:p>
            <a:r>
              <a:rPr lang="en-US" sz="1200" b="1" baseline="0" dirty="0">
                <a:latin typeface="Helvetica"/>
                <a:cs typeface="Helvetica"/>
              </a:rPr>
              <a:t>Most vasculitis share: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Constitutional</a:t>
            </a:r>
            <a:r>
              <a:rPr lang="en-US" b="1" baseline="0" dirty="0"/>
              <a:t> symptoms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Aspirin</a:t>
            </a:r>
            <a:r>
              <a:rPr lang="en-US" b="1" baseline="0" dirty="0"/>
              <a:t> </a:t>
            </a:r>
            <a:r>
              <a:rPr lang="en-US" b="1" baseline="0" dirty="0">
                <a:sym typeface="Wingdings"/>
              </a:rPr>
              <a:t> decreases thrombotic stuff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sym typeface="Wingdings"/>
            </a:endParaRPr>
          </a:p>
          <a:p>
            <a:pPr defTabSz="465887">
              <a:defRPr/>
            </a:pPr>
            <a:r>
              <a:rPr lang="en-US" sz="1200" b="1" u="none" dirty="0">
                <a:latin typeface="Helvetica"/>
                <a:cs typeface="Helvetica"/>
              </a:rPr>
              <a:t>General points</a:t>
            </a:r>
          </a:p>
          <a:p>
            <a:pPr defTabSz="465887">
              <a:defRPr/>
            </a:pPr>
            <a:r>
              <a:rPr lang="en-US" sz="1200" b="1" u="none" dirty="0">
                <a:latin typeface="Helvetica"/>
                <a:cs typeface="Helvetica"/>
              </a:rPr>
              <a:t>In vasculitis</a:t>
            </a:r>
            <a:r>
              <a:rPr lang="en-US" sz="1200" b="1" u="none" baseline="0" dirty="0">
                <a:latin typeface="Helvetica"/>
                <a:cs typeface="Helvetica"/>
              </a:rPr>
              <a:t> </a:t>
            </a:r>
            <a:r>
              <a:rPr lang="en-US" sz="1200" b="1" u="none" dirty="0">
                <a:latin typeface="Helvetica"/>
                <a:cs typeface="Helvetica"/>
              </a:rPr>
              <a:t>Inflammation can shift balance promoting a prothrombotic state;</a:t>
            </a:r>
            <a:r>
              <a:rPr lang="en-US" sz="1200" b="1" u="none" baseline="0" dirty="0">
                <a:latin typeface="Helvetica"/>
                <a:cs typeface="Helvetica"/>
              </a:rPr>
              <a:t> arterial or venous </a:t>
            </a:r>
            <a:r>
              <a:rPr lang="en-US" sz="1200" b="1" u="none" baseline="0" dirty="0">
                <a:latin typeface="Helvetica"/>
                <a:cs typeface="Helvetica"/>
                <a:sym typeface="Wingdings"/>
              </a:rPr>
              <a:t> can get more clots in general</a:t>
            </a:r>
            <a:endParaRPr lang="en-US" sz="1200" b="1" u="none" baseline="0" dirty="0">
              <a:latin typeface="Helvetica"/>
              <a:cs typeface="Helvetica"/>
            </a:endParaRPr>
          </a:p>
          <a:p>
            <a:pPr defTabSz="465887">
              <a:defRPr/>
            </a:pPr>
            <a:r>
              <a:rPr lang="en-US" sz="1200" b="1" u="none" baseline="0" dirty="0">
                <a:latin typeface="Helvetica"/>
                <a:cs typeface="Helvetica"/>
              </a:rPr>
              <a:t>Usually with active </a:t>
            </a:r>
            <a:r>
              <a:rPr lang="en-US" sz="1200" b="1" u="none" baseline="0" dirty="0" err="1">
                <a:latin typeface="Helvetica"/>
                <a:cs typeface="Helvetica"/>
              </a:rPr>
              <a:t>dz</a:t>
            </a:r>
            <a:endParaRPr lang="en-US" sz="1200" b="1" u="none" baseline="0" dirty="0">
              <a:latin typeface="Helvetica"/>
              <a:cs typeface="Helvetica"/>
            </a:endParaRPr>
          </a:p>
          <a:p>
            <a:pPr defTabSz="465887">
              <a:defRPr/>
            </a:pPr>
            <a:r>
              <a:rPr lang="en-US" sz="1200" b="1" u="none" dirty="0">
                <a:latin typeface="Helvetica"/>
                <a:cs typeface="Helvetica"/>
              </a:rPr>
              <a:t>High prevalence of cardiovascular events soon after diagnosis suggests that active disease may play a role in triggering arterial thrombosis</a:t>
            </a:r>
            <a:r>
              <a:rPr lang="en-US" sz="1200" u="none" dirty="0">
                <a:latin typeface="Helvetica"/>
                <a:cs typeface="Helvetica"/>
              </a:rPr>
              <a:t>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dirty="0">
                <a:latin typeface="Helvetica"/>
                <a:cs typeface="Helvetica"/>
              </a:rPr>
              <a:t>4 granulomatous vasculitis: GCA, TA, GPA, EGPA </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none" dirty="0">
                <a:latin typeface="Helvetica"/>
                <a:cs typeface="Helvetica"/>
              </a:rPr>
              <a:t>3 </a:t>
            </a:r>
            <a:r>
              <a:rPr lang="en-US" sz="1200" b="1" u="none" dirty="0" err="1">
                <a:latin typeface="Helvetica"/>
                <a:cs typeface="Helvetica"/>
              </a:rPr>
              <a:t>anca</a:t>
            </a:r>
            <a:r>
              <a:rPr lang="en-US" sz="1200" b="1" u="none" dirty="0">
                <a:latin typeface="Helvetica"/>
                <a:cs typeface="Helvetica"/>
              </a:rPr>
              <a:t> associated vasculitis: GPA, EGPA, MPA</a:t>
            </a:r>
          </a:p>
          <a:p>
            <a:pPr marL="0" marR="0" indent="0" algn="l" defTabSz="465887" rtl="0" eaLnBrk="1" fontAlgn="auto" latinLnBrk="0" hangingPunct="1">
              <a:lnSpc>
                <a:spcPct val="100000"/>
              </a:lnSpc>
              <a:spcBef>
                <a:spcPts val="0"/>
              </a:spcBef>
              <a:spcAft>
                <a:spcPts val="0"/>
              </a:spcAft>
              <a:buClrTx/>
              <a:buSzTx/>
              <a:buFontTx/>
              <a:buNone/>
              <a:tabLst/>
              <a:defRPr/>
            </a:pPr>
            <a:r>
              <a:rPr lang="en-US" sz="1200" b="1" u="sng" dirty="0">
                <a:latin typeface="Helvetica"/>
                <a:cs typeface="Helvetica"/>
              </a:rPr>
              <a:t>Mortality in first year is due to active vasculitis or infection, late mortality due to infection, cardiovascular disease and malignancy</a:t>
            </a:r>
            <a:endParaRPr lang="en-US" sz="1200" b="1" u="none"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dirty="0"/>
          </a:p>
          <a:p>
            <a:endParaRPr lang="en-US" b="1" dirty="0"/>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CEE954A6-7000-C342-A367-78A7A808A23B}" type="slidenum">
              <a:rPr lang="en-US" smtClean="0"/>
              <a:t>33</a:t>
            </a:fld>
            <a:endParaRPr lang="en-US"/>
          </a:p>
        </p:txBody>
      </p:sp>
    </p:spTree>
    <p:extLst>
      <p:ext uri="{BB962C8B-B14F-4D97-AF65-F5344CB8AC3E}">
        <p14:creationId xmlns:p14="http://schemas.microsoft.com/office/powerpoint/2010/main" val="3387684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1" dirty="0">
              <a:latin typeface="Helvetica"/>
              <a:cs typeface="Helvetica"/>
            </a:endParaRPr>
          </a:p>
          <a:p>
            <a:r>
              <a:rPr lang="en-US" sz="1400" b="1" dirty="0">
                <a:latin typeface="Helvetica"/>
                <a:cs typeface="Helvetica"/>
              </a:rPr>
              <a:t>Giant cell arteritis (GCA) aka temporal arteritis</a:t>
            </a:r>
          </a:p>
          <a:p>
            <a:pPr defTabSz="465887">
              <a:defRPr/>
            </a:pPr>
            <a:r>
              <a:rPr lang="en-US" sz="1400" b="1" u="none" dirty="0">
                <a:latin typeface="Helvetica"/>
                <a:cs typeface="Helvetica"/>
              </a:rPr>
              <a:t>PMR and GCA occur together more frequently</a:t>
            </a:r>
          </a:p>
          <a:p>
            <a:pPr defTabSz="465887">
              <a:defRPr/>
            </a:pPr>
            <a:r>
              <a:rPr lang="en-US" sz="1400" b="1" u="none" dirty="0">
                <a:latin typeface="Helvetica"/>
                <a:cs typeface="Helvetica"/>
              </a:rPr>
              <a:t>New headache, jaw claudication.</a:t>
            </a:r>
            <a:r>
              <a:rPr lang="en-US" sz="1400" b="1" u="none" baseline="0" dirty="0">
                <a:latin typeface="Helvetica"/>
                <a:cs typeface="Helvetica"/>
              </a:rPr>
              <a:t> </a:t>
            </a:r>
            <a:r>
              <a:rPr lang="en-US" sz="1400" b="1" u="none" dirty="0">
                <a:latin typeface="Helvetica"/>
                <a:cs typeface="Helvetica"/>
              </a:rPr>
              <a:t>visual loss,</a:t>
            </a:r>
            <a:r>
              <a:rPr lang="en-US" sz="1400" b="1" u="none" baseline="0" dirty="0">
                <a:latin typeface="Helvetica"/>
                <a:cs typeface="Helvetica"/>
              </a:rPr>
              <a:t> fevers, weight loss</a:t>
            </a:r>
          </a:p>
          <a:p>
            <a:pPr defTabSz="465887">
              <a:defRPr/>
            </a:pPr>
            <a:r>
              <a:rPr lang="en-US" sz="1400" b="1" u="sng" baseline="0" dirty="0">
                <a:solidFill>
                  <a:srgbClr val="FF0000"/>
                </a:solidFill>
                <a:latin typeface="Helvetica"/>
                <a:cs typeface="Helvetica"/>
              </a:rPr>
              <a:t>Vision loss permanent so treat quickly </a:t>
            </a:r>
            <a:r>
              <a:rPr lang="en-US" sz="1400" b="1" u="sng" baseline="0" dirty="0">
                <a:solidFill>
                  <a:srgbClr val="FF0000"/>
                </a:solidFill>
                <a:latin typeface="Helvetica"/>
                <a:cs typeface="Helvetica"/>
                <a:sym typeface="Wingdings" pitchFamily="2" charset="2"/>
              </a:rPr>
              <a:t> do not delay for diagnostic biopsy </a:t>
            </a:r>
            <a:r>
              <a:rPr lang="en-US" sz="1400" b="1" u="sng" baseline="0" dirty="0" err="1">
                <a:solidFill>
                  <a:srgbClr val="FF0000"/>
                </a:solidFill>
                <a:latin typeface="Helvetica"/>
                <a:cs typeface="Helvetica"/>
                <a:sym typeface="Wingdings" pitchFamily="2" charset="2"/>
              </a:rPr>
              <a:t>bc</a:t>
            </a:r>
            <a:r>
              <a:rPr lang="en-US" sz="1400" b="1" u="sng" baseline="0" dirty="0">
                <a:solidFill>
                  <a:srgbClr val="FF0000"/>
                </a:solidFill>
                <a:latin typeface="Helvetica"/>
                <a:cs typeface="Helvetica"/>
                <a:sym typeface="Wingdings" pitchFamily="2" charset="2"/>
              </a:rPr>
              <a:t> it’s still ok to get done even after started steroids x 2 weeks</a:t>
            </a:r>
            <a:endParaRPr lang="en-US" sz="1400" b="1" u="sng" dirty="0">
              <a:solidFill>
                <a:srgbClr val="FF0000"/>
              </a:solidFill>
              <a:latin typeface="Helvetica"/>
              <a:cs typeface="Helvetica"/>
            </a:endParaRPr>
          </a:p>
          <a:p>
            <a:pPr defTabSz="465887">
              <a:defRPr/>
            </a:pPr>
            <a:r>
              <a:rPr lang="en-US" sz="1400" b="1" u="none" dirty="0">
                <a:latin typeface="Helvetica"/>
                <a:cs typeface="Helvetica"/>
              </a:rPr>
              <a:t>Transmural large vessel inflammation with skip lesions and multinucleated giant cells</a:t>
            </a:r>
          </a:p>
          <a:p>
            <a:pPr defTabSz="465887">
              <a:defRPr/>
            </a:pPr>
            <a:r>
              <a:rPr lang="en-US" sz="1400" b="1" u="none" dirty="0">
                <a:latin typeface="Helvetica"/>
                <a:cs typeface="Helvetica"/>
              </a:rPr>
              <a:t>About 2/3 have headache</a:t>
            </a:r>
          </a:p>
          <a:p>
            <a:pPr defTabSz="465887">
              <a:defRPr/>
            </a:pPr>
            <a:r>
              <a:rPr lang="en-US" sz="1400" b="1" u="none" dirty="0">
                <a:latin typeface="Helvetica"/>
                <a:cs typeface="Helvetica"/>
              </a:rPr>
              <a:t>Total or partial visual loss affects up to 20% of GCA, mostly at disease onset </a:t>
            </a:r>
            <a:endParaRPr lang="en-US" sz="1400" b="1" u="none" dirty="0">
              <a:effectLst/>
              <a:latin typeface="Helvetica"/>
              <a:cs typeface="Helvetica"/>
            </a:endParaRPr>
          </a:p>
          <a:p>
            <a:pPr defTabSz="465887">
              <a:defRPr/>
            </a:pPr>
            <a:r>
              <a:rPr lang="en-US" sz="1400" b="1" u="none" dirty="0">
                <a:latin typeface="Helvetica"/>
                <a:cs typeface="Helvetica"/>
              </a:rPr>
              <a:t>Can</a:t>
            </a:r>
            <a:r>
              <a:rPr lang="en-US" sz="1400" b="1" u="none" baseline="0" dirty="0">
                <a:latin typeface="Helvetica"/>
                <a:cs typeface="Helvetica"/>
              </a:rPr>
              <a:t> get </a:t>
            </a:r>
            <a:r>
              <a:rPr lang="en-US" sz="1400" b="1" u="none" dirty="0">
                <a:latin typeface="Helvetica"/>
                <a:cs typeface="Helvetica"/>
              </a:rPr>
              <a:t>arm claudication and arterial bruits after 3-4 years </a:t>
            </a:r>
          </a:p>
          <a:p>
            <a:pPr defTabSz="465887">
              <a:defRPr/>
            </a:pPr>
            <a:r>
              <a:rPr lang="en-US" sz="1400" b="1" u="none" dirty="0">
                <a:latin typeface="Helvetica"/>
                <a:cs typeface="Helvetica"/>
              </a:rPr>
              <a:t>Can get lung involvement</a:t>
            </a:r>
          </a:p>
          <a:p>
            <a:pPr defTabSz="465887">
              <a:defRPr/>
            </a:pPr>
            <a:r>
              <a:rPr lang="en-US" sz="1400" b="1" u="none" dirty="0">
                <a:latin typeface="Helvetica"/>
                <a:cs typeface="Helvetica"/>
              </a:rPr>
              <a:t>Anticardiolipin antibodies can be increased in active GCA</a:t>
            </a:r>
          </a:p>
          <a:p>
            <a:pPr defTabSz="465887">
              <a:defRPr/>
            </a:pPr>
            <a:r>
              <a:rPr lang="en-US" sz="1400" b="1" u="none" baseline="0" dirty="0">
                <a:effectLst/>
                <a:latin typeface="Helvetica"/>
                <a:cs typeface="Helvetica"/>
              </a:rPr>
              <a:t>Aspirin may </a:t>
            </a:r>
            <a:r>
              <a:rPr lang="en-US" sz="1400" b="1" u="none" dirty="0">
                <a:latin typeface="Helvetica"/>
                <a:cs typeface="Helvetica"/>
              </a:rPr>
              <a:t>prevent GCA-related ischemic complications. </a:t>
            </a:r>
          </a:p>
          <a:p>
            <a:pPr defTabSz="465887">
              <a:defRPr/>
            </a:pPr>
            <a:r>
              <a:rPr lang="en-US" sz="1400" b="1" u="none" dirty="0">
                <a:latin typeface="Helvetica"/>
                <a:cs typeface="Helvetica"/>
              </a:rPr>
              <a:t>Usually</a:t>
            </a:r>
            <a:r>
              <a:rPr lang="en-US" sz="1400" b="1" u="none" baseline="0" dirty="0">
                <a:latin typeface="Helvetica"/>
                <a:cs typeface="Helvetica"/>
              </a:rPr>
              <a:t> lasts </a:t>
            </a:r>
            <a:r>
              <a:rPr lang="en-US" sz="1400" b="1" u="none" dirty="0">
                <a:latin typeface="Helvetica"/>
                <a:cs typeface="Helvetica"/>
              </a:rPr>
              <a:t>2 years from disease onset </a:t>
            </a:r>
          </a:p>
          <a:p>
            <a:pPr defTabSz="465887">
              <a:defRPr/>
            </a:pPr>
            <a:endParaRPr lang="en-US" sz="1400" b="1" u="none" dirty="0">
              <a:latin typeface="Helvetica"/>
              <a:cs typeface="Helvetica"/>
            </a:endParaRPr>
          </a:p>
          <a:p>
            <a:endParaRPr lang="en-US" sz="1400" b="1" dirty="0">
              <a:latin typeface="Helvetica"/>
              <a:cs typeface="Helvetica"/>
            </a:endParaRPr>
          </a:p>
          <a:p>
            <a:r>
              <a:rPr lang="en-US" sz="1400" b="1" dirty="0">
                <a:latin typeface="Helvetica"/>
                <a:cs typeface="Helvetica"/>
              </a:rPr>
              <a:t>Takayasu’s arteritis (TA)</a:t>
            </a:r>
          </a:p>
          <a:p>
            <a:r>
              <a:rPr lang="en-US" sz="1400" b="1" u="none" dirty="0">
                <a:latin typeface="Helvetica"/>
                <a:cs typeface="Helvetica"/>
              </a:rPr>
              <a:t>Large vessel vasculitis of unknown etiology</a:t>
            </a:r>
          </a:p>
          <a:p>
            <a:pPr defTabSz="465887">
              <a:defRPr/>
            </a:pPr>
            <a:r>
              <a:rPr lang="en-US" sz="1400" b="1" u="none" dirty="0">
                <a:latin typeface="Helvetica"/>
                <a:cs typeface="Helvetica"/>
              </a:rPr>
              <a:t>Can be seen in all ethnicities around world (not just Asians)</a:t>
            </a:r>
          </a:p>
          <a:p>
            <a:pPr defTabSz="465887">
              <a:defRPr/>
            </a:pPr>
            <a:r>
              <a:rPr lang="en-US" sz="1400" b="1" u="none" dirty="0">
                <a:latin typeface="Helvetica"/>
                <a:cs typeface="Helvetica"/>
              </a:rPr>
              <a:t>Young women </a:t>
            </a:r>
          </a:p>
          <a:p>
            <a:pPr defTabSz="465887">
              <a:defRPr/>
            </a:pPr>
            <a:r>
              <a:rPr lang="en-US" sz="1400" b="1" u="none" dirty="0">
                <a:latin typeface="Helvetica"/>
                <a:cs typeface="Helvetica"/>
              </a:rPr>
              <a:t>Affects aorta and its major branches </a:t>
            </a:r>
            <a:endParaRPr lang="en-US" sz="1400" b="1" u="none" dirty="0">
              <a:effectLst/>
              <a:latin typeface="Helvetica"/>
              <a:cs typeface="Helvetica"/>
            </a:endParaRPr>
          </a:p>
          <a:p>
            <a:pPr defTabSz="465887">
              <a:defRPr/>
            </a:pPr>
            <a:r>
              <a:rPr lang="en-US" sz="1400" b="1" u="none" dirty="0">
                <a:latin typeface="Helvetica"/>
                <a:cs typeface="Helvetica"/>
              </a:rPr>
              <a:t>Thoracic aorta and its branches was more common among females vs males have a tendency toward limited involvement of abdominal aorta and its branches</a:t>
            </a:r>
            <a:endParaRPr lang="en-US" sz="1400" b="1" u="none" dirty="0">
              <a:effectLst/>
              <a:latin typeface="Helvetica"/>
              <a:cs typeface="Helvetica"/>
            </a:endParaRPr>
          </a:p>
          <a:p>
            <a:pPr defTabSz="465887">
              <a:defRPr/>
            </a:pPr>
            <a:r>
              <a:rPr lang="en-US" sz="1400" b="1" u="none" dirty="0">
                <a:latin typeface="Helvetica"/>
                <a:cs typeface="Helvetica"/>
              </a:rPr>
              <a:t>Pregnancy seems to cause serious risks for both maternal and fetal health </a:t>
            </a:r>
          </a:p>
          <a:p>
            <a:pPr defTabSz="465887">
              <a:defRPr/>
            </a:pPr>
            <a:r>
              <a:rPr lang="en-US" sz="1400" b="1" u="none" dirty="0">
                <a:latin typeface="Helvetica"/>
                <a:cs typeface="Helvetica"/>
              </a:rPr>
              <a:t>IBD frequently</a:t>
            </a:r>
          </a:p>
          <a:p>
            <a:pPr marL="0" marR="0" indent="0" algn="l" defTabSz="465887" rtl="0" eaLnBrk="1" fontAlgn="auto" latinLnBrk="0" hangingPunct="1">
              <a:lnSpc>
                <a:spcPct val="100000"/>
              </a:lnSpc>
              <a:spcBef>
                <a:spcPts val="0"/>
              </a:spcBef>
              <a:spcAft>
                <a:spcPts val="0"/>
              </a:spcAft>
              <a:buClrTx/>
              <a:buSzTx/>
              <a:buFontTx/>
              <a:buNone/>
              <a:tabLst/>
              <a:defRPr/>
            </a:pPr>
            <a:r>
              <a:rPr lang="en-US" sz="1400" b="1" u="none" dirty="0">
                <a:latin typeface="Helvetica"/>
                <a:cs typeface="Helvetica"/>
                <a:sym typeface="Wingdings"/>
              </a:rPr>
              <a:t>Cardiac echo </a:t>
            </a:r>
            <a:r>
              <a:rPr lang="en-US" sz="1400" b="1" u="none" dirty="0" err="1">
                <a:latin typeface="Helvetica"/>
                <a:cs typeface="Helvetica"/>
                <a:sym typeface="Wingdings"/>
              </a:rPr>
              <a:t>bc</a:t>
            </a:r>
            <a:r>
              <a:rPr lang="en-US" sz="1400" b="1" u="none" dirty="0">
                <a:latin typeface="Helvetica"/>
                <a:cs typeface="Helvetica"/>
                <a:sym typeface="Wingdings"/>
              </a:rPr>
              <a:t> aortic aneurysms and pulmonary hypertension later on </a:t>
            </a:r>
            <a:endParaRPr lang="en-US" sz="1400" b="1" u="none" dirty="0">
              <a:latin typeface="Helvetica"/>
              <a:cs typeface="Helvetica"/>
            </a:endParaRPr>
          </a:p>
          <a:p>
            <a:pPr defTabSz="465887">
              <a:defRPr/>
            </a:pPr>
            <a:r>
              <a:rPr lang="en-US" sz="1400" b="1" u="none" dirty="0">
                <a:latin typeface="Helvetica"/>
                <a:cs typeface="Helvetica"/>
              </a:rPr>
              <a:t>Assessment of disease activity in Takayasu arteritis is difficult</a:t>
            </a:r>
            <a:r>
              <a:rPr lang="en-US" sz="1400" u="none" dirty="0">
                <a:latin typeface="Helvetica"/>
                <a:cs typeface="Helvetica"/>
              </a:rPr>
              <a:t>. </a:t>
            </a:r>
          </a:p>
          <a:p>
            <a:pPr defTabSz="465887">
              <a:defRPr/>
            </a:pPr>
            <a:r>
              <a:rPr lang="en-US" sz="1400" b="1" u="none" dirty="0">
                <a:latin typeface="Helvetica"/>
                <a:cs typeface="Helvetica"/>
              </a:rPr>
              <a:t>Restenosis or occlusion risks are still high with vascular interventions. </a:t>
            </a:r>
          </a:p>
          <a:p>
            <a:pPr defTabSz="465887">
              <a:defRPr/>
            </a:pPr>
            <a:r>
              <a:rPr lang="en-US" sz="1400" b="1" u="none" dirty="0">
                <a:latin typeface="Helvetica"/>
                <a:cs typeface="Helvetica"/>
              </a:rPr>
              <a:t>Just like GCA can use Asa</a:t>
            </a:r>
            <a:r>
              <a:rPr lang="en-US" sz="1400" b="1" u="none" baseline="0" dirty="0">
                <a:latin typeface="Helvetica"/>
                <a:cs typeface="Helvetica"/>
              </a:rPr>
              <a:t> to prevent ischemic events</a:t>
            </a:r>
            <a:endParaRPr lang="en-US" sz="1400" b="1" u="none" dirty="0">
              <a:latin typeface="Helvetica"/>
              <a:cs typeface="Helvetica"/>
            </a:endParaRPr>
          </a:p>
          <a:p>
            <a:pPr defTabSz="465887">
              <a:defRPr/>
            </a:pPr>
            <a:r>
              <a:rPr lang="en-US" sz="1400" b="1" u="none" dirty="0">
                <a:latin typeface="Helvetica"/>
                <a:cs typeface="Helvetica"/>
              </a:rPr>
              <a:t>Mortality seems to be decreasing in recent years but still</a:t>
            </a:r>
            <a:r>
              <a:rPr lang="en-US" sz="1400" b="1" u="none" baseline="0" dirty="0">
                <a:latin typeface="Helvetica"/>
                <a:cs typeface="Helvetica"/>
              </a:rPr>
              <a:t> 3-20%</a:t>
            </a:r>
            <a:endParaRPr lang="en-US" sz="1400" b="1" dirty="0">
              <a:latin typeface="Helvetica"/>
              <a:cs typeface="Helvetica"/>
            </a:endParaRPr>
          </a:p>
          <a:p>
            <a:endParaRPr lang="en-US" sz="1400" b="1" dirty="0">
              <a:latin typeface="Helvetica"/>
              <a:cs typeface="Helvetica"/>
            </a:endParaRPr>
          </a:p>
          <a:p>
            <a:endParaRPr lang="en-US" sz="1400" b="1" dirty="0">
              <a:latin typeface="Helvetica"/>
              <a:cs typeface="Helvetica"/>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34</a:t>
            </a:fld>
            <a:endParaRPr lang="en-US"/>
          </a:p>
        </p:txBody>
      </p:sp>
    </p:spTree>
    <p:extLst>
      <p:ext uri="{BB962C8B-B14F-4D97-AF65-F5344CB8AC3E}">
        <p14:creationId xmlns:p14="http://schemas.microsoft.com/office/powerpoint/2010/main" val="18295956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u="none" dirty="0"/>
              <a:t>General points</a:t>
            </a:r>
          </a:p>
          <a:p>
            <a:pPr defTabSz="465887">
              <a:defRPr/>
            </a:pPr>
            <a:r>
              <a:rPr lang="en-US" b="1" u="none" dirty="0"/>
              <a:t>In vasculitis</a:t>
            </a:r>
            <a:r>
              <a:rPr lang="en-US" b="1" u="none" baseline="0" dirty="0"/>
              <a:t> </a:t>
            </a:r>
            <a:r>
              <a:rPr lang="en-US" b="1" u="none" dirty="0"/>
              <a:t>Inflammation can shift balance promoting a prothrombotic state;</a:t>
            </a:r>
            <a:r>
              <a:rPr lang="en-US" b="1" u="none" baseline="0" dirty="0"/>
              <a:t> arterial or venous </a:t>
            </a:r>
            <a:r>
              <a:rPr lang="en-US" b="1" u="none" baseline="0" dirty="0">
                <a:sym typeface="Wingdings"/>
              </a:rPr>
              <a:t> can get more clots in general</a:t>
            </a:r>
            <a:endParaRPr lang="en-US" b="1" u="none" baseline="0" dirty="0"/>
          </a:p>
          <a:p>
            <a:pPr defTabSz="465887">
              <a:defRPr/>
            </a:pPr>
            <a:r>
              <a:rPr lang="en-US" b="1" u="none" baseline="0" dirty="0"/>
              <a:t>Usually with active </a:t>
            </a:r>
            <a:r>
              <a:rPr lang="en-US" b="1" u="none" baseline="0" dirty="0" err="1"/>
              <a:t>dz</a:t>
            </a:r>
            <a:endParaRPr lang="en-US" b="1" u="none" baseline="0" dirty="0"/>
          </a:p>
          <a:p>
            <a:pPr defTabSz="465887">
              <a:defRPr/>
            </a:pPr>
            <a:r>
              <a:rPr lang="en-US" b="1" u="none" dirty="0"/>
              <a:t>High prevalence of cardiovascular events soon after diagnosis suggests that active disease may play a role in triggering arterial thrombosis</a:t>
            </a:r>
            <a:r>
              <a:rPr lang="en-US" u="none" dirty="0"/>
              <a:t> </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4 granulomatous vasculitis: GCA, TA, GPA, EGPA </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3 </a:t>
            </a:r>
            <a:r>
              <a:rPr lang="en-US" b="1" u="none" dirty="0" err="1"/>
              <a:t>anca</a:t>
            </a:r>
            <a:r>
              <a:rPr lang="en-US" b="1" u="none" dirty="0"/>
              <a:t> associated vasculitis: GPA, EGPA, MPA</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t>3 pulmonary renal syndromes</a:t>
            </a:r>
            <a:r>
              <a:rPr lang="en-US" b="1" u="none" baseline="0" dirty="0"/>
              <a:t> = GPA, SLE, Goodpasture’s</a:t>
            </a:r>
          </a:p>
          <a:p>
            <a:endParaRPr lang="en-US" b="1" dirty="0"/>
          </a:p>
          <a:p>
            <a:r>
              <a:rPr lang="en-US" b="1" dirty="0"/>
              <a:t>GCA </a:t>
            </a:r>
          </a:p>
          <a:p>
            <a:pPr defTabSz="465887">
              <a:defRPr/>
            </a:pPr>
            <a:r>
              <a:rPr lang="en-US" b="1" u="none" dirty="0"/>
              <a:t>PMR and GCA occur together more frequently</a:t>
            </a:r>
          </a:p>
          <a:p>
            <a:pPr defTabSz="465887">
              <a:defRPr/>
            </a:pPr>
            <a:r>
              <a:rPr lang="en-US" b="1" u="none" dirty="0"/>
              <a:t>New headache, jaw claudication.</a:t>
            </a:r>
            <a:r>
              <a:rPr lang="en-US" b="1" u="none" baseline="0" dirty="0"/>
              <a:t> </a:t>
            </a:r>
            <a:r>
              <a:rPr lang="en-US" b="1" u="none" dirty="0"/>
              <a:t>visual loss,</a:t>
            </a:r>
            <a:r>
              <a:rPr lang="en-US" b="1" u="none" baseline="0" dirty="0"/>
              <a:t> fevers, weight loss</a:t>
            </a:r>
            <a:endParaRPr lang="en-US" b="1" u="none" dirty="0"/>
          </a:p>
          <a:p>
            <a:pPr defTabSz="465887">
              <a:defRPr/>
            </a:pPr>
            <a:r>
              <a:rPr lang="en-US" b="1" u="none" dirty="0"/>
              <a:t>Transmural large vessel inflammation with skip lesions and multinucleated giant cells</a:t>
            </a:r>
          </a:p>
          <a:p>
            <a:pPr defTabSz="465887">
              <a:defRPr/>
            </a:pPr>
            <a:r>
              <a:rPr lang="en-US" b="1" u="none" dirty="0"/>
              <a:t>About 2/3 have headache</a:t>
            </a:r>
          </a:p>
          <a:p>
            <a:pPr defTabSz="465887">
              <a:defRPr/>
            </a:pPr>
            <a:r>
              <a:rPr lang="en-US" b="1" u="none" dirty="0"/>
              <a:t>Total or partial visual loss affects up to 20% of GCA, mostly at disease onset </a:t>
            </a:r>
            <a:endParaRPr lang="en-US" b="1" u="none" dirty="0">
              <a:effectLst/>
            </a:endParaRPr>
          </a:p>
          <a:p>
            <a:pPr defTabSz="465887">
              <a:defRPr/>
            </a:pPr>
            <a:r>
              <a:rPr lang="en-US" b="1" u="none" dirty="0"/>
              <a:t>Can</a:t>
            </a:r>
            <a:r>
              <a:rPr lang="en-US" b="1" u="none" baseline="0" dirty="0"/>
              <a:t> get </a:t>
            </a:r>
            <a:r>
              <a:rPr lang="en-US" b="1" u="none" dirty="0"/>
              <a:t>arm claudication and arterial bruits after 3-4 years </a:t>
            </a:r>
          </a:p>
          <a:p>
            <a:pPr defTabSz="465887">
              <a:defRPr/>
            </a:pPr>
            <a:r>
              <a:rPr lang="en-US" b="1" u="none" dirty="0"/>
              <a:t>Can get lung involvement</a:t>
            </a:r>
          </a:p>
          <a:p>
            <a:pPr defTabSz="465887">
              <a:defRPr/>
            </a:pPr>
            <a:r>
              <a:rPr lang="en-US" b="1" u="none" dirty="0"/>
              <a:t>Anticardiolipin antibodies can be increased in active GCA</a:t>
            </a:r>
          </a:p>
          <a:p>
            <a:pPr defTabSz="465887">
              <a:defRPr/>
            </a:pPr>
            <a:r>
              <a:rPr lang="en-US" b="1" u="none" baseline="0" dirty="0">
                <a:effectLst/>
              </a:rPr>
              <a:t>Asa may </a:t>
            </a:r>
            <a:r>
              <a:rPr lang="en-US" b="1" u="none" dirty="0"/>
              <a:t>prevent GCA-related ischemic complications. </a:t>
            </a:r>
          </a:p>
          <a:p>
            <a:pPr defTabSz="465887">
              <a:defRPr/>
            </a:pPr>
            <a:r>
              <a:rPr lang="en-US" b="1" u="none" dirty="0"/>
              <a:t>Usually</a:t>
            </a:r>
            <a:r>
              <a:rPr lang="en-US" b="1" u="none" baseline="0" dirty="0"/>
              <a:t> lasts </a:t>
            </a:r>
            <a:r>
              <a:rPr lang="en-US" b="1" u="none" dirty="0"/>
              <a:t>2 years from disease onset </a:t>
            </a:r>
          </a:p>
          <a:p>
            <a:endParaRPr lang="en-US" b="1" dirty="0"/>
          </a:p>
          <a:p>
            <a:r>
              <a:rPr lang="en-US" b="1" dirty="0"/>
              <a:t>TA</a:t>
            </a:r>
          </a:p>
          <a:p>
            <a:r>
              <a:rPr lang="en-US" b="1" u="none" dirty="0"/>
              <a:t>Large vessel vasculitis of unknown etiology</a:t>
            </a:r>
          </a:p>
          <a:p>
            <a:pPr defTabSz="465887">
              <a:defRPr/>
            </a:pPr>
            <a:r>
              <a:rPr lang="en-US" b="1" u="none" dirty="0"/>
              <a:t>Can be seen in all ethnicities around world (not just Asians)</a:t>
            </a:r>
          </a:p>
          <a:p>
            <a:pPr defTabSz="465887">
              <a:defRPr/>
            </a:pPr>
            <a:r>
              <a:rPr lang="en-US" b="1" u="none" dirty="0"/>
              <a:t>Young women </a:t>
            </a:r>
          </a:p>
          <a:p>
            <a:pPr defTabSz="465887">
              <a:defRPr/>
            </a:pPr>
            <a:r>
              <a:rPr lang="en-US" b="1" u="none" dirty="0"/>
              <a:t>Affects aorta and its major branches </a:t>
            </a:r>
            <a:endParaRPr lang="en-US" b="1" u="none" dirty="0">
              <a:effectLst/>
            </a:endParaRPr>
          </a:p>
          <a:p>
            <a:pPr defTabSz="465887">
              <a:defRPr/>
            </a:pPr>
            <a:r>
              <a:rPr lang="en-US" b="1" u="none" dirty="0"/>
              <a:t>Thoracic aorta and its branches was more common among females vs males have a tendency toward limited involvement of abdominal aorta and its branches</a:t>
            </a:r>
            <a:endParaRPr lang="en-US" b="1" u="none" dirty="0">
              <a:effectLst/>
            </a:endParaRPr>
          </a:p>
          <a:p>
            <a:pPr defTabSz="465887">
              <a:defRPr/>
            </a:pPr>
            <a:r>
              <a:rPr lang="en-US" b="1" u="none" dirty="0"/>
              <a:t>Pregnancy seems to cause serious risks for both maternal and fetal health </a:t>
            </a:r>
          </a:p>
          <a:p>
            <a:pPr defTabSz="465887">
              <a:defRPr/>
            </a:pPr>
            <a:r>
              <a:rPr lang="en-US" b="1" u="none" dirty="0"/>
              <a:t>IBD frequently</a:t>
            </a:r>
          </a:p>
          <a:p>
            <a:pPr marL="0" marR="0" indent="0" algn="l" defTabSz="465887" rtl="0" eaLnBrk="1" fontAlgn="auto" latinLnBrk="0" hangingPunct="1">
              <a:lnSpc>
                <a:spcPct val="100000"/>
              </a:lnSpc>
              <a:spcBef>
                <a:spcPts val="0"/>
              </a:spcBef>
              <a:spcAft>
                <a:spcPts val="0"/>
              </a:spcAft>
              <a:buClrTx/>
              <a:buSzTx/>
              <a:buFontTx/>
              <a:buNone/>
              <a:tabLst/>
              <a:defRPr/>
            </a:pPr>
            <a:r>
              <a:rPr lang="en-US" b="1" u="none" dirty="0">
                <a:sym typeface="Wingdings"/>
              </a:rPr>
              <a:t>Cardiac echo </a:t>
            </a:r>
            <a:r>
              <a:rPr lang="en-US" b="1" u="none" dirty="0" err="1">
                <a:sym typeface="Wingdings"/>
              </a:rPr>
              <a:t>bc</a:t>
            </a:r>
            <a:r>
              <a:rPr lang="en-US" b="1" u="none" dirty="0">
                <a:sym typeface="Wingdings"/>
              </a:rPr>
              <a:t> aortic aneurysms and pulmonary hypertension later on </a:t>
            </a:r>
            <a:endParaRPr lang="en-US" b="1" u="none" dirty="0"/>
          </a:p>
          <a:p>
            <a:pPr defTabSz="465887">
              <a:defRPr/>
            </a:pPr>
            <a:r>
              <a:rPr lang="en-US" b="1" u="none" dirty="0"/>
              <a:t>Assessment of disease activity in Takayasu arteritis is difficult</a:t>
            </a:r>
            <a:r>
              <a:rPr lang="en-US" u="none" dirty="0"/>
              <a:t>. </a:t>
            </a:r>
          </a:p>
          <a:p>
            <a:pPr defTabSz="465887">
              <a:defRPr/>
            </a:pPr>
            <a:r>
              <a:rPr lang="en-US" b="1" u="none" dirty="0"/>
              <a:t>Restenosis or occlusion risks are still high with vascular interventions. </a:t>
            </a:r>
          </a:p>
          <a:p>
            <a:pPr defTabSz="465887">
              <a:defRPr/>
            </a:pPr>
            <a:r>
              <a:rPr lang="en-US" b="1" u="none" dirty="0"/>
              <a:t>Just like GCA can use Asa</a:t>
            </a:r>
            <a:r>
              <a:rPr lang="en-US" b="1" u="none" baseline="0" dirty="0"/>
              <a:t> to prevent ischemic events</a:t>
            </a:r>
            <a:endParaRPr lang="en-US" b="1" u="none" dirty="0"/>
          </a:p>
          <a:p>
            <a:pPr defTabSz="465887">
              <a:defRPr/>
            </a:pPr>
            <a:r>
              <a:rPr lang="en-US" b="1" u="none" dirty="0"/>
              <a:t>Mortality seems to be decreasing in recent years but still</a:t>
            </a:r>
            <a:r>
              <a:rPr lang="en-US" b="1" u="none" baseline="0" dirty="0"/>
              <a:t> 3-20%</a:t>
            </a:r>
            <a:endParaRPr lang="en-US" b="1" u="none" dirty="0"/>
          </a:p>
          <a:p>
            <a:endParaRPr lang="en-US" b="1" dirty="0"/>
          </a:p>
          <a:p>
            <a:r>
              <a:rPr lang="en-US" b="1" dirty="0"/>
              <a:t>PAN</a:t>
            </a:r>
          </a:p>
          <a:p>
            <a:r>
              <a:rPr lang="en-US" b="1" dirty="0"/>
              <a:t>40 </a:t>
            </a:r>
            <a:r>
              <a:rPr lang="en-US" b="1" dirty="0" err="1"/>
              <a:t>yo</a:t>
            </a:r>
            <a:r>
              <a:rPr lang="en-US" b="1" dirty="0"/>
              <a:t> male w/ abdominal pain, testicular pain, foot drop, and aneurysms of medium sized blood vessels especially in kidney</a:t>
            </a:r>
          </a:p>
          <a:p>
            <a:r>
              <a:rPr lang="en-US" b="1" dirty="0"/>
              <a:t>Diagnosis usually via renal angiogram where see “beads on a string” sign</a:t>
            </a:r>
          </a:p>
          <a:p>
            <a:r>
              <a:rPr lang="en-US" b="1" dirty="0"/>
              <a:t>Associated w/ hepatitis B</a:t>
            </a:r>
          </a:p>
          <a:p>
            <a:endParaRPr lang="en-US" b="1" dirty="0"/>
          </a:p>
          <a:p>
            <a:r>
              <a:rPr lang="en-US" b="1" dirty="0"/>
              <a:t>GPA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Avoid diagnostic delay to prevent end organ damage, particularly renal disease </a:t>
            </a:r>
          </a:p>
          <a:p>
            <a:r>
              <a:rPr lang="en-US" b="1" u="none" dirty="0"/>
              <a:t>GPA higher in northern Europe in older men</a:t>
            </a:r>
            <a:r>
              <a:rPr lang="en-US" u="none" dirty="0"/>
              <a:t> </a:t>
            </a:r>
          </a:p>
          <a:p>
            <a:r>
              <a:rPr lang="en-US" b="1" u="none" dirty="0"/>
              <a:t>Presents with prodromal “flu-like” symptoms </a:t>
            </a:r>
          </a:p>
          <a:p>
            <a:r>
              <a:rPr lang="en-US" b="1" u="none" dirty="0"/>
              <a:t>Have lung </a:t>
            </a:r>
            <a:r>
              <a:rPr lang="en-US" b="1" u="none" dirty="0" err="1"/>
              <a:t>dz</a:t>
            </a:r>
            <a:r>
              <a:rPr lang="en-US" b="1" u="none" dirty="0"/>
              <a:t> in 50%</a:t>
            </a:r>
          </a:p>
          <a:p>
            <a:r>
              <a:rPr lang="en-US" b="1" u="none" dirty="0"/>
              <a:t>5-10% of patients do not develop ANCA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a:t>
            </a:r>
            <a:r>
              <a:rPr lang="en-US" b="1" u="none" baseline="0" dirty="0"/>
              <a:t> </a:t>
            </a:r>
            <a:r>
              <a:rPr lang="en-US" b="1" u="none" dirty="0"/>
              <a:t>VTE in GPA was seven times the risk of VTE in SLE</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More than 90% of patients died within two years due to rapidly progressive renal failure, and second most common cause was respiratory failure without treatment</a:t>
            </a:r>
            <a:endParaRPr lang="en-US" b="1" u="none"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Relapse can occur after many years in remission</a:t>
            </a:r>
            <a:r>
              <a:rPr lang="en-US" u="none" dirty="0"/>
              <a:t>; </a:t>
            </a:r>
            <a:r>
              <a:rPr lang="en-US" b="1" u="none" dirty="0"/>
              <a:t>remain on indefinite follow-up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Risk of death for patients treated with current treatments is still 2.6 times higher due to infections and active vasculitis early on and infections, cardiovascular disease, and cancer later on</a:t>
            </a:r>
            <a:r>
              <a:rPr lang="en-US" b="1" u="none" baseline="0" dirty="0"/>
              <a:t> (includes lung)</a:t>
            </a:r>
            <a:endParaRPr lang="en-US" b="1" u="sng" dirty="0"/>
          </a:p>
          <a:p>
            <a:endParaRPr lang="en-US" b="1" dirty="0"/>
          </a:p>
          <a:p>
            <a:r>
              <a:rPr lang="en-US" b="1" dirty="0"/>
              <a:t>EGPA</a:t>
            </a:r>
          </a:p>
          <a:p>
            <a:r>
              <a:rPr lang="en-US" b="1" dirty="0"/>
              <a:t>GPA + asthma/allergies in older 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Eosinophils contain preformed protein-containing granules that are released when activated; some of these proteins have known prothrombotic effects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MI and CHF </a:t>
            </a:r>
            <a:r>
              <a:rPr lang="en-US" b="1" u="none" dirty="0" err="1"/>
              <a:t>bc</a:t>
            </a:r>
            <a:r>
              <a:rPr lang="en-US" b="1" u="none" dirty="0"/>
              <a:t> granulomatous myocarditis </a:t>
            </a:r>
          </a:p>
          <a:p>
            <a:endParaRPr lang="en-US" b="1" dirty="0"/>
          </a:p>
          <a:p>
            <a:r>
              <a:rPr lang="en-US" b="1" dirty="0"/>
              <a:t>MPA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MPA higher in southern Europe and Japan in older men</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Profoundly</a:t>
            </a:r>
            <a:r>
              <a:rPr lang="en-US" b="1" u="none" baseline="0" dirty="0"/>
              <a:t> lung and renal</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Abnormal CT in 97% suggesting subclinical lung (more at risk for lung ca)</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Prognosis of ILD is better than those with DAH in short term, but may be worse long-term </a:t>
            </a:r>
          </a:p>
          <a:p>
            <a:pPr marL="0" marR="0" indent="0" algn="l" defTabSz="457200" rtl="0" eaLnBrk="1" fontAlgn="auto" latinLnBrk="0" hangingPunct="1">
              <a:lnSpc>
                <a:spcPct val="100000"/>
              </a:lnSpc>
              <a:spcBef>
                <a:spcPts val="0"/>
              </a:spcBef>
              <a:spcAft>
                <a:spcPts val="0"/>
              </a:spcAft>
              <a:buClrTx/>
              <a:buSzTx/>
              <a:buFontTx/>
              <a:buNone/>
              <a:tabLst/>
              <a:defRPr/>
            </a:pPr>
            <a:r>
              <a:rPr lang="en-US" b="1" u="none" dirty="0"/>
              <a:t>Clots in AAV especially when </a:t>
            </a:r>
            <a:r>
              <a:rPr lang="en-US" b="1" u="none" dirty="0" err="1"/>
              <a:t>dz</a:t>
            </a:r>
            <a:r>
              <a:rPr lang="en-US" b="1" u="none" dirty="0"/>
              <a:t> active </a:t>
            </a:r>
          </a:p>
          <a:p>
            <a:endParaRPr lang="en-US" b="1" dirty="0"/>
          </a:p>
          <a:p>
            <a:r>
              <a:rPr lang="en-US" b="1" dirty="0" err="1"/>
              <a:t>Cryo</a:t>
            </a:r>
            <a:endParaRPr lang="en-US" b="1" dirty="0"/>
          </a:p>
          <a:p>
            <a:r>
              <a:rPr lang="en-US" b="1" u="none" dirty="0"/>
              <a:t>Small vessel vasculitis induced by immune complex deposits </a:t>
            </a:r>
          </a:p>
          <a:p>
            <a:pPr defTabSz="465887">
              <a:defRPr/>
            </a:pPr>
            <a:r>
              <a:rPr lang="en-US" b="1" u="none" dirty="0"/>
              <a:t>Palpable purpura begins lower limbs</a:t>
            </a:r>
          </a:p>
          <a:p>
            <a:pPr defTabSz="465887">
              <a:defRPr/>
            </a:pPr>
            <a:r>
              <a:rPr lang="en-US" b="1" u="none" dirty="0"/>
              <a:t>Pure sensory polyneuropathy to mononeuritis multiplex;</a:t>
            </a:r>
            <a:r>
              <a:rPr lang="en-US" b="1" u="none" baseline="0" dirty="0"/>
              <a:t> very </a:t>
            </a:r>
            <a:r>
              <a:rPr lang="en-US" b="1" u="none" dirty="0"/>
              <a:t>painful, asymmetric paresthesia, which later becomes symmetric,</a:t>
            </a:r>
          </a:p>
          <a:p>
            <a:pPr defTabSz="465887">
              <a:defRPr/>
            </a:pPr>
            <a:r>
              <a:rPr lang="en-US" b="1" u="none" dirty="0"/>
              <a:t>Proteinuria with microscopic hematuria</a:t>
            </a:r>
          </a:p>
          <a:p>
            <a:pPr defTabSz="465887">
              <a:defRPr/>
            </a:pPr>
            <a:r>
              <a:rPr lang="en-US" b="1" u="none" dirty="0"/>
              <a:t>Mesenteric vasculitis </a:t>
            </a:r>
          </a:p>
          <a:p>
            <a:pPr defTabSz="465887">
              <a:defRPr/>
            </a:pPr>
            <a:r>
              <a:rPr lang="en-US" b="1" u="none" dirty="0"/>
              <a:t>Pulmonary hemorrhage</a:t>
            </a:r>
          </a:p>
          <a:p>
            <a:pPr defTabSz="465887">
              <a:defRPr/>
            </a:pPr>
            <a:r>
              <a:rPr lang="en-US" b="1" u="none" dirty="0"/>
              <a:t>Type I cryoglobulins</a:t>
            </a:r>
            <a:r>
              <a:rPr lang="en-US" u="none" dirty="0"/>
              <a:t>: </a:t>
            </a:r>
            <a:r>
              <a:rPr lang="en-US" b="1" u="none" dirty="0" err="1"/>
              <a:t>Waldenström’s</a:t>
            </a:r>
            <a:r>
              <a:rPr lang="en-US" b="1" u="none" dirty="0"/>
              <a:t> macroglobulinemia</a:t>
            </a:r>
            <a:endParaRPr lang="en-US" b="0" u="none" dirty="0"/>
          </a:p>
          <a:p>
            <a:pPr defTabSz="465887">
              <a:defRPr/>
            </a:pPr>
            <a:r>
              <a:rPr lang="en-US" b="1" u="none" dirty="0"/>
              <a:t>Type II cryoglobulins</a:t>
            </a:r>
            <a:r>
              <a:rPr lang="en-US" u="none" dirty="0"/>
              <a:t>: </a:t>
            </a:r>
            <a:r>
              <a:rPr lang="en-US" b="1" u="none" dirty="0"/>
              <a:t>chronic hepatitis C virus </a:t>
            </a:r>
          </a:p>
          <a:p>
            <a:pPr defTabSz="465887">
              <a:defRPr/>
            </a:pPr>
            <a:r>
              <a:rPr lang="en-US" b="1" u="none" dirty="0"/>
              <a:t>Type III cryoglobulins: </a:t>
            </a:r>
            <a:r>
              <a:rPr lang="en-US" b="1" u="none" dirty="0" err="1"/>
              <a:t>Sjögren’s</a:t>
            </a:r>
            <a:r>
              <a:rPr lang="en-US" b="1" u="none" dirty="0"/>
              <a:t> syndrome and systemic lupus </a:t>
            </a:r>
            <a:endParaRPr lang="en-US" b="1" u="none" dirty="0">
              <a:effectLst/>
            </a:endParaRPr>
          </a:p>
          <a:p>
            <a:pPr defTabSz="465887">
              <a:defRPr/>
            </a:pPr>
            <a:r>
              <a:rPr lang="en-US" b="1" u="none" dirty="0">
                <a:effectLst/>
              </a:rPr>
              <a:t>Definitive dx:</a:t>
            </a:r>
            <a:r>
              <a:rPr lang="en-US" b="1" u="none" baseline="0" dirty="0">
                <a:effectLst/>
              </a:rPr>
              <a:t> </a:t>
            </a:r>
            <a:r>
              <a:rPr lang="en-US" b="1" u="none" dirty="0"/>
              <a:t>cryoglobulinemia in serum </a:t>
            </a:r>
          </a:p>
          <a:p>
            <a:pPr defTabSz="465887">
              <a:defRPr/>
            </a:pPr>
            <a:r>
              <a:rPr lang="en-US" b="1" u="none" dirty="0"/>
              <a:t>Protein that precipitates in the patient's serum maintained at 4°C during at least 7 days, and dissolved when heated at 37°C (why do </a:t>
            </a:r>
            <a:r>
              <a:rPr lang="en-US" sz="1200" b="1" i="0" u="none" kern="1200" dirty="0" err="1">
                <a:solidFill>
                  <a:schemeClr val="tx1"/>
                </a:solidFill>
                <a:effectLst/>
                <a:latin typeface="+mn-lt"/>
                <a:ea typeface="+mn-ea"/>
                <a:cs typeface="+mn-cs"/>
              </a:rPr>
              <a:t>Wintrobe</a:t>
            </a:r>
            <a:r>
              <a:rPr lang="en-US" sz="1200" b="1" i="0" u="none" kern="1200" dirty="0">
                <a:solidFill>
                  <a:schemeClr val="tx1"/>
                </a:solidFill>
                <a:effectLst/>
                <a:latin typeface="+mn-lt"/>
                <a:ea typeface="+mn-ea"/>
                <a:cs typeface="+mn-cs"/>
              </a:rPr>
              <a:t> &amp; Buell hate us??)</a:t>
            </a:r>
            <a:endParaRPr lang="en-US" b="1" u="none" dirty="0"/>
          </a:p>
          <a:p>
            <a:pPr defTabSz="465887">
              <a:defRPr/>
            </a:pPr>
            <a:r>
              <a:rPr lang="en-US" b="1" u="none" dirty="0"/>
              <a:t>Prognosis 63% at 10 years usually die from liver </a:t>
            </a:r>
            <a:r>
              <a:rPr lang="en-US" b="1" u="none" dirty="0" err="1"/>
              <a:t>dz</a:t>
            </a:r>
            <a:r>
              <a:rPr lang="en-US" b="1" u="none" dirty="0"/>
              <a:t> or infection</a:t>
            </a:r>
          </a:p>
          <a:p>
            <a:endParaRPr lang="en-US" b="1" dirty="0"/>
          </a:p>
          <a:p>
            <a:r>
              <a:rPr lang="en-US" b="1" dirty="0"/>
              <a:t>Behcet’s </a:t>
            </a:r>
          </a:p>
          <a:p>
            <a:r>
              <a:rPr lang="en-US" b="1" dirty="0"/>
              <a:t>Can involve any size vessel</a:t>
            </a:r>
          </a:p>
          <a:p>
            <a:r>
              <a:rPr lang="en-US" b="1" u="none" dirty="0"/>
              <a:t>Uveitis, hypopyon, erythema nodosum,</a:t>
            </a:r>
            <a:r>
              <a:rPr lang="en-US" b="1" u="none" baseline="0" dirty="0"/>
              <a:t> oral and genital ulcers</a:t>
            </a:r>
            <a:endParaRPr lang="en-US" b="1" dirty="0"/>
          </a:p>
          <a:p>
            <a:r>
              <a:rPr lang="en-US" b="1" u="none" dirty="0"/>
              <a:t>Can involve entire pulmonary artery tree</a:t>
            </a:r>
            <a:r>
              <a:rPr lang="en-US" b="1" u="none" baseline="0" dirty="0"/>
              <a:t> </a:t>
            </a:r>
            <a:r>
              <a:rPr lang="en-US" b="1" u="none" baseline="0" dirty="0">
                <a:sym typeface="Wingdings"/>
              </a:rPr>
              <a:t></a:t>
            </a:r>
            <a:r>
              <a:rPr lang="en-US" b="1" u="none" dirty="0"/>
              <a:t> pulmonary artery aneurysms and pulmonary artery thrombotic occlusions</a:t>
            </a:r>
          </a:p>
          <a:p>
            <a:pPr defTabSz="465887">
              <a:defRPr/>
            </a:pPr>
            <a:r>
              <a:rPr lang="en-US" b="1" u="none" dirty="0"/>
              <a:t>Increasing immune med decreases thrombosis but watch for hemorrhage</a:t>
            </a:r>
          </a:p>
          <a:p>
            <a:pPr defTabSz="465887">
              <a:defRPr/>
            </a:pPr>
            <a:r>
              <a:rPr lang="en-US" b="1" u="none" dirty="0"/>
              <a:t>DVT in the extremities and superficial thrombophlebitis in asymptomatic patient</a:t>
            </a:r>
          </a:p>
          <a:p>
            <a:pPr defTabSz="465887">
              <a:defRPr/>
            </a:pPr>
            <a:r>
              <a:rPr lang="en-US" b="1" u="none" dirty="0"/>
              <a:t>Low rate of embolic phenomenon to lungs because of tight adhesions of peripheral thrombosis to venous walls </a:t>
            </a:r>
          </a:p>
          <a:p>
            <a:pPr defTabSz="465887">
              <a:defRPr/>
            </a:pPr>
            <a:r>
              <a:rPr lang="en-US" b="1" u="none" dirty="0"/>
              <a:t>Young men after 5 years of </a:t>
            </a:r>
            <a:r>
              <a:rPr lang="en-US" b="1" u="none" dirty="0" err="1"/>
              <a:t>dz</a:t>
            </a:r>
            <a:r>
              <a:rPr lang="en-US" b="1" u="none" dirty="0"/>
              <a:t> leading</a:t>
            </a:r>
            <a:r>
              <a:rPr lang="en-US" b="1" u="none" baseline="0" dirty="0"/>
              <a:t> cause of death is</a:t>
            </a:r>
            <a:r>
              <a:rPr lang="en-US" b="1" u="none" dirty="0"/>
              <a:t> pulmonary artery</a:t>
            </a:r>
            <a:r>
              <a:rPr lang="en-US" b="1" u="none" baseline="0" dirty="0"/>
              <a:t> aneurysms and bleeds</a:t>
            </a:r>
          </a:p>
          <a:p>
            <a:pPr defTabSz="465887">
              <a:defRPr/>
            </a:pPr>
            <a:r>
              <a:rPr lang="en-US" b="1" u="none" dirty="0">
                <a:effectLst/>
              </a:rPr>
              <a:t>Can get strokes </a:t>
            </a:r>
            <a:r>
              <a:rPr lang="en-US" b="1" u="none" dirty="0" err="1">
                <a:effectLst/>
              </a:rPr>
              <a:t>bc</a:t>
            </a:r>
            <a:r>
              <a:rPr lang="en-US" b="1" u="none" dirty="0">
                <a:effectLst/>
              </a:rPr>
              <a:t> higher incidence</a:t>
            </a:r>
            <a:r>
              <a:rPr lang="en-US" b="1" u="none" baseline="0" dirty="0">
                <a:effectLst/>
              </a:rPr>
              <a:t> of anti cardiolipin ab</a:t>
            </a:r>
            <a:endParaRPr lang="en-US" b="1" u="none" dirty="0">
              <a:effectLst/>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35</a:t>
            </a:fld>
            <a:endParaRPr lang="en-US"/>
          </a:p>
        </p:txBody>
      </p:sp>
    </p:spTree>
    <p:extLst>
      <p:ext uri="{BB962C8B-B14F-4D97-AF65-F5344CB8AC3E}">
        <p14:creationId xmlns:p14="http://schemas.microsoft.com/office/powerpoint/2010/main" val="1306201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Pulmonary renal syndromes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Strokes</a:t>
            </a:r>
            <a:r>
              <a:rPr lang="en-US" b="1" baseline="0" dirty="0"/>
              <a:t> in young folks (&lt;50)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Skinnylicious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36</a:t>
            </a:fld>
            <a:endParaRPr lang="en-US"/>
          </a:p>
        </p:txBody>
      </p:sp>
    </p:spTree>
    <p:extLst>
      <p:ext uri="{BB962C8B-B14F-4D97-AF65-F5344CB8AC3E}">
        <p14:creationId xmlns:p14="http://schemas.microsoft.com/office/powerpoint/2010/main" val="1609438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pulmonary renal syndromes we care about </a:t>
            </a:r>
            <a:r>
              <a:rPr lang="en-US" b="1" dirty="0">
                <a:sym typeface="Wingdings" pitchFamily="2" charset="2"/>
              </a:rPr>
              <a:t> hemoptysis + hematuria </a:t>
            </a:r>
            <a:endParaRPr lang="en-US" b="1" dirty="0"/>
          </a:p>
          <a:p>
            <a:r>
              <a:rPr lang="en-US" b="1" dirty="0"/>
              <a:t>GPA = older male</a:t>
            </a:r>
          </a:p>
          <a:p>
            <a:r>
              <a:rPr lang="en-US" b="1" dirty="0"/>
              <a:t>SLE class IV nephritis = younger female</a:t>
            </a:r>
          </a:p>
          <a:p>
            <a:r>
              <a:rPr lang="en-US" b="1" dirty="0"/>
              <a:t>Goodpasture’s = younger male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Antiphospholipid</a:t>
            </a:r>
            <a:r>
              <a:rPr lang="en-US" b="1" baseline="0" dirty="0"/>
              <a:t> antibody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Strokes</a:t>
            </a:r>
            <a:r>
              <a:rPr lang="en-US" b="1" baseline="0" dirty="0"/>
              <a:t> in young folks (&lt;50)</a:t>
            </a:r>
          </a:p>
          <a:p>
            <a:r>
              <a:rPr lang="en-US" b="1" dirty="0"/>
              <a:t>Mult miscarriages</a:t>
            </a:r>
            <a:r>
              <a:rPr lang="en-US" b="1" baseline="0" dirty="0"/>
              <a:t> </a:t>
            </a:r>
          </a:p>
          <a:p>
            <a:r>
              <a:rPr lang="en-US" b="1" baseline="0" dirty="0"/>
              <a:t>Pregnancy loss later on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Sjogren’s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Dry eyes, dry mouth</a:t>
            </a:r>
          </a:p>
          <a:p>
            <a:r>
              <a:rPr lang="en-US" b="1" dirty="0"/>
              <a:t>“diet” version of lupus</a:t>
            </a:r>
            <a:endParaRPr lang="en-US" b="1" baseline="0" dirty="0"/>
          </a:p>
          <a:p>
            <a:r>
              <a:rPr lang="en-US" b="1" baseline="0" dirty="0"/>
              <a:t>Primary or secondary </a:t>
            </a:r>
          </a:p>
          <a:p>
            <a:r>
              <a:rPr lang="en-US" b="1" baseline="0" dirty="0"/>
              <a:t>r/o NHL especially w/ salivary gland swollen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a:p>
            <a:endParaRPr lang="en-US" b="1"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37</a:t>
            </a:fld>
            <a:endParaRPr lang="en-US"/>
          </a:p>
        </p:txBody>
      </p:sp>
    </p:spTree>
    <p:extLst>
      <p:ext uri="{BB962C8B-B14F-4D97-AF65-F5344CB8AC3E}">
        <p14:creationId xmlns:p14="http://schemas.microsoft.com/office/powerpoint/2010/main" val="36195532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38</a:t>
            </a:fld>
            <a:endParaRPr lang="en-US"/>
          </a:p>
        </p:txBody>
      </p:sp>
    </p:spTree>
    <p:extLst>
      <p:ext uri="{BB962C8B-B14F-4D97-AF65-F5344CB8AC3E}">
        <p14:creationId xmlns:p14="http://schemas.microsoft.com/office/powerpoint/2010/main" val="812674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Labs testing for</a:t>
            </a:r>
          </a:p>
          <a:p>
            <a:r>
              <a:rPr lang="en-US" b="1" dirty="0"/>
              <a:t>Inflammation</a:t>
            </a:r>
          </a:p>
          <a:p>
            <a:r>
              <a:rPr lang="en-US" b="1" dirty="0"/>
              <a:t>Autoantibodies</a:t>
            </a:r>
          </a:p>
          <a:p>
            <a:r>
              <a:rPr lang="en-US" b="1" dirty="0"/>
              <a:t>Fluid cell counts</a:t>
            </a:r>
          </a:p>
          <a:p>
            <a:r>
              <a:rPr lang="en-US" b="1" dirty="0"/>
              <a:t>Crystals </a:t>
            </a:r>
          </a:p>
          <a:p>
            <a:endParaRPr lang="en-US" b="1" dirty="0"/>
          </a:p>
          <a:p>
            <a:r>
              <a:rPr lang="en-US" b="1" dirty="0"/>
              <a:t>Imaging for everything </a:t>
            </a:r>
          </a:p>
          <a:p>
            <a:r>
              <a:rPr lang="en-US" b="1" dirty="0"/>
              <a:t>X rays</a:t>
            </a:r>
          </a:p>
          <a:p>
            <a:r>
              <a:rPr lang="en-US" b="1" dirty="0"/>
              <a:t>MRI</a:t>
            </a:r>
          </a:p>
          <a:p>
            <a:r>
              <a:rPr lang="en-US" b="1" dirty="0"/>
              <a:t>CT</a:t>
            </a:r>
          </a:p>
          <a:p>
            <a:r>
              <a:rPr lang="en-US" b="1" dirty="0"/>
              <a:t>Ultrasound</a:t>
            </a:r>
          </a:p>
          <a:p>
            <a:r>
              <a:rPr lang="en-US" b="1" dirty="0"/>
              <a:t>Angiogram</a:t>
            </a:r>
          </a:p>
          <a:p>
            <a:r>
              <a:rPr lang="en-US" b="1" dirty="0"/>
              <a:t>Pet scan</a:t>
            </a: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39</a:t>
            </a:fld>
            <a:endParaRPr lang="en-US"/>
          </a:p>
        </p:txBody>
      </p:sp>
    </p:spTree>
    <p:extLst>
      <p:ext uri="{BB962C8B-B14F-4D97-AF65-F5344CB8AC3E}">
        <p14:creationId xmlns:p14="http://schemas.microsoft.com/office/powerpoint/2010/main" val="4064670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ESR higher whe</a:t>
            </a:r>
            <a:r>
              <a:rPr lang="en-US" sz="1400" b="1" baseline="0" dirty="0">
                <a:solidFill>
                  <a:srgbClr val="1A1A1A"/>
                </a:solidFill>
                <a:latin typeface="Helvetica"/>
                <a:cs typeface="Helvetica"/>
              </a:rPr>
              <a:t>n </a:t>
            </a:r>
            <a:r>
              <a:rPr lang="en-US" sz="1400" b="1" baseline="0" dirty="0" err="1">
                <a:solidFill>
                  <a:srgbClr val="1A1A1A"/>
                </a:solidFill>
                <a:latin typeface="Helvetica"/>
                <a:cs typeface="Helvetica"/>
              </a:rPr>
              <a:t>rbcs</a:t>
            </a:r>
            <a:r>
              <a:rPr lang="en-US" sz="1400" b="1" baseline="0" dirty="0">
                <a:solidFill>
                  <a:srgbClr val="1A1A1A"/>
                </a:solidFill>
                <a:latin typeface="Helvetica"/>
                <a:cs typeface="Helvetica"/>
              </a:rPr>
              <a:t> fall faster </a:t>
            </a:r>
            <a:r>
              <a:rPr lang="en-US" sz="1400" b="1" baseline="0" dirty="0" err="1">
                <a:solidFill>
                  <a:srgbClr val="1A1A1A"/>
                </a:solidFill>
                <a:latin typeface="Helvetica"/>
                <a:cs typeface="Helvetica"/>
              </a:rPr>
              <a:t>bc</a:t>
            </a:r>
            <a:r>
              <a:rPr lang="en-US" sz="1400" b="1" baseline="0" dirty="0">
                <a:solidFill>
                  <a:srgbClr val="1A1A1A"/>
                </a:solidFill>
                <a:latin typeface="Helvetica"/>
                <a:cs typeface="Helvetica"/>
              </a:rPr>
              <a:t> electrostatic forces between them disrupted extra molecules and they stick together in </a:t>
            </a:r>
            <a:r>
              <a:rPr lang="en-US" sz="1400" b="1" baseline="0" dirty="0" err="1">
                <a:solidFill>
                  <a:srgbClr val="1A1A1A"/>
                </a:solidFill>
                <a:latin typeface="Helvetica"/>
                <a:cs typeface="Helvetica"/>
              </a:rPr>
              <a:t>roleaux</a:t>
            </a:r>
            <a:r>
              <a:rPr lang="en-US" sz="1400" b="1" baseline="0" dirty="0">
                <a:solidFill>
                  <a:srgbClr val="1A1A1A"/>
                </a:solidFill>
                <a:latin typeface="Helvetica"/>
                <a:cs typeface="Helvetica"/>
              </a:rPr>
              <a:t> formation</a:t>
            </a:r>
          </a:p>
          <a:p>
            <a:r>
              <a:rPr lang="en-US" sz="1400" b="1" dirty="0">
                <a:solidFill>
                  <a:srgbClr val="1A1A1A"/>
                </a:solidFill>
                <a:latin typeface="Helvetica"/>
                <a:cs typeface="Helvetica"/>
              </a:rPr>
              <a:t>So CRP</a:t>
            </a:r>
            <a:r>
              <a:rPr lang="en-US" sz="1400" b="1" baseline="0" dirty="0">
                <a:solidFill>
                  <a:srgbClr val="1A1A1A"/>
                </a:solidFill>
                <a:latin typeface="Helvetica"/>
                <a:cs typeface="Helvetica"/>
              </a:rPr>
              <a:t> more accurate !!</a:t>
            </a:r>
          </a:p>
          <a:p>
            <a:endParaRPr lang="en-US" sz="1400" b="1" baseline="0" dirty="0">
              <a:solidFill>
                <a:srgbClr val="1A1A1A"/>
              </a:solidFill>
              <a:latin typeface="Helvetica"/>
              <a:cs typeface="Helvetica"/>
            </a:endParaRPr>
          </a:p>
          <a:p>
            <a:r>
              <a:rPr lang="en-US" sz="1400" b="1" u="sng" baseline="0" dirty="0">
                <a:solidFill>
                  <a:srgbClr val="1A1A1A"/>
                </a:solidFill>
                <a:latin typeface="Helvetica"/>
                <a:cs typeface="Helvetica"/>
              </a:rPr>
              <a:t>The ESR is governed by the balance between pro-sedimentation factors, mainly fibrinogen, and those factors resisting sedimentation, namely the negative charge of the erythrocytes (zeta potential). When an inflammatory process is present, the high proportion of fibrinogen in the blood causes red blood cells to stick to each other. The red cells form stacks called rouleaux which settle faster, due to their increased density</a:t>
            </a:r>
          </a:p>
          <a:p>
            <a:endParaRPr lang="en-US" sz="1400" b="1" u="sng" baseline="0" dirty="0">
              <a:solidFill>
                <a:srgbClr val="1A1A1A"/>
              </a:solidFill>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Sedimentation rate </a:t>
            </a:r>
          </a:p>
          <a:p>
            <a:pPr rtl="0" eaLnBrk="1" fontAlgn="t" latinLnBrk="0" hangingPunct="1"/>
            <a:r>
              <a:rPr lang="en-US" sz="1200" b="1" i="0" u="none" strike="noStrike" kern="1200" dirty="0">
                <a:solidFill>
                  <a:schemeClr val="tx1"/>
                </a:solidFill>
                <a:effectLst/>
                <a:latin typeface="+mn-lt"/>
                <a:ea typeface="+mn-ea"/>
                <a:cs typeface="+mn-cs"/>
              </a:rPr>
              <a:t>= measurement of how fast RBCs fall</a:t>
            </a:r>
          </a:p>
          <a:p>
            <a:pPr rtl="0" eaLnBrk="1" fontAlgn="t" latinLnBrk="0" hangingPunct="1"/>
            <a:r>
              <a:rPr lang="en-US" sz="1200" b="1" i="0" u="none" strike="noStrike" kern="1200" dirty="0">
                <a:solidFill>
                  <a:schemeClr val="tx1"/>
                </a:solidFill>
                <a:effectLst/>
                <a:latin typeface="+mn-lt"/>
                <a:ea typeface="+mn-ea"/>
                <a:cs typeface="+mn-cs"/>
              </a:rPr>
              <a:t>Increased in: </a:t>
            </a:r>
            <a:r>
              <a:rPr lang="en-US" sz="1200" b="1" i="0" u="none" strike="noStrike" kern="1200" baseline="0" dirty="0">
                <a:solidFill>
                  <a:schemeClr val="tx1"/>
                </a:solidFill>
                <a:effectLst/>
                <a:latin typeface="+mn-lt"/>
                <a:ea typeface="+mn-ea"/>
                <a:cs typeface="+mn-cs"/>
              </a:rPr>
              <a:t>Older age, Anemia, Renal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Diabetes, Obesity, Inflammation, Cancers, Low albumin, Trauma Decreased in: </a:t>
            </a:r>
            <a:r>
              <a:rPr lang="en-US" sz="1200" b="1" i="0" u="none" strike="noStrike" kern="1200" dirty="0">
                <a:solidFill>
                  <a:schemeClr val="tx1"/>
                </a:solidFill>
                <a:effectLst/>
                <a:latin typeface="+mn-lt"/>
                <a:ea typeface="+mn-ea"/>
                <a:cs typeface="+mn-cs"/>
              </a:rPr>
              <a:t>Abnormal</a:t>
            </a:r>
            <a:r>
              <a:rPr lang="en-US" sz="1200" b="1" i="0" u="none" strike="noStrike" kern="1200" baseline="0" dirty="0">
                <a:solidFill>
                  <a:schemeClr val="tx1"/>
                </a:solidFill>
                <a:effectLst/>
                <a:latin typeface="+mn-lt"/>
                <a:ea typeface="+mn-ea"/>
                <a:cs typeface="+mn-cs"/>
              </a:rPr>
              <a:t> RBC, High WBC, CHF, Cachexia , Low fibrinogen</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Calculation needed to adjust for age and gender</a:t>
            </a:r>
          </a:p>
          <a:p>
            <a:pPr rtl="0" eaLnBrk="1" fontAlgn="t" latinLnBrk="0" hangingPunct="1"/>
            <a:r>
              <a:rPr lang="en-US" sz="1200" b="1" i="0" u="none" strike="noStrike" kern="1200" dirty="0">
                <a:solidFill>
                  <a:schemeClr val="tx1"/>
                </a:solidFill>
                <a:effectLst/>
                <a:latin typeface="+mn-lt"/>
                <a:ea typeface="+mn-ea"/>
                <a:cs typeface="+mn-cs"/>
              </a:rPr>
              <a:t>M = age/2</a:t>
            </a:r>
          </a:p>
          <a:p>
            <a:pPr rtl="0" eaLnBrk="1" fontAlgn="t" latinLnBrk="0" hangingPunct="1"/>
            <a:r>
              <a:rPr lang="en-US" sz="1200" b="1" i="0" u="none" strike="noStrike" kern="1200" dirty="0">
                <a:solidFill>
                  <a:schemeClr val="tx1"/>
                </a:solidFill>
                <a:effectLst/>
                <a:latin typeface="+mn-lt"/>
                <a:ea typeface="+mn-ea"/>
                <a:cs typeface="+mn-cs"/>
              </a:rPr>
              <a:t>W =  (age + 10)/2</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 reactive protein</a:t>
            </a:r>
          </a:p>
          <a:p>
            <a:pPr rtl="0" eaLnBrk="1" fontAlgn="t" latinLnBrk="0" hangingPunct="1"/>
            <a:r>
              <a:rPr lang="en-US" sz="1200" b="1" i="0" u="none" strike="noStrike" kern="1200" dirty="0">
                <a:solidFill>
                  <a:schemeClr val="tx1"/>
                </a:solidFill>
                <a:effectLst/>
                <a:latin typeface="+mn-lt"/>
                <a:ea typeface="+mn-ea"/>
                <a:cs typeface="+mn-cs"/>
              </a:rPr>
              <a:t>= opsonin made by liver</a:t>
            </a:r>
          </a:p>
          <a:p>
            <a:pPr rtl="0" eaLnBrk="1" fontAlgn="t" latinLnBrk="0" hangingPunct="1"/>
            <a:r>
              <a:rPr lang="en-US" sz="1200" b="1" i="0" u="none" strike="noStrike" kern="1200" dirty="0">
                <a:solidFill>
                  <a:schemeClr val="tx1"/>
                </a:solidFill>
                <a:effectLst/>
                <a:latin typeface="+mn-lt"/>
                <a:ea typeface="+mn-ea"/>
                <a:cs typeface="+mn-cs"/>
              </a:rPr>
              <a:t>Increased in obesity</a:t>
            </a: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Calculation needed to adjust for age and gender</a:t>
            </a:r>
          </a:p>
          <a:p>
            <a:pPr rtl="0" eaLnBrk="1" fontAlgn="t" latinLnBrk="0" hangingPunct="1"/>
            <a:r>
              <a:rPr lang="en-US" sz="1200" b="1" i="0" u="none" strike="noStrike" kern="1200" dirty="0">
                <a:solidFill>
                  <a:schemeClr val="tx1"/>
                </a:solidFill>
                <a:effectLst/>
                <a:latin typeface="+mn-lt"/>
                <a:ea typeface="+mn-ea"/>
                <a:cs typeface="+mn-cs"/>
              </a:rPr>
              <a:t>M = age/5</a:t>
            </a:r>
          </a:p>
          <a:p>
            <a:pPr rtl="0" eaLnBrk="1" fontAlgn="t" latinLnBrk="0" hangingPunct="1"/>
            <a:r>
              <a:rPr lang="en-US" sz="1200" b="1" i="0" u="none" strike="noStrike" kern="1200" dirty="0">
                <a:solidFill>
                  <a:schemeClr val="tx1"/>
                </a:solidFill>
                <a:effectLst/>
                <a:latin typeface="+mn-lt"/>
                <a:ea typeface="+mn-ea"/>
                <a:cs typeface="+mn-cs"/>
              </a:rPr>
              <a:t>W = (age + 30)/5</a:t>
            </a:r>
          </a:p>
          <a:p>
            <a:pPr rtl="0" eaLnBrk="1" fontAlgn="t" latinLnBrk="0" hangingPunct="1"/>
            <a:endParaRPr lang="en-US" sz="1200" b="1" i="0" u="none" strike="noStrike" kern="1200" dirty="0">
              <a:solidFill>
                <a:schemeClr val="tx1"/>
              </a:solidFill>
              <a:effectLst/>
              <a:latin typeface="+mn-lt"/>
              <a:ea typeface="+mn-ea"/>
              <a:cs typeface="+mn-cs"/>
            </a:endParaRPr>
          </a:p>
          <a:p>
            <a:endParaRPr lang="en-US" sz="1400" b="1" u="sng" baseline="0" dirty="0">
              <a:solidFill>
                <a:srgbClr val="1A1A1A"/>
              </a:solidFill>
              <a:latin typeface="Helvetica"/>
              <a:cs typeface="Helvetica"/>
            </a:endParaRPr>
          </a:p>
          <a:p>
            <a:endParaRPr lang="en-US" sz="1400" b="1" baseline="0" dirty="0">
              <a:solidFill>
                <a:srgbClr val="1A1A1A"/>
              </a:solidFill>
              <a:latin typeface="Helvetica"/>
              <a:cs typeface="Helvetica"/>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40</a:t>
            </a:fld>
            <a:endParaRPr lang="en-US"/>
          </a:p>
        </p:txBody>
      </p:sp>
    </p:spTree>
    <p:extLst>
      <p:ext uri="{BB962C8B-B14F-4D97-AF65-F5344CB8AC3E}">
        <p14:creationId xmlns:p14="http://schemas.microsoft.com/office/powerpoint/2010/main" val="1271441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What we tell patients </a:t>
            </a:r>
            <a:r>
              <a:rPr lang="en-US" sz="2800" b="1" dirty="0">
                <a:sym typeface="Wingdings" pitchFamily="2" charset="2"/>
              </a:rPr>
              <a:t> </a:t>
            </a:r>
            <a:r>
              <a:rPr lang="en-US" sz="2800" b="1" dirty="0">
                <a:latin typeface="Helvetica"/>
                <a:cs typeface="Helvetica"/>
              </a:rPr>
              <a:t>EVERYONE</a:t>
            </a:r>
            <a:r>
              <a:rPr lang="en-US" sz="2800" b="1" baseline="0" dirty="0">
                <a:latin typeface="Helvetica"/>
                <a:cs typeface="Helvetica"/>
              </a:rPr>
              <a:t> HAS AN IMMUNE SYS THAT IS SUPPOSED TO PROTECT THEM FROM CANCER AND INFECTION</a:t>
            </a:r>
            <a:endParaRPr lang="en-US" sz="2800" b="1" dirty="0">
              <a:latin typeface="Helvetica"/>
              <a:cs typeface="Helvetica"/>
            </a:endParaRPr>
          </a:p>
          <a:p>
            <a:endParaRPr lang="en-US" sz="2800" b="1" dirty="0"/>
          </a:p>
          <a:p>
            <a:r>
              <a:rPr lang="en-US" sz="2800" b="1" dirty="0"/>
              <a:t>What we tell ourselves </a:t>
            </a:r>
            <a:r>
              <a:rPr lang="en-US" sz="2800" b="1" dirty="0">
                <a:sym typeface="Wingdings" pitchFamily="2" charset="2"/>
              </a:rPr>
              <a:t> much more complicated</a:t>
            </a:r>
            <a:endParaRPr lang="en-US" sz="2800" b="1" dirty="0"/>
          </a:p>
          <a:p>
            <a:endParaRPr lang="en-US" sz="2800" b="1" dirty="0"/>
          </a:p>
          <a:p>
            <a:r>
              <a:rPr lang="en-US" sz="2800" b="1" dirty="0"/>
              <a:t>You can’t handle the truth </a:t>
            </a:r>
            <a:r>
              <a:rPr lang="en-US" sz="2800" b="1" dirty="0">
                <a:sym typeface="Wingdings" pitchFamily="2" charset="2"/>
              </a:rPr>
              <a:t> in reality much much more complicated </a:t>
            </a:r>
            <a:endParaRPr lang="en-US" sz="2800" b="1" dirty="0"/>
          </a:p>
          <a:p>
            <a:pPr lvl="1"/>
            <a:r>
              <a:rPr lang="en-US" sz="2800" b="1" dirty="0"/>
              <a:t>Treatment risk of infection and cancer</a:t>
            </a:r>
          </a:p>
          <a:p>
            <a:pPr lvl="1"/>
            <a:r>
              <a:rPr lang="en-US" sz="2800" b="1" dirty="0"/>
              <a:t>Fibromyalgia is NOT a rheumatological disease</a:t>
            </a:r>
          </a:p>
          <a:p>
            <a:endParaRPr lang="en-US" sz="2800" b="1" dirty="0"/>
          </a:p>
          <a:p>
            <a:r>
              <a:rPr lang="en-US" sz="2800" b="1" dirty="0"/>
              <a:t>Very very RARE</a:t>
            </a:r>
          </a:p>
          <a:p>
            <a:endParaRPr lang="en-US" sz="2800" b="1" dirty="0"/>
          </a:p>
          <a:p>
            <a:endParaRPr lang="en-US" sz="2800" b="1" dirty="0">
              <a:latin typeface="Helvetica"/>
              <a:cs typeface="Helvetica"/>
            </a:endParaRPr>
          </a:p>
          <a:p>
            <a:endParaRPr lang="en-US" sz="2800" b="1" dirty="0"/>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5</a:t>
            </a:fld>
            <a:endParaRPr lang="en-US"/>
          </a:p>
        </p:txBody>
      </p:sp>
    </p:spTree>
    <p:extLst>
      <p:ext uri="{BB962C8B-B14F-4D97-AF65-F5344CB8AC3E}">
        <p14:creationId xmlns:p14="http://schemas.microsoft.com/office/powerpoint/2010/main" val="64095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latin typeface="Helvetica"/>
                <a:cs typeface="Helvetica"/>
              </a:rPr>
              <a:t>High sensitivity for heart attacks only!! Vs</a:t>
            </a:r>
            <a:r>
              <a:rPr lang="en-US" sz="1400" b="1" baseline="0" dirty="0">
                <a:latin typeface="Helvetica"/>
                <a:cs typeface="Helvetica"/>
              </a:rPr>
              <a:t> regular </a:t>
            </a:r>
            <a:r>
              <a:rPr lang="en-US" sz="1400" b="1" baseline="0" dirty="0" err="1">
                <a:latin typeface="Helvetica"/>
                <a:cs typeface="Helvetica"/>
              </a:rPr>
              <a:t>crp</a:t>
            </a:r>
            <a:r>
              <a:rPr lang="en-US" sz="1400" b="1" baseline="0" dirty="0">
                <a:latin typeface="Helvetica"/>
                <a:cs typeface="Helvetica"/>
              </a:rPr>
              <a:t> for EVERYTHING else</a:t>
            </a:r>
          </a:p>
          <a:p>
            <a:endParaRPr lang="en-US" sz="1400" b="1" dirty="0">
              <a:solidFill>
                <a:srgbClr val="19191B"/>
              </a:solidFill>
              <a:latin typeface="Helvetica"/>
              <a:cs typeface="Helvetica"/>
              <a:hlinkClick r:id="" action="ppaction://noactio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41</a:t>
            </a:fld>
            <a:endParaRPr lang="en-US"/>
          </a:p>
        </p:txBody>
      </p:sp>
    </p:spTree>
    <p:extLst>
      <p:ext uri="{BB962C8B-B14F-4D97-AF65-F5344CB8AC3E}">
        <p14:creationId xmlns:p14="http://schemas.microsoft.com/office/powerpoint/2010/main" val="13823790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RF =</a:t>
            </a:r>
            <a:r>
              <a:rPr lang="en-US" sz="1400" b="1" baseline="0" dirty="0">
                <a:solidFill>
                  <a:srgbClr val="1A1A1A"/>
                </a:solidFill>
                <a:latin typeface="Helvetica"/>
                <a:cs typeface="Helvetica"/>
              </a:rPr>
              <a:t> antibody against Fc portion of IgG </a:t>
            </a:r>
            <a:r>
              <a:rPr lang="en-US" sz="1400" b="1" baseline="0" dirty="0">
                <a:solidFill>
                  <a:srgbClr val="1A1A1A"/>
                </a:solidFill>
                <a:latin typeface="Helvetica"/>
                <a:cs typeface="Helvetica"/>
                <a:sym typeface="Wingdings" pitchFamily="2" charset="2"/>
              </a:rPr>
              <a:t> generic marker for RA</a:t>
            </a:r>
            <a:endParaRPr lang="en-US" sz="1400" b="1" baseline="0" dirty="0">
              <a:solidFill>
                <a:srgbClr val="1A1A1A"/>
              </a:solidFill>
              <a:latin typeface="Helvetica"/>
              <a:cs typeface="Helvetica"/>
            </a:endParaRPr>
          </a:p>
          <a:p>
            <a:pPr rtl="0" eaLnBrk="1" fontAlgn="t" latinLnBrk="0" hangingPunct="1"/>
            <a:r>
              <a:rPr lang="en-US" sz="1400" b="1" baseline="0" dirty="0">
                <a:solidFill>
                  <a:srgbClr val="1A1A1A"/>
                </a:solidFill>
                <a:latin typeface="Helvetica"/>
                <a:cs typeface="Helvetica"/>
              </a:rPr>
              <a:t>also increased in older age, </a:t>
            </a:r>
            <a:r>
              <a:rPr lang="en-US" sz="1400" b="1" i="0" u="none" strike="noStrike" kern="1200" dirty="0">
                <a:solidFill>
                  <a:schemeClr val="tx1"/>
                </a:solidFill>
                <a:effectLst/>
                <a:latin typeface="+mn-lt"/>
                <a:ea typeface="+mn-ea"/>
                <a:cs typeface="+mn-cs"/>
              </a:rPr>
              <a:t>Sjogren’s</a:t>
            </a:r>
            <a:r>
              <a:rPr lang="en-US" sz="1400" b="0"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Cryoglobulinemia</a:t>
            </a:r>
            <a:r>
              <a:rPr lang="en-US" sz="1400" b="0" i="0" u="none" strike="noStrike" kern="1200" dirty="0">
                <a:solidFill>
                  <a:schemeClr val="tx1"/>
                </a:solidFill>
                <a:effectLst/>
                <a:latin typeface="+mn-lt"/>
                <a:ea typeface="+mn-ea"/>
                <a:cs typeface="+mn-cs"/>
              </a:rPr>
              <a:t>, </a:t>
            </a:r>
            <a:r>
              <a:rPr lang="en-US" sz="1400" b="1" i="0" u="none" strike="noStrike" kern="1200" dirty="0">
                <a:solidFill>
                  <a:schemeClr val="tx1"/>
                </a:solidFill>
                <a:effectLst/>
                <a:latin typeface="+mn-lt"/>
                <a:ea typeface="+mn-ea"/>
                <a:cs typeface="+mn-cs"/>
              </a:rPr>
              <a:t>Chronic</a:t>
            </a:r>
            <a:r>
              <a:rPr lang="en-US" sz="1400" b="1" i="0" u="none" strike="noStrike" kern="1200" baseline="0" dirty="0">
                <a:solidFill>
                  <a:schemeClr val="tx1"/>
                </a:solidFill>
                <a:effectLst/>
                <a:latin typeface="+mn-lt"/>
                <a:ea typeface="+mn-ea"/>
                <a:cs typeface="+mn-cs"/>
              </a:rPr>
              <a:t> lung and liver infections (Tb, hepatitis)</a:t>
            </a:r>
            <a:endParaRPr lang="en-US" sz="1400" b="1" baseline="0" dirty="0">
              <a:solidFill>
                <a:srgbClr val="1A1A1A"/>
              </a:solidFill>
              <a:latin typeface="Helvetica"/>
              <a:cs typeface="Helvetica"/>
            </a:endParaRPr>
          </a:p>
          <a:p>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Anti CCP ab = antibodies against citrullinated peptides that only happens with inflammation </a:t>
            </a:r>
            <a:r>
              <a:rPr lang="en-US" sz="1400" b="1" baseline="0" dirty="0">
                <a:solidFill>
                  <a:srgbClr val="1A1A1A"/>
                </a:solidFill>
                <a:latin typeface="Helvetica"/>
                <a:cs typeface="Helvetica"/>
                <a:sym typeface="Wingdings" pitchFamily="2" charset="2"/>
              </a:rPr>
              <a:t> specific marker for RA</a:t>
            </a:r>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Almost exclusively found in RA especially if a smoker</a:t>
            </a:r>
          </a:p>
          <a:p>
            <a:r>
              <a:rPr lang="en-US" sz="1200" b="1" i="0" u="none" strike="noStrike" kern="1200" dirty="0">
                <a:solidFill>
                  <a:schemeClr val="tx1"/>
                </a:solidFill>
                <a:effectLst/>
                <a:latin typeface="+mn-lt"/>
                <a:ea typeface="+mn-ea"/>
                <a:cs typeface="+mn-cs"/>
              </a:rPr>
              <a:t>Get more joint deformities</a:t>
            </a:r>
            <a:endParaRPr lang="en-US" sz="1200" b="0" i="0" u="none" strike="noStrike" kern="1200" dirty="0">
              <a:solidFill>
                <a:schemeClr val="tx1"/>
              </a:solidFill>
              <a:effectLst/>
              <a:latin typeface="+mn-lt"/>
              <a:ea typeface="+mn-ea"/>
              <a:cs typeface="+mn-cs"/>
            </a:endParaRP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42</a:t>
            </a:fld>
            <a:endParaRPr lang="en-US"/>
          </a:p>
        </p:txBody>
      </p:sp>
    </p:spTree>
    <p:extLst>
      <p:ext uri="{BB962C8B-B14F-4D97-AF65-F5344CB8AC3E}">
        <p14:creationId xmlns:p14="http://schemas.microsoft.com/office/powerpoint/2010/main" val="3222495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1A1A1A"/>
                </a:solidFill>
                <a:latin typeface="Helvetica"/>
                <a:cs typeface="Helvetica"/>
              </a:rPr>
              <a:t>ANA = autoantibodies</a:t>
            </a:r>
            <a:r>
              <a:rPr lang="en-US" sz="1400" b="1" baseline="0" dirty="0">
                <a:solidFill>
                  <a:srgbClr val="1A1A1A"/>
                </a:solidFill>
                <a:latin typeface="Helvetica"/>
                <a:cs typeface="Helvetica"/>
              </a:rPr>
              <a:t> that bind to contents of cell nucleus </a:t>
            </a:r>
          </a:p>
          <a:p>
            <a:endParaRPr lang="en-US" sz="1400" b="1" baseline="0" dirty="0">
              <a:solidFill>
                <a:srgbClr val="1A1A1A"/>
              </a:solidFill>
              <a:latin typeface="Helvetica"/>
              <a:cs typeface="Helvetica"/>
            </a:endParaRPr>
          </a:p>
          <a:p>
            <a:r>
              <a:rPr lang="en-US" sz="1400" b="1" baseline="0" dirty="0">
                <a:solidFill>
                  <a:srgbClr val="1A1A1A"/>
                </a:solidFill>
                <a:latin typeface="Helvetica"/>
                <a:cs typeface="Helvetica"/>
              </a:rPr>
              <a:t>Different patterns can mean different things </a:t>
            </a:r>
          </a:p>
          <a:p>
            <a:endParaRPr lang="en-US" sz="1400" b="1" dirty="0">
              <a:latin typeface="Helvetica"/>
              <a:cs typeface="Helvetica"/>
            </a:endParaRPr>
          </a:p>
          <a:p>
            <a:pPr rtl="0">
              <a:buSzPts val="2000"/>
              <a:buFont typeface="Franklin Gothic Book"/>
              <a:buChar char="■"/>
            </a:pPr>
            <a:r>
              <a:rPr lang="en-US" sz="1400" b="1" i="0" u="none" strike="noStrike" kern="1200" baseline="0" dirty="0">
                <a:solidFill>
                  <a:srgbClr val="191B0E"/>
                </a:solidFill>
                <a:latin typeface="Helvetica"/>
                <a:cs typeface="Helvetica"/>
              </a:rPr>
              <a:t>Peripheral = Rim = SLE</a:t>
            </a:r>
          </a:p>
          <a:p>
            <a:pPr rtl="0">
              <a:buSzPts val="2000"/>
              <a:buFont typeface="Franklin Gothic Book"/>
              <a:buChar char="■"/>
            </a:pPr>
            <a:r>
              <a:rPr lang="en-US" sz="1400" b="1" i="0" u="none" strike="noStrike" kern="1200" baseline="0" dirty="0">
                <a:solidFill>
                  <a:srgbClr val="191B0E"/>
                </a:solidFill>
                <a:latin typeface="Helvetica"/>
                <a:cs typeface="Helvetica"/>
              </a:rPr>
              <a:t>Homogeneous = Diffuse = RA, SLE, drug-induced lupus </a:t>
            </a:r>
          </a:p>
          <a:p>
            <a:pPr rtl="0">
              <a:buSzPts val="2000"/>
              <a:buFont typeface="Franklin Gothic Book"/>
              <a:buChar char="■"/>
            </a:pPr>
            <a:r>
              <a:rPr lang="en-US" sz="1400" b="1" i="0" u="none" strike="noStrike" kern="1200" baseline="0" dirty="0">
                <a:solidFill>
                  <a:srgbClr val="191B0E"/>
                </a:solidFill>
                <a:latin typeface="Helvetica"/>
                <a:cs typeface="Helvetica"/>
              </a:rPr>
              <a:t>Speckled = Scleroderma, Sjogren’s SLE</a:t>
            </a:r>
          </a:p>
          <a:p>
            <a:pPr rtl="0">
              <a:buSzPts val="2000"/>
              <a:buFont typeface="Franklin Gothic Book"/>
              <a:buChar char="■"/>
            </a:pPr>
            <a:r>
              <a:rPr lang="en-US" sz="1400" b="1" i="0" u="none" strike="noStrike" kern="1200" baseline="0" dirty="0">
                <a:solidFill>
                  <a:srgbClr val="191B0E"/>
                </a:solidFill>
                <a:latin typeface="Helvetica"/>
                <a:cs typeface="Helvetica"/>
              </a:rPr>
              <a:t>Nucleolar = Scleroderma, Raynaud’s</a:t>
            </a:r>
          </a:p>
          <a:p>
            <a:pPr rtl="0">
              <a:buSzPts val="2000"/>
              <a:buFont typeface="Franklin Gothic Book"/>
              <a:buChar char="■"/>
            </a:pPr>
            <a:r>
              <a:rPr lang="en-US" sz="1400" b="1" i="0" u="none" strike="noStrike" kern="1200" baseline="0" dirty="0">
                <a:solidFill>
                  <a:srgbClr val="191B0E"/>
                </a:solidFill>
                <a:latin typeface="Helvetica"/>
                <a:cs typeface="Helvetica"/>
              </a:rPr>
              <a:t>Anti-centromere = CREST, Raynaud’s</a:t>
            </a:r>
            <a:endParaRPr lang="en-US" sz="1400" b="1" i="0" u="none" strike="noStrike" kern="1200" baseline="0" dirty="0">
              <a:solidFill>
                <a:srgbClr val="FF0000"/>
              </a:solidFill>
              <a:latin typeface="Helvetica"/>
              <a:cs typeface="Helvetica"/>
              <a:sym typeface="Wingdings"/>
            </a:endParaRPr>
          </a:p>
          <a:p>
            <a:endParaRPr lang="en-US" sz="1400" b="1" dirty="0">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ANA= Anti nuclear antigen antibody</a:t>
            </a:r>
          </a:p>
          <a:p>
            <a:pPr rtl="0" eaLnBrk="1" fontAlgn="t" latinLnBrk="0" hangingPunct="1"/>
            <a:r>
              <a:rPr lang="en-US" sz="1200" b="1" i="0" u="none" strike="noStrike" kern="1200" dirty="0">
                <a:solidFill>
                  <a:schemeClr val="tx1"/>
                </a:solidFill>
                <a:effectLst/>
                <a:latin typeface="+mn-lt"/>
                <a:ea typeface="+mn-ea"/>
                <a:cs typeface="+mn-cs"/>
              </a:rPr>
              <a:t>Increased with Age, Infections, Drugs, Thyroid </a:t>
            </a:r>
            <a:r>
              <a:rPr lang="en-US" sz="1200" b="1" i="0" u="none" strike="noStrike" kern="120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 </a:t>
            </a:r>
            <a:r>
              <a:rPr lang="en-US" sz="1200" b="1" i="0" u="none" strike="noStrike" kern="1200" dirty="0">
                <a:solidFill>
                  <a:schemeClr val="tx1"/>
                </a:solidFill>
                <a:effectLst/>
                <a:latin typeface="+mn-lt"/>
                <a:ea typeface="+mn-ea"/>
                <a:cs typeface="+mn-cs"/>
              </a:rPr>
              <a:t>White women</a:t>
            </a:r>
          </a:p>
          <a:p>
            <a:pPr rtl="0" eaLnBrk="1" fontAlgn="t" latinLnBrk="0" hangingPunct="1"/>
            <a:r>
              <a:rPr lang="en-US" sz="1200" b="1" i="0" u="none" strike="noStrike" kern="1200" dirty="0">
                <a:solidFill>
                  <a:schemeClr val="tx1"/>
                </a:solidFill>
                <a:effectLst/>
                <a:latin typeface="+mn-lt"/>
                <a:ea typeface="+mn-ea"/>
                <a:cs typeface="+mn-cs"/>
              </a:rPr>
              <a:t>Used as a screening tool in SYMPTOMATIC</a:t>
            </a:r>
            <a:r>
              <a:rPr lang="en-US" sz="1200" b="1" i="0" u="none" strike="noStrike" kern="1200" baseline="0" dirty="0">
                <a:solidFill>
                  <a:schemeClr val="tx1"/>
                </a:solidFill>
                <a:effectLst/>
                <a:latin typeface="+mn-lt"/>
                <a:ea typeface="+mn-ea"/>
                <a:cs typeface="+mn-cs"/>
              </a:rPr>
              <a:t> pt</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Dilution &gt; 1:160, centromere most significant</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99% of lupus have + ANA BUT only 15% of  those w/ +  ANA have lupus</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ENA = Extractable nuclear</a:t>
            </a:r>
            <a:r>
              <a:rPr lang="en-US" sz="1200" b="1" i="0" u="none" strike="noStrike" kern="1200" baseline="0" dirty="0">
                <a:solidFill>
                  <a:schemeClr val="tx1"/>
                </a:solidFill>
                <a:effectLst/>
                <a:latin typeface="+mn-lt"/>
                <a:ea typeface="+mn-ea"/>
                <a:cs typeface="+mn-cs"/>
              </a:rPr>
              <a:t> antigen antibody</a:t>
            </a: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solidFill>
                  <a:srgbClr val="FF0000"/>
                </a:solidFill>
              </a:rPr>
              <a:t>Subtypes </a:t>
            </a:r>
            <a:r>
              <a:rPr lang="en-US" b="1" dirty="0" err="1">
                <a:solidFill>
                  <a:srgbClr val="FF0000"/>
                </a:solidFill>
              </a:rPr>
              <a:t>assoc</a:t>
            </a:r>
            <a:r>
              <a:rPr lang="en-US" b="1" dirty="0">
                <a:solidFill>
                  <a:srgbClr val="FF0000"/>
                </a:solidFill>
              </a:rPr>
              <a:t> with specific</a:t>
            </a:r>
            <a:r>
              <a:rPr lang="en-US" b="1" baseline="0" dirty="0">
                <a:solidFill>
                  <a:srgbClr val="FF0000"/>
                </a:solidFill>
              </a:rPr>
              <a:t> </a:t>
            </a:r>
            <a:r>
              <a:rPr lang="en-US" b="1" dirty="0">
                <a:solidFill>
                  <a:srgbClr val="FF0000"/>
                </a:solidFill>
              </a:rPr>
              <a:t>CTD</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b="1" dirty="0">
              <a:solidFill>
                <a:srgbClr val="FF0000"/>
              </a:solidFill>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Smith (Lupus); only in lupus but low</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sensitivity</a:t>
            </a:r>
          </a:p>
          <a:p>
            <a:pPr rtl="0" eaLnBrk="1" fontAlgn="t" latinLnBrk="0" hangingPunct="1"/>
            <a:r>
              <a:rPr lang="en-US" sz="1200" b="1" i="0" u="none" strike="noStrike" kern="1200" dirty="0">
                <a:solidFill>
                  <a:schemeClr val="tx1"/>
                </a:solidFill>
                <a:effectLst/>
                <a:latin typeface="+mn-lt"/>
                <a:ea typeface="+mn-ea"/>
                <a:cs typeface="+mn-cs"/>
              </a:rPr>
              <a:t>RNP </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MCTD)</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SSA (skin)</a:t>
            </a:r>
          </a:p>
          <a:p>
            <a:pPr rtl="0" eaLnBrk="1" fontAlgn="auto" latinLnBrk="0" hangingPunct="1"/>
            <a:r>
              <a:rPr lang="en-US" sz="1200" b="1" i="0" u="none" strike="noStrike" kern="1200" dirty="0">
                <a:solidFill>
                  <a:schemeClr val="tx1"/>
                </a:solidFill>
                <a:effectLst/>
                <a:latin typeface="+mn-lt"/>
                <a:ea typeface="+mn-ea"/>
                <a:cs typeface="+mn-cs"/>
              </a:rPr>
              <a:t>SSA/SSB</a:t>
            </a:r>
            <a:r>
              <a:rPr lang="en-US" sz="1200" b="1" i="0" u="none" strike="noStrike" kern="1200" baseline="0" dirty="0">
                <a:solidFill>
                  <a:schemeClr val="tx1"/>
                </a:solidFill>
                <a:effectLst/>
                <a:latin typeface="+mn-lt"/>
                <a:ea typeface="+mn-ea"/>
                <a:cs typeface="+mn-cs"/>
              </a:rPr>
              <a:t> (Sjo, neonatal, CHB)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Check in ALL</a:t>
            </a:r>
            <a:r>
              <a:rPr lang="en-US" sz="1200" b="1" i="0" u="none" strike="noStrike" kern="1200" baseline="0" dirty="0">
                <a:solidFill>
                  <a:schemeClr val="tx1"/>
                </a:solidFill>
                <a:effectLst/>
                <a:latin typeface="+mn-lt"/>
                <a:ea typeface="+mn-ea"/>
                <a:cs typeface="+mn-cs"/>
              </a:rPr>
              <a:t> pregnant patients with rheum autoimmune </a:t>
            </a:r>
            <a:r>
              <a:rPr lang="en-US" sz="1200" b="1" i="0" u="none" strike="noStrike" kern="1200" baseline="0" dirty="0" err="1">
                <a:solidFill>
                  <a:schemeClr val="tx1"/>
                </a:solidFill>
                <a:effectLst/>
                <a:latin typeface="+mn-lt"/>
                <a:ea typeface="+mn-ea"/>
                <a:cs typeface="+mn-cs"/>
              </a:rPr>
              <a:t>dz</a:t>
            </a:r>
            <a:endParaRPr lang="en-US" sz="1200" b="1" i="0" u="none" strike="noStrike" kern="1200" dirty="0">
              <a:solidFill>
                <a:schemeClr val="tx1"/>
              </a:solidFill>
              <a:effectLst/>
              <a:latin typeface="+mn-lt"/>
              <a:ea typeface="+mn-ea"/>
              <a:cs typeface="+mn-cs"/>
            </a:endParaRPr>
          </a:p>
          <a:p>
            <a:pPr rtl="0" eaLnBrk="1" fontAlgn="auto"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err="1">
                <a:solidFill>
                  <a:schemeClr val="tx1"/>
                </a:solidFill>
                <a:effectLst/>
                <a:latin typeface="+mn-lt"/>
                <a:ea typeface="+mn-ea"/>
                <a:cs typeface="+mn-cs"/>
              </a:rPr>
              <a:t>ScL</a:t>
            </a:r>
            <a:r>
              <a:rPr lang="en-US" sz="1200" b="1" i="0" u="none" strike="noStrike" kern="1200" baseline="0" dirty="0">
                <a:solidFill>
                  <a:schemeClr val="tx1"/>
                </a:solidFill>
                <a:effectLst/>
                <a:latin typeface="+mn-lt"/>
                <a:ea typeface="+mn-ea"/>
                <a:cs typeface="+mn-cs"/>
              </a:rPr>
              <a:t> 70 (Systemic scleroderma w/ ILD)</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 RNA polymerase</a:t>
            </a:r>
            <a:r>
              <a:rPr lang="en-US" sz="1200" b="1" i="0" u="none" strike="noStrike" kern="1200" baseline="0" dirty="0">
                <a:solidFill>
                  <a:schemeClr val="tx1"/>
                </a:solidFill>
                <a:effectLst/>
                <a:latin typeface="+mn-lt"/>
                <a:ea typeface="+mn-ea"/>
                <a:cs typeface="+mn-cs"/>
              </a:rPr>
              <a:t> III w/ renal crisis &amp; more skin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&amp; cancer risk</a:t>
            </a:r>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Anti-Centromere (</a:t>
            </a:r>
            <a:r>
              <a:rPr lang="en-US" sz="1200" b="1" i="0" u="none" strike="noStrike" kern="1200" baseline="0" dirty="0" err="1">
                <a:solidFill>
                  <a:schemeClr val="tx1"/>
                </a:solidFill>
                <a:effectLst/>
                <a:latin typeface="+mn-lt"/>
                <a:ea typeface="+mn-ea"/>
                <a:cs typeface="+mn-cs"/>
              </a:rPr>
              <a:t>lim</a:t>
            </a:r>
            <a:r>
              <a:rPr lang="en-US" sz="1200" b="1" i="0" u="none" strike="noStrike" kern="1200" baseline="0" dirty="0">
                <a:solidFill>
                  <a:schemeClr val="tx1"/>
                </a:solidFill>
                <a:effectLst/>
                <a:latin typeface="+mn-lt"/>
                <a:ea typeface="+mn-ea"/>
                <a:cs typeface="+mn-cs"/>
              </a:rPr>
              <a:t> scleroderma w/ </a:t>
            </a:r>
            <a:r>
              <a:rPr lang="en-US" sz="1200" b="1" i="0" u="none" strike="noStrike" kern="1200" baseline="0" dirty="0" err="1">
                <a:solidFill>
                  <a:schemeClr val="tx1"/>
                </a:solidFill>
                <a:effectLst/>
                <a:latin typeface="+mn-lt"/>
                <a:ea typeface="+mn-ea"/>
                <a:cs typeface="+mn-cs"/>
              </a:rPr>
              <a:t>pHTN</a:t>
            </a:r>
            <a:r>
              <a:rPr lang="en-US" sz="1200" b="1" i="0" u="none" strike="noStrike" kern="1200" baseline="0" dirty="0">
                <a:solidFill>
                  <a:schemeClr val="tx1"/>
                </a:solidFill>
                <a:effectLst/>
                <a:latin typeface="+mn-lt"/>
                <a:ea typeface="+mn-ea"/>
                <a:cs typeface="+mn-cs"/>
              </a:rPr>
              <a:t>)</a:t>
            </a:r>
            <a:endParaRPr lang="en-US"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These antibodies</a:t>
            </a:r>
            <a:r>
              <a:rPr lang="en-US" sz="1200" b="1" i="0" u="none" strike="noStrike" kern="1200" baseline="0" dirty="0">
                <a:solidFill>
                  <a:schemeClr val="tx1"/>
                </a:solidFill>
                <a:effectLst/>
                <a:latin typeface="+mn-lt"/>
                <a:ea typeface="+mn-ea"/>
                <a:cs typeface="+mn-cs"/>
              </a:rPr>
              <a:t> also can be seen in breast cancer</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auto" latinLnBrk="0" hangingPunct="1"/>
            <a:r>
              <a:rPr lang="en-US" sz="1200" b="1" i="0" u="none" strike="noStrike" kern="1200" baseline="0" dirty="0">
                <a:solidFill>
                  <a:schemeClr val="tx1"/>
                </a:solidFill>
                <a:effectLst/>
                <a:latin typeface="+mn-lt"/>
                <a:ea typeface="+mn-ea"/>
                <a:cs typeface="+mn-cs"/>
              </a:rPr>
              <a:t>dsDNA (renal) it </a:t>
            </a:r>
            <a:r>
              <a:rPr lang="en-US" sz="1200" b="1" i="0" u="none" strike="noStrike" kern="1200" dirty="0">
                <a:solidFill>
                  <a:schemeClr val="tx1"/>
                </a:solidFill>
                <a:effectLst/>
                <a:latin typeface="+mn-lt"/>
                <a:ea typeface="+mn-ea"/>
                <a:cs typeface="+mn-cs"/>
              </a:rPr>
              <a:t>CAN</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correlate with nephritis</a:t>
            </a:r>
            <a:r>
              <a:rPr lang="en-US" sz="1200" b="1" i="0" u="none" strike="noStrike" kern="1200" baseline="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r>
              <a:rPr lang="en-US" sz="1200" b="1" baseline="0" dirty="0">
                <a:latin typeface="Helvetica"/>
                <a:cs typeface="Helvetica"/>
              </a:rPr>
              <a:t>Dx of SLE</a:t>
            </a:r>
          </a:p>
          <a:p>
            <a:r>
              <a:rPr lang="en-US" sz="1200" b="1" baseline="0" dirty="0">
                <a:latin typeface="Helvetica"/>
                <a:cs typeface="Helvetica"/>
              </a:rPr>
              <a:t>SOAP BRAIN MD</a:t>
            </a:r>
          </a:p>
          <a:p>
            <a:pPr rtl="0">
              <a:buSzPts val="1900"/>
              <a:buFont typeface="Arial"/>
              <a:buChar char="•"/>
            </a:pPr>
            <a:r>
              <a:rPr lang="en-US" sz="1200" b="1" i="0" u="none" strike="noStrike" kern="1200" baseline="0" dirty="0">
                <a:solidFill>
                  <a:srgbClr val="191B0E"/>
                </a:solidFill>
                <a:latin typeface="Helvetica"/>
                <a:cs typeface="Helvetica"/>
              </a:rPr>
              <a:t>Serositis</a:t>
            </a:r>
          </a:p>
          <a:p>
            <a:pPr rtl="0">
              <a:buSzPts val="1900"/>
              <a:buFont typeface="Arial"/>
              <a:buChar char="•"/>
            </a:pPr>
            <a:r>
              <a:rPr lang="en-US" sz="1200" b="1" i="0" u="none" strike="noStrike" kern="1200" baseline="0" dirty="0">
                <a:solidFill>
                  <a:srgbClr val="191B0E"/>
                </a:solidFill>
                <a:latin typeface="Helvetica"/>
                <a:cs typeface="Helvetica"/>
              </a:rPr>
              <a:t>Oral ulcers</a:t>
            </a:r>
          </a:p>
          <a:p>
            <a:pPr rtl="0">
              <a:buSzPts val="1900"/>
              <a:buFont typeface="Arial"/>
              <a:buChar char="•"/>
            </a:pPr>
            <a:r>
              <a:rPr lang="en-US" sz="1200" b="1" i="0" u="none" strike="noStrike" kern="1200" baseline="0" dirty="0">
                <a:solidFill>
                  <a:srgbClr val="191B0E"/>
                </a:solidFill>
                <a:latin typeface="Helvetica"/>
                <a:cs typeface="Helvetica"/>
              </a:rPr>
              <a:t>Arthritis</a:t>
            </a:r>
          </a:p>
          <a:p>
            <a:pPr rtl="0">
              <a:buSzPts val="1900"/>
              <a:buFont typeface="Arial"/>
              <a:buChar char="•"/>
            </a:pPr>
            <a:r>
              <a:rPr lang="en-US" sz="1200" b="1" i="0" u="none" strike="noStrike" kern="1200" baseline="0" dirty="0">
                <a:solidFill>
                  <a:srgbClr val="191B0E"/>
                </a:solidFill>
                <a:latin typeface="Helvetica"/>
                <a:cs typeface="Helvetica"/>
              </a:rPr>
              <a:t>Photosensitivity</a:t>
            </a:r>
          </a:p>
          <a:p>
            <a:pPr rtl="0">
              <a:buSzPts val="1900"/>
              <a:buFont typeface="Arial"/>
              <a:buChar char="•"/>
            </a:pPr>
            <a:r>
              <a:rPr lang="en-US" sz="1200" b="1" i="0" u="none" strike="noStrike" kern="1200" baseline="0" dirty="0">
                <a:solidFill>
                  <a:srgbClr val="191B0E"/>
                </a:solidFill>
                <a:latin typeface="Helvetica"/>
                <a:cs typeface="Helvetica"/>
              </a:rPr>
              <a:t>Blood disorders</a:t>
            </a:r>
          </a:p>
          <a:p>
            <a:pPr rtl="0">
              <a:buSzPts val="1900"/>
              <a:buFont typeface="Arial"/>
              <a:buChar char="•"/>
            </a:pPr>
            <a:r>
              <a:rPr lang="en-US" sz="1200" b="1" i="0" u="none" strike="noStrike" kern="1200" baseline="0" dirty="0">
                <a:solidFill>
                  <a:srgbClr val="191B0E"/>
                </a:solidFill>
                <a:latin typeface="Helvetica"/>
                <a:cs typeface="Helvetica"/>
              </a:rPr>
              <a:t>Renal involvement</a:t>
            </a:r>
          </a:p>
          <a:p>
            <a:pPr rtl="0">
              <a:buSzPts val="1900"/>
              <a:buFont typeface="Arial"/>
              <a:buChar char="•"/>
            </a:pPr>
            <a:r>
              <a:rPr lang="en-US" sz="1200" b="1" i="0" u="none" strike="noStrike" kern="1200" baseline="0" dirty="0">
                <a:solidFill>
                  <a:srgbClr val="191B0E"/>
                </a:solidFill>
                <a:latin typeface="Helvetica"/>
                <a:cs typeface="Helvetica"/>
              </a:rPr>
              <a:t>Antinuclear antibodies</a:t>
            </a:r>
          </a:p>
          <a:p>
            <a:pPr rtl="0">
              <a:buSzPts val="1900"/>
              <a:buFont typeface="Arial"/>
              <a:buChar char="•"/>
            </a:pPr>
            <a:r>
              <a:rPr lang="en-US" sz="1200" b="1" i="0" u="none" strike="noStrike" kern="1200" baseline="0" dirty="0">
                <a:solidFill>
                  <a:srgbClr val="191B0E"/>
                </a:solidFill>
                <a:latin typeface="Helvetica"/>
                <a:cs typeface="Helvetica"/>
              </a:rPr>
              <a:t>Immunologic phenomena (</a:t>
            </a:r>
            <a:r>
              <a:rPr lang="en-US" sz="1200" b="1" i="0" u="none" strike="noStrike" kern="1200" baseline="0" dirty="0" err="1">
                <a:solidFill>
                  <a:srgbClr val="191B0E"/>
                </a:solidFill>
                <a:latin typeface="Helvetica"/>
                <a:cs typeface="Helvetica"/>
              </a:rPr>
              <a:t>eg</a:t>
            </a:r>
            <a:r>
              <a:rPr lang="en-US" sz="1200" b="1" i="0" u="none" strike="noStrike" kern="1200" baseline="0" dirty="0">
                <a:solidFill>
                  <a:srgbClr val="191B0E"/>
                </a:solidFill>
                <a:latin typeface="Helvetica"/>
                <a:cs typeface="Helvetica"/>
              </a:rPr>
              <a:t>, dsDNA; anti-Smith [</a:t>
            </a:r>
            <a:r>
              <a:rPr lang="en-US" sz="1200" b="1" i="0" u="none" strike="noStrike" kern="1200" baseline="0" dirty="0" err="1">
                <a:solidFill>
                  <a:srgbClr val="191B0E"/>
                </a:solidFill>
                <a:latin typeface="Helvetica"/>
                <a:cs typeface="Helvetica"/>
              </a:rPr>
              <a:t>Sm</a:t>
            </a:r>
            <a:r>
              <a:rPr lang="en-US" sz="1200" b="1" i="0" u="none" strike="noStrike" kern="1200" baseline="0" dirty="0">
                <a:solidFill>
                  <a:srgbClr val="191B0E"/>
                </a:solidFill>
                <a:latin typeface="Helvetica"/>
                <a:cs typeface="Helvetica"/>
              </a:rPr>
              <a:t>] antibodies; also anti-phospholipid antibodies)</a:t>
            </a:r>
          </a:p>
          <a:p>
            <a:pPr rtl="0">
              <a:buSzPts val="1900"/>
              <a:buFont typeface="Arial"/>
              <a:buChar char="•"/>
            </a:pPr>
            <a:r>
              <a:rPr lang="en-US" sz="1200" b="1" i="0" u="none" strike="noStrike" kern="1200" baseline="0" dirty="0">
                <a:solidFill>
                  <a:srgbClr val="191B0E"/>
                </a:solidFill>
                <a:latin typeface="Helvetica"/>
                <a:cs typeface="Helvetica"/>
              </a:rPr>
              <a:t>Neurologic disorder</a:t>
            </a:r>
          </a:p>
          <a:p>
            <a:pPr rtl="0">
              <a:buSzPts val="1900"/>
              <a:buFont typeface="Arial"/>
              <a:buChar char="•"/>
            </a:pPr>
            <a:r>
              <a:rPr lang="en-US" sz="1200" b="1" i="0" u="none" strike="noStrike" kern="1200" baseline="0" dirty="0">
                <a:solidFill>
                  <a:srgbClr val="191B0E"/>
                </a:solidFill>
                <a:latin typeface="Helvetica"/>
                <a:cs typeface="Helvetica"/>
              </a:rPr>
              <a:t>Malar rash</a:t>
            </a:r>
          </a:p>
          <a:p>
            <a:pPr rtl="0">
              <a:buSzPts val="1900"/>
              <a:buFont typeface="Arial"/>
              <a:buChar char="•"/>
            </a:pPr>
            <a:r>
              <a:rPr lang="en-US" sz="1200" b="1" i="0" u="none" strike="noStrike" kern="1200" baseline="0" dirty="0">
                <a:solidFill>
                  <a:srgbClr val="191B0E"/>
                </a:solidFill>
                <a:latin typeface="Helvetica"/>
                <a:cs typeface="Helvetica"/>
              </a:rPr>
              <a:t>Discoid rash</a:t>
            </a:r>
            <a:endParaRPr lang="en-US" sz="1200" b="1" i="0" u="none" strike="noStrike" kern="1200" dirty="0">
              <a:solidFill>
                <a:schemeClr val="tx1"/>
              </a:solidFill>
              <a:effectLst/>
              <a:latin typeface="+mn-lt"/>
              <a:ea typeface="+mn-ea"/>
              <a:cs typeface="+mn-cs"/>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43</a:t>
            </a:fld>
            <a:endParaRPr lang="en-US"/>
          </a:p>
        </p:txBody>
      </p:sp>
    </p:spTree>
    <p:extLst>
      <p:ext uri="{BB962C8B-B14F-4D97-AF65-F5344CB8AC3E}">
        <p14:creationId xmlns:p14="http://schemas.microsoft.com/office/powerpoint/2010/main" val="2348947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Helvetica"/>
                <a:cs typeface="Helvetica"/>
              </a:rPr>
              <a:t>WHY DO YOU HATE ME??</a:t>
            </a:r>
          </a:p>
          <a:p>
            <a:endParaRPr lang="en-US" sz="1200" b="1" dirty="0">
              <a:latin typeface="Helvetica"/>
              <a:cs typeface="Helvetica"/>
            </a:endParaRPr>
          </a:p>
          <a:p>
            <a:r>
              <a:rPr lang="en-US" sz="1200" b="1" dirty="0">
                <a:latin typeface="Helvetica"/>
                <a:cs typeface="Helvetica"/>
              </a:rPr>
              <a:t>Intrinsic</a:t>
            </a:r>
            <a:r>
              <a:rPr lang="en-US" sz="1200" b="1" baseline="0" dirty="0">
                <a:latin typeface="Helvetica"/>
                <a:cs typeface="Helvetica"/>
              </a:rPr>
              <a:t> pathway measured by PTT = PIT</a:t>
            </a:r>
          </a:p>
          <a:p>
            <a:r>
              <a:rPr lang="en-US" sz="1200" b="1" baseline="0" dirty="0">
                <a:latin typeface="Helvetica"/>
                <a:cs typeface="Helvetica"/>
              </a:rPr>
              <a:t>Extrinsic pathway measures by PT = ET</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Antiphospholipid</a:t>
            </a:r>
            <a:r>
              <a:rPr lang="en-US" sz="1200" b="1" i="0" u="none" strike="noStrike" kern="1200" baseline="0" dirty="0">
                <a:solidFill>
                  <a:schemeClr val="tx1"/>
                </a:solidFill>
                <a:effectLst/>
                <a:latin typeface="+mn-lt"/>
                <a:ea typeface="+mn-ea"/>
                <a:cs typeface="+mn-cs"/>
              </a:rPr>
              <a:t> antibody syndrome</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Hypercoagulable autoimmune</a:t>
            </a:r>
            <a:r>
              <a:rPr lang="en-US" sz="1200" b="1" i="0" u="none" strike="noStrike" kern="1200" baseline="0" dirty="0">
                <a:solidFill>
                  <a:schemeClr val="tx1"/>
                </a:solidFill>
                <a:effectLst/>
                <a:latin typeface="+mn-lt"/>
                <a:ea typeface="+mn-ea"/>
                <a:cs typeface="+mn-cs"/>
              </a:rPr>
              <a:t> </a:t>
            </a:r>
            <a:r>
              <a:rPr lang="en-US" sz="1200" b="1" i="0" u="none" strike="noStrike" kern="1200" baseline="0" dirty="0" err="1">
                <a:solidFill>
                  <a:schemeClr val="tx1"/>
                </a:solidFill>
                <a:effectLst/>
                <a:latin typeface="+mn-lt"/>
                <a:ea typeface="+mn-ea"/>
                <a:cs typeface="+mn-cs"/>
              </a:rPr>
              <a:t>dz</a:t>
            </a:r>
            <a:r>
              <a:rPr lang="en-US" sz="1200" b="1" i="0" u="none" strike="noStrike" kern="1200" baseline="0" dirty="0">
                <a:solidFill>
                  <a:schemeClr val="tx1"/>
                </a:solidFill>
                <a:effectLst/>
                <a:latin typeface="+mn-lt"/>
                <a:ea typeface="+mn-ea"/>
                <a:cs typeface="+mn-cs"/>
              </a:rPr>
              <a:t> due to antiphospholipid antibodies </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err="1">
                <a:solidFill>
                  <a:schemeClr val="tx1"/>
                </a:solidFill>
                <a:effectLst/>
                <a:latin typeface="+mn-lt"/>
                <a:ea typeface="+mn-ea"/>
                <a:cs typeface="+mn-cs"/>
              </a:rPr>
              <a:t>aPL</a:t>
            </a:r>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Attack inhibitors of coagulation OR activates</a:t>
            </a:r>
            <a:r>
              <a:rPr lang="en-US" sz="1200" b="1" i="0" u="none" strike="noStrike" kern="1200" baseline="0" dirty="0">
                <a:solidFill>
                  <a:schemeClr val="tx1"/>
                </a:solidFill>
                <a:effectLst/>
                <a:latin typeface="+mn-lt"/>
                <a:ea typeface="+mn-ea"/>
                <a:cs typeface="+mn-cs"/>
              </a:rPr>
              <a:t> coagulation </a:t>
            </a:r>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Diagnosis</a:t>
            </a:r>
          </a:p>
          <a:p>
            <a:pPr rtl="0" eaLnBrk="1" fontAlgn="t" latinLnBrk="0" hangingPunct="1"/>
            <a:r>
              <a:rPr lang="en-US" sz="1200" b="1" i="0" u="none" strike="noStrike" kern="1200" dirty="0">
                <a:solidFill>
                  <a:schemeClr val="tx1"/>
                </a:solidFill>
                <a:effectLst/>
                <a:latin typeface="+mn-lt"/>
                <a:ea typeface="+mn-ea"/>
                <a:cs typeface="+mn-cs"/>
              </a:rPr>
              <a:t>Thrombosis</a:t>
            </a:r>
            <a:r>
              <a:rPr lang="en-US" sz="1200" b="1" i="0" u="none" strike="noStrike" kern="1200" baseline="0" dirty="0">
                <a:solidFill>
                  <a:schemeClr val="tx1"/>
                </a:solidFill>
                <a:effectLst/>
                <a:latin typeface="+mn-lt"/>
                <a:ea typeface="+mn-ea"/>
                <a:cs typeface="+mn-cs"/>
              </a:rPr>
              <a:t> AND positive labs at least 12 weeks apart </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Antibody tests </a:t>
            </a:r>
          </a:p>
          <a:p>
            <a:pPr rtl="0" eaLnBrk="1" fontAlgn="t" latinLnBrk="0" hangingPunct="1"/>
            <a:r>
              <a:rPr lang="en-US" sz="1200" b="1" i="0" u="none" strike="noStrike" kern="1200" dirty="0" err="1">
                <a:solidFill>
                  <a:schemeClr val="tx1"/>
                </a:solidFill>
                <a:effectLst/>
                <a:latin typeface="+mn-lt"/>
                <a:ea typeface="+mn-ea"/>
                <a:cs typeface="+mn-cs"/>
              </a:rPr>
              <a:t>aCL</a:t>
            </a:r>
            <a:r>
              <a:rPr lang="en-US" sz="1200" b="1" i="0" u="none" strike="noStrike" kern="1200" dirty="0">
                <a:solidFill>
                  <a:schemeClr val="tx1"/>
                </a:solidFill>
                <a:effectLst/>
                <a:latin typeface="+mn-lt"/>
                <a:ea typeface="+mn-ea"/>
                <a:cs typeface="+mn-cs"/>
              </a:rPr>
              <a:t> IgG, IgM (anticardiolipin antibodies)</a:t>
            </a:r>
          </a:p>
          <a:p>
            <a:pPr rtl="0" eaLnBrk="1" fontAlgn="t" latinLnBrk="0" hangingPunct="1"/>
            <a:r>
              <a:rPr lang="en-US" sz="1200" b="1" i="0" u="none" strike="noStrike" kern="1200" baseline="0" dirty="0">
                <a:solidFill>
                  <a:schemeClr val="tx1"/>
                </a:solidFill>
                <a:effectLst/>
                <a:latin typeface="+mn-lt"/>
                <a:ea typeface="+mn-ea"/>
                <a:cs typeface="+mn-cs"/>
              </a:rPr>
              <a:t>B2GP IgG, IgM (anti-B2 glycoprotein antibodies)</a:t>
            </a:r>
          </a:p>
          <a:p>
            <a:pPr rtl="0" eaLnBrk="1" fontAlgn="t" latinLnBrk="0" hangingPunct="1"/>
            <a:endParaRPr lang="en-US" sz="1200" b="1" i="0" u="none" strike="noStrike" kern="1200" baseline="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t>Mixing</a:t>
            </a:r>
            <a:r>
              <a:rPr lang="en-US" b="1" baseline="0" dirty="0"/>
              <a:t> studies </a:t>
            </a:r>
          </a:p>
          <a:p>
            <a:pPr marL="0" marR="0" lvl="0" indent="0" algn="l" defTabSz="914400" rtl="0" eaLnBrk="1" fontAlgn="t" latinLnBrk="0" hangingPunct="1">
              <a:lnSpc>
                <a:spcPct val="100000"/>
              </a:lnSpc>
              <a:spcBef>
                <a:spcPts val="0"/>
              </a:spcBef>
              <a:spcAft>
                <a:spcPts val="0"/>
              </a:spcAft>
              <a:buClrTx/>
              <a:buSzTx/>
              <a:buFontTx/>
              <a:buNone/>
              <a:tabLst/>
              <a:defRPr/>
            </a:pPr>
            <a:r>
              <a:rPr lang="en-US" b="1" baseline="0" dirty="0"/>
              <a:t>LAC (lupus anticoagulant)</a:t>
            </a:r>
            <a:endParaRPr lang="en-US" sz="1200" b="1" i="0" u="none" strike="noStrike" kern="1200" baseline="0" dirty="0">
              <a:solidFill>
                <a:schemeClr val="tx1"/>
              </a:solidFill>
              <a:effectLst/>
              <a:latin typeface="+mn-lt"/>
              <a:ea typeface="+mn-ea"/>
              <a:cs typeface="+mn-cs"/>
            </a:endParaRP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Treatment </a:t>
            </a:r>
          </a:p>
          <a:p>
            <a:pPr rtl="0" eaLnBrk="1" fontAlgn="t" latinLnBrk="0" hangingPunct="1"/>
            <a:r>
              <a:rPr lang="en-US" sz="1200" b="1" i="0" u="none" strike="noStrike" kern="1200" dirty="0">
                <a:solidFill>
                  <a:schemeClr val="tx1"/>
                </a:solidFill>
                <a:effectLst/>
                <a:latin typeface="+mn-lt"/>
                <a:ea typeface="+mn-ea"/>
                <a:cs typeface="+mn-cs"/>
              </a:rPr>
              <a:t>Anticoagulation </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endParaRPr lang="en-US" sz="14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44</a:t>
            </a:fld>
            <a:endParaRPr lang="en-US"/>
          </a:p>
        </p:txBody>
      </p:sp>
    </p:spTree>
    <p:extLst>
      <p:ext uri="{BB962C8B-B14F-4D97-AF65-F5344CB8AC3E}">
        <p14:creationId xmlns:p14="http://schemas.microsoft.com/office/powerpoint/2010/main" val="710079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Helvetica"/>
                <a:cs typeface="Helvetica"/>
              </a:rPr>
              <a:t>ANCA</a:t>
            </a:r>
            <a:r>
              <a:rPr lang="en-US" sz="1400" b="1" baseline="0" dirty="0">
                <a:latin typeface="Helvetica"/>
                <a:cs typeface="Helvetica"/>
              </a:rPr>
              <a:t> target things that leads to neutrophil activation, vessel wall destruction downstream</a:t>
            </a:r>
          </a:p>
          <a:p>
            <a:pPr marL="0" indent="0">
              <a:buNone/>
            </a:pPr>
            <a:endParaRPr lang="en-US" sz="1400" b="1" dirty="0"/>
          </a:p>
          <a:p>
            <a:r>
              <a:rPr lang="en-US" sz="1400" b="1" dirty="0"/>
              <a:t>Specific target </a:t>
            </a:r>
            <a:r>
              <a:rPr lang="en-US" sz="1400" b="1" dirty="0">
                <a:sym typeface="Wingdings"/>
              </a:rPr>
              <a:t> </a:t>
            </a:r>
            <a:r>
              <a:rPr lang="en-US" sz="1400" b="1" dirty="0"/>
              <a:t>vasculitis</a:t>
            </a:r>
          </a:p>
          <a:p>
            <a:r>
              <a:rPr lang="en-US" sz="1400" b="1" dirty="0"/>
              <a:t>“Atypical pattern” </a:t>
            </a:r>
            <a:r>
              <a:rPr lang="en-US" sz="1400" b="1" dirty="0">
                <a:sym typeface="Wingdings"/>
              </a:rPr>
              <a:t> </a:t>
            </a:r>
            <a:r>
              <a:rPr lang="en-US" sz="1400" b="1" dirty="0"/>
              <a:t>non rheumatological </a:t>
            </a:r>
            <a:r>
              <a:rPr lang="en-US" sz="1400" b="1" dirty="0" err="1"/>
              <a:t>dz</a:t>
            </a:r>
            <a:endParaRPr lang="en-US" sz="1400" b="1" dirty="0"/>
          </a:p>
          <a:p>
            <a:pPr marL="0" indent="0">
              <a:buNone/>
            </a:pPr>
            <a:endParaRPr lang="en-US" sz="1400" b="1" dirty="0"/>
          </a:p>
          <a:p>
            <a:r>
              <a:rPr lang="en-US" sz="1400" b="1" dirty="0"/>
              <a:t>Confirmed by ELISA</a:t>
            </a:r>
          </a:p>
          <a:p>
            <a:pPr marL="0" indent="0">
              <a:buNone/>
            </a:pPr>
            <a:r>
              <a:rPr lang="en-US" sz="1400" b="1" dirty="0"/>
              <a:t>https://</a:t>
            </a:r>
            <a:r>
              <a:rPr lang="en-US" sz="1400" b="1" dirty="0" err="1"/>
              <a:t>youtu.be</a:t>
            </a:r>
            <a:r>
              <a:rPr lang="en-US" sz="1400" b="1" dirty="0"/>
              <a:t>/alQT_soh_V0?si=5HKYKYyi8DKJBr9F</a:t>
            </a:r>
          </a:p>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45</a:t>
            </a:fld>
            <a:endParaRPr lang="en-US"/>
          </a:p>
        </p:txBody>
      </p:sp>
    </p:spTree>
    <p:extLst>
      <p:ext uri="{BB962C8B-B14F-4D97-AF65-F5344CB8AC3E}">
        <p14:creationId xmlns:p14="http://schemas.microsoft.com/office/powerpoint/2010/main" val="9000585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c-ANCA</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Ab to neutrophils</a:t>
            </a:r>
            <a:r>
              <a:rPr lang="en-US" sz="1200" b="1" i="0" u="none" strike="noStrike" kern="1200" baseline="0" dirty="0">
                <a:solidFill>
                  <a:schemeClr val="tx1"/>
                </a:solidFill>
                <a:effectLst/>
                <a:latin typeface="+mn-lt"/>
                <a:ea typeface="+mn-ea"/>
                <a:cs typeface="+mn-cs"/>
              </a:rPr>
              <a:t>’ cytoplasm usually targeting PR-3 found in: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GPA (vasculitis)</a:t>
            </a:r>
            <a:endParaRPr lang="en-US" sz="1200" b="0" i="0" u="none" strike="noStrike" kern="1200" dirty="0">
              <a:solidFill>
                <a:schemeClr val="tx1"/>
              </a:solidFill>
              <a:effectLst/>
              <a:latin typeface="+mn-lt"/>
              <a:ea typeface="+mn-ea"/>
              <a:cs typeface="+mn-cs"/>
            </a:endParaRPr>
          </a:p>
          <a:p>
            <a:pPr>
              <a:spcAft>
                <a:spcPts val="2400"/>
              </a:spcAft>
            </a:pPr>
            <a:endParaRPr lang="en-US" sz="1400" dirty="0">
              <a:latin typeface="Helvetica"/>
              <a:cs typeface="Helvetica"/>
            </a:endParaRPr>
          </a:p>
          <a:p>
            <a:pPr rtl="0" eaLnBrk="1" fontAlgn="t" latinLnBrk="0" hangingPunct="1"/>
            <a:r>
              <a:rPr lang="en-US" sz="1200" b="1" i="0" u="none" strike="noStrike" kern="1200" dirty="0">
                <a:solidFill>
                  <a:schemeClr val="tx1"/>
                </a:solidFill>
                <a:effectLst/>
                <a:latin typeface="+mn-lt"/>
                <a:ea typeface="+mn-ea"/>
                <a:cs typeface="+mn-cs"/>
              </a:rPr>
              <a:t>p-ANCA</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Ab to material</a:t>
            </a:r>
            <a:r>
              <a:rPr lang="en-US" sz="1200" b="1" i="0" u="none" strike="noStrike" kern="1200" baseline="0" dirty="0">
                <a:solidFill>
                  <a:schemeClr val="tx1"/>
                </a:solidFill>
                <a:effectLst/>
                <a:latin typeface="+mn-lt"/>
                <a:ea typeface="+mn-ea"/>
                <a:cs typeface="+mn-cs"/>
              </a:rPr>
              <a:t> around neutrophils’ nucleus usually targeting MPO found in:</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EGPA &amp; MPA (vasculitis)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IBD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Liver </a:t>
            </a:r>
            <a:r>
              <a:rPr lang="en-US" sz="1200" b="1" i="0" u="none" strike="noStrike" kern="1200" dirty="0" err="1">
                <a:solidFill>
                  <a:schemeClr val="tx1"/>
                </a:solidFill>
                <a:effectLst/>
                <a:latin typeface="+mn-lt"/>
                <a:ea typeface="+mn-ea"/>
                <a:cs typeface="+mn-cs"/>
              </a:rPr>
              <a:t>dz</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Drugs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Infection</a:t>
            </a:r>
          </a:p>
          <a:p>
            <a:pPr rtl="0" eaLnBrk="1" fontAlgn="t" latinLnBrk="0" hangingPunct="1"/>
            <a:endParaRPr lang="en-US" sz="1200" b="1" i="0" u="none" strike="noStrike"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b="1" dirty="0"/>
              <a:t>Cocaine turns</a:t>
            </a:r>
            <a:r>
              <a:rPr lang="en-US" b="1" baseline="0" dirty="0"/>
              <a:t> EVERYTHING positive </a:t>
            </a:r>
            <a:endParaRPr lang="en-US" b="1" dirty="0"/>
          </a:p>
          <a:p>
            <a:pPr rtl="0" eaLnBrk="1" fontAlgn="t" latinLnBrk="0" hangingPunct="1"/>
            <a:endParaRPr lang="en-US" sz="1200" b="0" i="0" u="none" strike="noStrike" kern="1200" dirty="0">
              <a:solidFill>
                <a:schemeClr val="tx1"/>
              </a:solidFill>
              <a:effectLst/>
              <a:latin typeface="+mn-lt"/>
              <a:ea typeface="+mn-ea"/>
              <a:cs typeface="+mn-cs"/>
            </a:endParaRPr>
          </a:p>
          <a:p>
            <a:pPr>
              <a:spcAft>
                <a:spcPts val="2400"/>
              </a:spcAft>
            </a:pPr>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46</a:t>
            </a:fld>
            <a:endParaRPr lang="en-US"/>
          </a:p>
        </p:txBody>
      </p:sp>
    </p:spTree>
    <p:extLst>
      <p:ext uri="{BB962C8B-B14F-4D97-AF65-F5344CB8AC3E}">
        <p14:creationId xmlns:p14="http://schemas.microsoft.com/office/powerpoint/2010/main" val="1916047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Associated</a:t>
            </a:r>
            <a:r>
              <a:rPr lang="en-US" b="1" dirty="0"/>
              <a:t> with certain types of autoimmune diseases (AS, IBD, PsA, </a:t>
            </a:r>
            <a:r>
              <a:rPr lang="en-US" b="1" dirty="0" err="1"/>
              <a:t>ReA</a:t>
            </a:r>
            <a:r>
              <a:rPr lang="en-US" b="1" dirty="0"/>
              <a:t>)</a:t>
            </a:r>
          </a:p>
          <a:p>
            <a:r>
              <a:rPr lang="en-US" b="1" dirty="0"/>
              <a:t>In 90% of Ankylosing spondylitis</a:t>
            </a:r>
          </a:p>
          <a:p>
            <a:r>
              <a:rPr lang="en-US" b="1" dirty="0"/>
              <a:t>BUT also in 6-10% of normal population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Helpful in atypical presentations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(like</a:t>
            </a:r>
            <a:r>
              <a:rPr lang="en-US" sz="1200" b="1" baseline="0" dirty="0">
                <a:latin typeface="Helvetica"/>
                <a:cs typeface="Helvetica"/>
              </a:rPr>
              <a:t> more people w red hair get asthma)</a:t>
            </a:r>
            <a:endParaRPr lang="en-US" sz="1200" b="1" dirty="0">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47</a:t>
            </a:fld>
            <a:endParaRPr lang="en-US"/>
          </a:p>
        </p:txBody>
      </p:sp>
    </p:spTree>
    <p:extLst>
      <p:ext uri="{BB962C8B-B14F-4D97-AF65-F5344CB8AC3E}">
        <p14:creationId xmlns:p14="http://schemas.microsoft.com/office/powerpoint/2010/main" val="14069726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a:buChar char="•"/>
            </a:pPr>
            <a:r>
              <a:rPr lang="en-US" sz="1600" b="1" dirty="0"/>
              <a:t>Even a drop is helpful</a:t>
            </a:r>
          </a:p>
          <a:p>
            <a:pPr marL="457200" indent="-457200">
              <a:buFont typeface="Arial"/>
              <a:buChar char="•"/>
            </a:pPr>
            <a:r>
              <a:rPr lang="en-US" sz="1600" b="1" dirty="0"/>
              <a:t>Send fluid for cell count with differential, gram stain, culture, crystals</a:t>
            </a:r>
          </a:p>
          <a:p>
            <a:pPr marL="457200" indent="-457200">
              <a:buFont typeface="Arial"/>
              <a:buChar char="•"/>
            </a:pPr>
            <a:r>
              <a:rPr lang="en-US" sz="1600" b="1" dirty="0"/>
              <a:t>Look at fluid YOURSELF </a:t>
            </a:r>
          </a:p>
          <a:p>
            <a:endParaRPr lang="en-US" sz="1600"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48</a:t>
            </a:fld>
            <a:endParaRPr lang="en-US"/>
          </a:p>
        </p:txBody>
      </p:sp>
    </p:spTree>
    <p:extLst>
      <p:ext uri="{BB962C8B-B14F-4D97-AF65-F5344CB8AC3E}">
        <p14:creationId xmlns:p14="http://schemas.microsoft.com/office/powerpoint/2010/main" val="1992284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Gout</a:t>
            </a:r>
          </a:p>
          <a:p>
            <a:r>
              <a:rPr lang="en-US" b="1" dirty="0"/>
              <a:t>Yellow monosodium urate </a:t>
            </a:r>
          </a:p>
          <a:p>
            <a:r>
              <a:rPr lang="en-US" b="1" dirty="0"/>
              <a:t>Negative birefringent</a:t>
            </a:r>
          </a:p>
          <a:p>
            <a:r>
              <a:rPr lang="en-US" b="1" dirty="0"/>
              <a:t>Needle shaped </a:t>
            </a:r>
          </a:p>
          <a:p>
            <a:endParaRPr lang="en-US" b="1" dirty="0"/>
          </a:p>
          <a:p>
            <a:r>
              <a:rPr lang="en-US" b="1" dirty="0"/>
              <a:t>Pseudogout (CPPD)</a:t>
            </a:r>
          </a:p>
          <a:p>
            <a:r>
              <a:rPr lang="en-US" b="1" dirty="0"/>
              <a:t>Blue calcium pyrophosphate</a:t>
            </a:r>
          </a:p>
          <a:p>
            <a:r>
              <a:rPr lang="en-US" b="1" dirty="0"/>
              <a:t>Positive birefringent</a:t>
            </a:r>
          </a:p>
          <a:p>
            <a:r>
              <a:rPr lang="en-US" b="1" dirty="0"/>
              <a:t>Rhomboid shape </a:t>
            </a:r>
          </a:p>
          <a:p>
            <a:endParaRPr lang="en-US" b="1" dirty="0"/>
          </a:p>
          <a:p>
            <a:endParaRPr lang="en-US" b="1"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49</a:t>
            </a:fld>
            <a:endParaRPr lang="en-US"/>
          </a:p>
        </p:txBody>
      </p:sp>
    </p:spTree>
    <p:extLst>
      <p:ext uri="{BB962C8B-B14F-4D97-AF65-F5344CB8AC3E}">
        <p14:creationId xmlns:p14="http://schemas.microsoft.com/office/powerpoint/2010/main" val="591111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gn="l"/>
            <a:r>
              <a:rPr lang="en-US" sz="1400" b="1" dirty="0">
                <a:latin typeface="Helvetica"/>
                <a:cs typeface="Helvetica"/>
              </a:rPr>
              <a:t>FIRST</a:t>
            </a:r>
          </a:p>
          <a:p>
            <a:pPr lvl="1" algn="l"/>
            <a:r>
              <a:rPr lang="en-US" sz="1400" b="1" dirty="0">
                <a:latin typeface="Helvetica"/>
                <a:cs typeface="Helvetica"/>
              </a:rPr>
              <a:t>Rule out common stuff like thyroid, infections, cancer</a:t>
            </a:r>
          </a:p>
          <a:p>
            <a:pPr lvl="1" algn="l"/>
            <a:endParaRPr lang="en-US" sz="1400" b="1" dirty="0">
              <a:latin typeface="Helvetica"/>
              <a:cs typeface="Helvetica"/>
            </a:endParaRPr>
          </a:p>
          <a:p>
            <a:pPr lvl="1" algn="l"/>
            <a:r>
              <a:rPr lang="en-US" sz="1400" b="1" dirty="0">
                <a:latin typeface="Helvetica"/>
                <a:cs typeface="Helvetica"/>
              </a:rPr>
              <a:t>SECOND</a:t>
            </a:r>
          </a:p>
          <a:p>
            <a:pPr lvl="1" algn="l"/>
            <a:r>
              <a:rPr lang="en-US" sz="1400" b="1" dirty="0">
                <a:latin typeface="Helvetica"/>
                <a:cs typeface="Helvetica"/>
              </a:rPr>
              <a:t>Divide disease into mild – moderate – severe</a:t>
            </a:r>
          </a:p>
          <a:p>
            <a:pPr lvl="1" algn="l"/>
            <a:r>
              <a:rPr lang="en-US" sz="1400" b="1" dirty="0">
                <a:latin typeface="Helvetica"/>
                <a:cs typeface="Helvetica"/>
              </a:rPr>
              <a:t>Rash, arthralgias vs 1-2 organ system </a:t>
            </a:r>
            <a:r>
              <a:rPr lang="en-US" sz="1400" b="1" dirty="0" err="1">
                <a:latin typeface="Helvetica"/>
                <a:cs typeface="Helvetica"/>
              </a:rPr>
              <a:t>dz</a:t>
            </a:r>
            <a:r>
              <a:rPr lang="en-US" sz="1400" b="1" dirty="0">
                <a:latin typeface="Helvetica"/>
                <a:cs typeface="Helvetica"/>
              </a:rPr>
              <a:t> vs more than 3 organs </a:t>
            </a:r>
            <a:r>
              <a:rPr lang="en-US" sz="1400" b="1" dirty="0" err="1">
                <a:latin typeface="Helvetica"/>
                <a:cs typeface="Helvetica"/>
              </a:rPr>
              <a:t>dz</a:t>
            </a:r>
            <a:r>
              <a:rPr lang="en-US" sz="1400" b="1" dirty="0">
                <a:latin typeface="Helvetica"/>
                <a:cs typeface="Helvetica"/>
              </a:rPr>
              <a:t> </a:t>
            </a:r>
          </a:p>
          <a:p>
            <a:pPr lvl="1" algn="l"/>
            <a:r>
              <a:rPr lang="en-US" sz="1400" b="1" dirty="0" err="1">
                <a:latin typeface="Helvetica"/>
                <a:cs typeface="Helvetica"/>
              </a:rPr>
              <a:t>Nsaids</a:t>
            </a:r>
            <a:r>
              <a:rPr lang="en-US" sz="1400" b="1" dirty="0">
                <a:latin typeface="Helvetica"/>
                <a:cs typeface="Helvetica"/>
              </a:rPr>
              <a:t>, low dose steroids vs steroids then steroid sparing agent vs iv steroids then expensive iv meds</a:t>
            </a:r>
          </a:p>
          <a:p>
            <a:pPr lvl="1" algn="l"/>
            <a:endParaRPr lang="en-US" sz="1400" b="1" dirty="0">
              <a:latin typeface="Helvetica"/>
              <a:cs typeface="Helvetica"/>
            </a:endParaRPr>
          </a:p>
          <a:p>
            <a:pPr lvl="1" algn="l"/>
            <a:r>
              <a:rPr lang="en-US" sz="1400" b="1" dirty="0">
                <a:latin typeface="Helvetica"/>
                <a:cs typeface="Helvetica"/>
              </a:rPr>
              <a:t>THIRD</a:t>
            </a:r>
          </a:p>
          <a:p>
            <a:pPr lvl="1" algn="l"/>
            <a:r>
              <a:rPr lang="en-US" sz="1400" b="1" dirty="0">
                <a:latin typeface="Helvetica"/>
                <a:cs typeface="Helvetica"/>
              </a:rPr>
              <a:t>Buy time with steroids </a:t>
            </a:r>
          </a:p>
          <a:p>
            <a:pPr lvl="1" algn="l"/>
            <a:endParaRPr lang="en-US" sz="1400" b="1" dirty="0">
              <a:latin typeface="Helvetica"/>
              <a:cs typeface="Helvetica"/>
            </a:endParaRPr>
          </a:p>
          <a:p>
            <a:pPr lvl="1" algn="l"/>
            <a:r>
              <a:rPr lang="en-US" sz="1400" b="1" dirty="0">
                <a:latin typeface="Helvetica"/>
                <a:cs typeface="Helvetica"/>
              </a:rPr>
              <a:t>FOURTH </a:t>
            </a:r>
          </a:p>
          <a:p>
            <a:pPr lvl="1" algn="l"/>
            <a:r>
              <a:rPr lang="en-US" sz="1400" b="1" dirty="0">
                <a:latin typeface="Helvetica"/>
                <a:cs typeface="Helvetica"/>
              </a:rPr>
              <a:t>Pick a steroid sparing agent</a:t>
            </a:r>
          </a:p>
          <a:p>
            <a:pPr lvl="1" algn="l"/>
            <a:endParaRPr lang="en-US" sz="1400" b="1" dirty="0">
              <a:latin typeface="Helvetica"/>
              <a:cs typeface="Helvetica"/>
            </a:endParaRPr>
          </a:p>
          <a:p>
            <a:pPr lvl="1" algn="l"/>
            <a:r>
              <a:rPr lang="en-US" sz="1400" b="1" dirty="0">
                <a:latin typeface="Helvetica"/>
                <a:cs typeface="Helvetica"/>
              </a:rPr>
              <a:t>Basic 4 approaches to treatment</a:t>
            </a:r>
          </a:p>
          <a:p>
            <a:pPr lvl="1" algn="l"/>
            <a:r>
              <a:rPr lang="en-US" sz="1400" b="1" dirty="0">
                <a:latin typeface="Helvetica"/>
                <a:cs typeface="Helvetica"/>
              </a:rPr>
              <a:t>Intracellular = </a:t>
            </a:r>
            <a:r>
              <a:rPr lang="en-US" sz="1400" b="1" dirty="0" err="1">
                <a:latin typeface="Helvetica"/>
                <a:cs typeface="Helvetica"/>
              </a:rPr>
              <a:t>mtx</a:t>
            </a:r>
            <a:endParaRPr lang="en-US" sz="1400" b="1" dirty="0">
              <a:latin typeface="Helvetica"/>
              <a:cs typeface="Helvetica"/>
            </a:endParaRPr>
          </a:p>
          <a:p>
            <a:pPr lvl="1" algn="l"/>
            <a:r>
              <a:rPr lang="en-US" sz="1400" b="1" dirty="0">
                <a:latin typeface="Helvetica"/>
                <a:cs typeface="Helvetica"/>
              </a:rPr>
              <a:t>Block cellular activation/differentiation =</a:t>
            </a:r>
            <a:r>
              <a:rPr lang="en-US" sz="1400" b="1" baseline="0" dirty="0">
                <a:latin typeface="Helvetica"/>
                <a:cs typeface="Helvetica"/>
              </a:rPr>
              <a:t> rituximab</a:t>
            </a:r>
            <a:endParaRPr lang="en-US" sz="1400" b="1" dirty="0">
              <a:latin typeface="Helvetica"/>
              <a:cs typeface="Helvetica"/>
            </a:endParaRPr>
          </a:p>
          <a:p>
            <a:pPr lvl="1" algn="l"/>
            <a:r>
              <a:rPr lang="en-US" sz="1400" b="1" dirty="0">
                <a:latin typeface="Helvetica"/>
                <a:cs typeface="Helvetica"/>
              </a:rPr>
              <a:t>Intercellular = anti </a:t>
            </a:r>
            <a:r>
              <a:rPr lang="en-US" sz="1400" b="1" dirty="0" err="1">
                <a:latin typeface="Helvetica"/>
                <a:cs typeface="Helvetica"/>
              </a:rPr>
              <a:t>tnf</a:t>
            </a:r>
            <a:endParaRPr lang="en-US" sz="1400" b="1" dirty="0">
              <a:latin typeface="Helvetica"/>
              <a:cs typeface="Helvetica"/>
            </a:endParaRPr>
          </a:p>
          <a:p>
            <a:pPr lvl="1" algn="l"/>
            <a:r>
              <a:rPr lang="en-US" sz="1400" b="1" dirty="0">
                <a:latin typeface="Helvetica"/>
                <a:cs typeface="Helvetica"/>
              </a:rPr>
              <a:t>Back end approach = warfarin</a:t>
            </a:r>
            <a:r>
              <a:rPr lang="en-US" sz="1400" b="1" baseline="0" dirty="0">
                <a:latin typeface="Helvetica"/>
                <a:cs typeface="Helvetica"/>
              </a:rPr>
              <a:t> in </a:t>
            </a:r>
            <a:r>
              <a:rPr lang="en-US" sz="1400" b="1" baseline="0" dirty="0" err="1">
                <a:latin typeface="Helvetica"/>
                <a:cs typeface="Helvetica"/>
              </a:rPr>
              <a:t>aplas</a:t>
            </a:r>
            <a:endParaRPr lang="en-US" sz="1400" b="1" dirty="0">
              <a:latin typeface="Helvetica"/>
              <a:cs typeface="Helvetica"/>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50</a:t>
            </a:fld>
            <a:endParaRPr lang="en-US"/>
          </a:p>
        </p:txBody>
      </p:sp>
    </p:spTree>
    <p:extLst>
      <p:ext uri="{BB962C8B-B14F-4D97-AF65-F5344CB8AC3E}">
        <p14:creationId xmlns:p14="http://schemas.microsoft.com/office/powerpoint/2010/main" val="2485679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Probably hated rheumatology </a:t>
            </a:r>
          </a:p>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6</a:t>
            </a:fld>
            <a:endParaRPr lang="en-US"/>
          </a:p>
        </p:txBody>
      </p:sp>
    </p:spTree>
    <p:extLst>
      <p:ext uri="{BB962C8B-B14F-4D97-AF65-F5344CB8AC3E}">
        <p14:creationId xmlns:p14="http://schemas.microsoft.com/office/powerpoint/2010/main" val="4053164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a:solidFill>
                  <a:schemeClr val="tx1"/>
                </a:solidFill>
                <a:effectLst/>
                <a:latin typeface="+mn-lt"/>
                <a:ea typeface="+mn-ea"/>
                <a:cs typeface="+mn-cs"/>
              </a:rPr>
              <a:t>Gout</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Aspirate</a:t>
            </a:r>
            <a:r>
              <a:rPr lang="en-US" sz="1200" b="1" i="0" u="none" strike="noStrike" kern="1200" baseline="0" dirty="0">
                <a:solidFill>
                  <a:schemeClr val="tx1"/>
                </a:solidFill>
                <a:effectLst/>
                <a:latin typeface="+mn-lt"/>
                <a:ea typeface="+mn-ea"/>
                <a:cs typeface="+mn-cs"/>
              </a:rPr>
              <a:t> &amp; inject with intra-articular steroids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 Meds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NSAIDS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Colchicine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Steroids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Uricosurics (probenecid)</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Xanthine</a:t>
            </a:r>
            <a:r>
              <a:rPr lang="en-US" sz="1200" b="1" i="0" u="none" strike="noStrike" kern="1200" baseline="0" dirty="0">
                <a:solidFill>
                  <a:schemeClr val="tx1"/>
                </a:solidFill>
                <a:effectLst/>
                <a:latin typeface="+mn-lt"/>
                <a:ea typeface="+mn-ea"/>
                <a:cs typeface="+mn-cs"/>
              </a:rPr>
              <a:t> oxidase inhibitors (allopurinol, febuxostat)</a:t>
            </a: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endParaRPr lang="en-US" sz="1200" b="1" i="0" u="none" strike="noStrike" kern="1200" baseline="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Pseudogout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Aspirate</a:t>
            </a:r>
            <a:r>
              <a:rPr lang="en-US" sz="1200" b="1" i="0" u="none" strike="noStrike" kern="1200" baseline="0" dirty="0">
                <a:solidFill>
                  <a:schemeClr val="tx1"/>
                </a:solidFill>
                <a:effectLst/>
                <a:latin typeface="+mn-lt"/>
                <a:ea typeface="+mn-ea"/>
                <a:cs typeface="+mn-cs"/>
              </a:rPr>
              <a:t> &amp; inject with intra-articular steroids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NSAIDS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Colchicine</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Steroids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Septic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Serial</a:t>
            </a:r>
            <a:r>
              <a:rPr lang="en-US" sz="1200" b="1" i="0" u="none" strike="noStrike" kern="1200" baseline="0" dirty="0">
                <a:solidFill>
                  <a:schemeClr val="tx1"/>
                </a:solidFill>
                <a:effectLst/>
                <a:latin typeface="+mn-lt"/>
                <a:ea typeface="+mn-ea"/>
                <a:cs typeface="+mn-cs"/>
              </a:rPr>
              <a:t> aspirations</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baseline="0" dirty="0">
                <a:solidFill>
                  <a:schemeClr val="tx1"/>
                </a:solidFill>
                <a:effectLst/>
                <a:latin typeface="+mn-lt"/>
                <a:ea typeface="+mn-ea"/>
                <a:cs typeface="+mn-cs"/>
              </a:rPr>
              <a:t>Surgery </a:t>
            </a:r>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Prolonged</a:t>
            </a:r>
            <a:r>
              <a:rPr lang="en-US" sz="1200" b="1" i="0" u="none" strike="noStrike" kern="1200" baseline="0" dirty="0">
                <a:solidFill>
                  <a:schemeClr val="tx1"/>
                </a:solidFill>
                <a:effectLst/>
                <a:latin typeface="+mn-lt"/>
                <a:ea typeface="+mn-ea"/>
                <a:cs typeface="+mn-cs"/>
              </a:rPr>
              <a:t> antibiotics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51</a:t>
            </a:fld>
            <a:endParaRPr lang="en-US"/>
          </a:p>
        </p:txBody>
      </p:sp>
    </p:spTree>
    <p:extLst>
      <p:ext uri="{BB962C8B-B14F-4D97-AF65-F5344CB8AC3E}">
        <p14:creationId xmlns:p14="http://schemas.microsoft.com/office/powerpoint/2010/main" val="2362913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a:t>
            </a:r>
            <a:r>
              <a:rPr lang="en-US" b="1" baseline="0" dirty="0"/>
              <a:t> vs AS (</a:t>
            </a:r>
            <a:r>
              <a:rPr lang="en-US" b="1" baseline="0" dirty="0" err="1"/>
              <a:t>jen</a:t>
            </a:r>
            <a:r>
              <a:rPr lang="en-US" b="1" baseline="0" dirty="0"/>
              <a:t> vs Jon)</a:t>
            </a:r>
          </a:p>
          <a:p>
            <a:r>
              <a:rPr lang="en-US" b="1" baseline="0" dirty="0"/>
              <a:t>PM/DM vs PMR (kay vs old p)</a:t>
            </a:r>
          </a:p>
          <a:p>
            <a:r>
              <a:rPr lang="en-US" b="1" baseline="0" dirty="0"/>
              <a:t>SLE vs PsA (drew vs </a:t>
            </a:r>
            <a:r>
              <a:rPr lang="en-US" b="1" baseline="0" dirty="0" err="1"/>
              <a:t>jon</a:t>
            </a:r>
            <a:r>
              <a:rPr lang="en-US" b="1" baseline="0" dirty="0"/>
              <a:t>)</a:t>
            </a:r>
          </a:p>
          <a:p>
            <a:r>
              <a:rPr lang="en-US" b="1" baseline="0" dirty="0"/>
              <a:t>PMR vs GCA (old p vs tom)</a:t>
            </a:r>
          </a:p>
          <a:p>
            <a:r>
              <a:rPr lang="en-US" b="1" baseline="0" dirty="0"/>
              <a:t>RF, CCP vs ANA (veronica vs missy)</a:t>
            </a:r>
          </a:p>
          <a:p>
            <a:r>
              <a:rPr lang="en-US" b="1" baseline="0" dirty="0"/>
              <a:t>GPA vs EGPA (</a:t>
            </a:r>
            <a:r>
              <a:rPr lang="en-US" b="1" baseline="0" dirty="0" err="1"/>
              <a:t>harshad</a:t>
            </a:r>
            <a:r>
              <a:rPr lang="en-US" b="1" baseline="0" dirty="0"/>
              <a:t> vs </a:t>
            </a:r>
            <a:r>
              <a:rPr lang="en-US" b="1" baseline="0" dirty="0" err="1"/>
              <a:t>gordeys</a:t>
            </a:r>
            <a:r>
              <a:rPr lang="en-US" b="1" baseline="0" dirty="0"/>
              <a:t> pt)</a:t>
            </a:r>
          </a:p>
          <a:p>
            <a:r>
              <a:rPr lang="en-US" b="1" baseline="0" dirty="0"/>
              <a:t>Gout vs CPPD (Jean vs </a:t>
            </a:r>
            <a:r>
              <a:rPr lang="en-US" b="1" baseline="0" dirty="0" err="1"/>
              <a:t>franchesca</a:t>
            </a:r>
            <a:r>
              <a:rPr lang="en-US" b="1" baseline="0" dirty="0"/>
              <a:t>)</a:t>
            </a:r>
          </a:p>
          <a:p>
            <a:endParaRPr lang="en-US" baseline="0" dirty="0"/>
          </a:p>
        </p:txBody>
      </p:sp>
      <p:sp>
        <p:nvSpPr>
          <p:cNvPr id="4" name="Slide Number Placeholder 3"/>
          <p:cNvSpPr>
            <a:spLocks noGrp="1"/>
          </p:cNvSpPr>
          <p:nvPr>
            <p:ph type="sldNum" sz="quarter" idx="10"/>
          </p:nvPr>
        </p:nvSpPr>
        <p:spPr/>
        <p:txBody>
          <a:bodyPr/>
          <a:lstStyle/>
          <a:p>
            <a:fld id="{1489A68C-52B6-B04B-886B-6A63EFC79A2E}" type="slidenum">
              <a:rPr lang="en-US" smtClean="0"/>
              <a:t>52</a:t>
            </a:fld>
            <a:endParaRPr lang="en-US"/>
          </a:p>
        </p:txBody>
      </p:sp>
    </p:spTree>
    <p:extLst>
      <p:ext uri="{BB962C8B-B14F-4D97-AF65-F5344CB8AC3E}">
        <p14:creationId xmlns:p14="http://schemas.microsoft.com/office/powerpoint/2010/main" val="1864965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good H&amp;P is the most accurate and cheapest test you can do”</a:t>
            </a:r>
          </a:p>
        </p:txBody>
      </p:sp>
      <p:sp>
        <p:nvSpPr>
          <p:cNvPr id="4" name="Slide Number Placeholder 3"/>
          <p:cNvSpPr>
            <a:spLocks noGrp="1"/>
          </p:cNvSpPr>
          <p:nvPr>
            <p:ph type="sldNum" sz="quarter" idx="5"/>
          </p:nvPr>
        </p:nvSpPr>
        <p:spPr/>
        <p:txBody>
          <a:bodyPr/>
          <a:lstStyle/>
          <a:p>
            <a:fld id="{D724D458-E04F-C047-93B0-1D2D59DBD1EC}" type="slidenum">
              <a:rPr lang="en-US" smtClean="0"/>
              <a:t>53</a:t>
            </a:fld>
            <a:endParaRPr lang="en-US"/>
          </a:p>
        </p:txBody>
      </p:sp>
    </p:spTree>
    <p:extLst>
      <p:ext uri="{BB962C8B-B14F-4D97-AF65-F5344CB8AC3E}">
        <p14:creationId xmlns:p14="http://schemas.microsoft.com/office/powerpoint/2010/main" val="1112016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Helvetica"/>
              <a:cs typeface="Helvetica"/>
            </a:endParaRPr>
          </a:p>
        </p:txBody>
      </p:sp>
      <p:sp>
        <p:nvSpPr>
          <p:cNvPr id="4" name="Slide Number Placeholder 3"/>
          <p:cNvSpPr>
            <a:spLocks noGrp="1"/>
          </p:cNvSpPr>
          <p:nvPr>
            <p:ph type="sldNum" sz="quarter" idx="10"/>
          </p:nvPr>
        </p:nvSpPr>
        <p:spPr/>
        <p:txBody>
          <a:bodyPr/>
          <a:lstStyle/>
          <a:p>
            <a:fld id="{1489A68C-52B6-B04B-886B-6A63EFC79A2E}" type="slidenum">
              <a:rPr lang="en-US" smtClean="0"/>
              <a:t>55</a:t>
            </a:fld>
            <a:endParaRPr lang="en-US"/>
          </a:p>
        </p:txBody>
      </p:sp>
    </p:spTree>
    <p:extLst>
      <p:ext uri="{BB962C8B-B14F-4D97-AF65-F5344CB8AC3E}">
        <p14:creationId xmlns:p14="http://schemas.microsoft.com/office/powerpoint/2010/main" val="123314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954A6-7000-C342-A367-78A7A808A23B}" type="slidenum">
              <a:rPr lang="en-US" smtClean="0"/>
              <a:t>57</a:t>
            </a:fld>
            <a:endParaRPr lang="en-US"/>
          </a:p>
        </p:txBody>
      </p:sp>
    </p:spTree>
    <p:extLst>
      <p:ext uri="{BB962C8B-B14F-4D97-AF65-F5344CB8AC3E}">
        <p14:creationId xmlns:p14="http://schemas.microsoft.com/office/powerpoint/2010/main" val="2952453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59</a:t>
            </a:fld>
            <a:endParaRPr lang="en-US"/>
          </a:p>
        </p:txBody>
      </p:sp>
    </p:spTree>
    <p:extLst>
      <p:ext uri="{BB962C8B-B14F-4D97-AF65-F5344CB8AC3E}">
        <p14:creationId xmlns:p14="http://schemas.microsoft.com/office/powerpoint/2010/main" val="25959320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60</a:t>
            </a:fld>
            <a:endParaRPr lang="en-US"/>
          </a:p>
        </p:txBody>
      </p:sp>
    </p:spTree>
    <p:extLst>
      <p:ext uri="{BB962C8B-B14F-4D97-AF65-F5344CB8AC3E}">
        <p14:creationId xmlns:p14="http://schemas.microsoft.com/office/powerpoint/2010/main" val="2424820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9A68C-52B6-B04B-886B-6A63EFC79A2E}" type="slidenum">
              <a:rPr lang="en-US" smtClean="0"/>
              <a:t>61</a:t>
            </a:fld>
            <a:endParaRPr lang="en-US"/>
          </a:p>
        </p:txBody>
      </p:sp>
    </p:spTree>
    <p:extLst>
      <p:ext uri="{BB962C8B-B14F-4D97-AF65-F5344CB8AC3E}">
        <p14:creationId xmlns:p14="http://schemas.microsoft.com/office/powerpoint/2010/main" val="4147002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MDHAQ = </a:t>
            </a:r>
            <a:r>
              <a:rPr lang="en-US" dirty="0"/>
              <a:t>Multidimensional Health Assessment Questionnaire</a:t>
            </a:r>
          </a:p>
          <a:p>
            <a:r>
              <a:rPr lang="en-US" b="0" i="0" dirty="0" err="1">
                <a:solidFill>
                  <a:srgbClr val="001D35"/>
                </a:solidFill>
                <a:effectLst/>
                <a:latin typeface="Google Sans"/>
              </a:rPr>
              <a:t>PtGA</a:t>
            </a:r>
            <a:r>
              <a:rPr lang="en-US" b="0" i="0" dirty="0">
                <a:solidFill>
                  <a:srgbClr val="001D35"/>
                </a:solidFill>
                <a:effectLst/>
                <a:latin typeface="Google Sans"/>
              </a:rPr>
              <a:t> = </a:t>
            </a:r>
            <a:r>
              <a:rPr lang="en-US" dirty="0"/>
              <a:t>Patient Global Assessment</a:t>
            </a:r>
          </a:p>
          <a:p>
            <a:endParaRPr lang="en-US" dirty="0"/>
          </a:p>
          <a:p>
            <a:r>
              <a:rPr lang="en-US" dirty="0"/>
              <a:t>https://</a:t>
            </a:r>
            <a:r>
              <a:rPr lang="en-US" dirty="0" err="1"/>
              <a:t>www.rheumguide.ca</a:t>
            </a:r>
            <a:r>
              <a:rPr lang="en-US" dirty="0"/>
              <a:t>/rapid3.html</a:t>
            </a:r>
          </a:p>
        </p:txBody>
      </p:sp>
      <p:sp>
        <p:nvSpPr>
          <p:cNvPr id="4" name="Slide Number Placeholder 3"/>
          <p:cNvSpPr>
            <a:spLocks noGrp="1"/>
          </p:cNvSpPr>
          <p:nvPr>
            <p:ph type="sldNum" sz="quarter" idx="5"/>
          </p:nvPr>
        </p:nvSpPr>
        <p:spPr/>
        <p:txBody>
          <a:bodyPr/>
          <a:lstStyle/>
          <a:p>
            <a:fld id="{CEE954A6-7000-C342-A367-78A7A808A23B}" type="slidenum">
              <a:rPr lang="en-US" smtClean="0"/>
              <a:t>62</a:t>
            </a:fld>
            <a:endParaRPr lang="en-US"/>
          </a:p>
        </p:txBody>
      </p:sp>
    </p:spTree>
    <p:extLst>
      <p:ext uri="{BB962C8B-B14F-4D97-AF65-F5344CB8AC3E}">
        <p14:creationId xmlns:p14="http://schemas.microsoft.com/office/powerpoint/2010/main" val="326740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synovial lining inflamed in RA = inflammatory pannus </a:t>
            </a:r>
            <a:r>
              <a:rPr lang="en-US" b="1" dirty="0">
                <a:sym typeface="Wingdings" pitchFamily="2" charset="2"/>
              </a:rPr>
              <a:t> periarticular erosions &amp; osteopenia</a:t>
            </a:r>
          </a:p>
          <a:p>
            <a:endParaRPr lang="en-US" b="1" dirty="0">
              <a:sym typeface="Wingdings" pitchFamily="2" charset="2"/>
            </a:endParaRPr>
          </a:p>
          <a:p>
            <a:r>
              <a:rPr lang="en-US" b="1" dirty="0">
                <a:sym typeface="Wingdings" pitchFamily="2" charset="2"/>
              </a:rPr>
              <a:t>Middle of the joint  cartilage  thinning of this leads to degenerative joint disease aka osteoarthritis aka mother nature  joint space narrowing and bone on bone on x rays</a:t>
            </a:r>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7</a:t>
            </a:fld>
            <a:endParaRPr lang="en-US"/>
          </a:p>
        </p:txBody>
      </p:sp>
    </p:spTree>
    <p:extLst>
      <p:ext uri="{BB962C8B-B14F-4D97-AF65-F5344CB8AC3E}">
        <p14:creationId xmlns:p14="http://schemas.microsoft.com/office/powerpoint/2010/main" val="2971519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X rays</a:t>
            </a:r>
          </a:p>
          <a:p>
            <a:endParaRPr lang="en-US" sz="1600" b="1" dirty="0"/>
          </a:p>
          <a:p>
            <a:r>
              <a:rPr lang="en-US" sz="1600" b="1" dirty="0"/>
              <a:t>Normal knee</a:t>
            </a:r>
          </a:p>
          <a:p>
            <a:endParaRPr lang="en-US" sz="1600" b="1" dirty="0"/>
          </a:p>
          <a:p>
            <a:r>
              <a:rPr lang="en-US" sz="1600" b="1" dirty="0"/>
              <a:t>Knee w/ OA</a:t>
            </a:r>
          </a:p>
          <a:p>
            <a:endParaRPr lang="en-US" sz="1600" b="1" dirty="0"/>
          </a:p>
          <a:p>
            <a:r>
              <a:rPr lang="en-US" sz="1600" b="1" dirty="0"/>
              <a:t>Hand w/ OA</a:t>
            </a:r>
          </a:p>
          <a:p>
            <a:endParaRPr lang="en-US" sz="1600" b="1" dirty="0"/>
          </a:p>
          <a:p>
            <a:r>
              <a:rPr lang="en-US" sz="1600" b="1" dirty="0"/>
              <a:t>Hand w/ RA</a:t>
            </a:r>
          </a:p>
          <a:p>
            <a:endParaRPr lang="en-US" sz="1600" b="1" dirty="0"/>
          </a:p>
          <a:p>
            <a:r>
              <a:rPr lang="en-US" sz="1600" b="1" dirty="0"/>
              <a:t>Closeup of joint w/ RA</a:t>
            </a:r>
          </a:p>
        </p:txBody>
      </p:sp>
      <p:sp>
        <p:nvSpPr>
          <p:cNvPr id="4" name="Slide Number Placeholder 3"/>
          <p:cNvSpPr>
            <a:spLocks noGrp="1"/>
          </p:cNvSpPr>
          <p:nvPr>
            <p:ph type="sldNum" sz="quarter" idx="10"/>
          </p:nvPr>
        </p:nvSpPr>
        <p:spPr/>
        <p:txBody>
          <a:bodyPr/>
          <a:lstStyle/>
          <a:p>
            <a:fld id="{1489A68C-52B6-B04B-886B-6A63EFC79A2E}" type="slidenum">
              <a:rPr lang="en-US" smtClean="0"/>
              <a:t>8</a:t>
            </a:fld>
            <a:endParaRPr lang="en-US"/>
          </a:p>
        </p:txBody>
      </p:sp>
    </p:spTree>
    <p:extLst>
      <p:ext uri="{BB962C8B-B14F-4D97-AF65-F5344CB8AC3E}">
        <p14:creationId xmlns:p14="http://schemas.microsoft.com/office/powerpoint/2010/main" val="130927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Helvetica"/>
                <a:cs typeface="Helvetica"/>
              </a:rPr>
              <a:t>Important</a:t>
            </a:r>
            <a:r>
              <a:rPr lang="en-US" sz="1200" b="1" baseline="0" dirty="0">
                <a:latin typeface="Helvetica"/>
                <a:cs typeface="Helvetica"/>
              </a:rPr>
              <a:t> </a:t>
            </a:r>
            <a:r>
              <a:rPr lang="en-US" sz="1200" b="1" baseline="0" dirty="0" err="1">
                <a:latin typeface="Helvetica"/>
                <a:cs typeface="Helvetica"/>
              </a:rPr>
              <a:t>bc</a:t>
            </a:r>
            <a:r>
              <a:rPr lang="en-US" sz="1200" b="1" baseline="0" dirty="0">
                <a:latin typeface="Helvetica"/>
                <a:cs typeface="Helvetica"/>
              </a:rPr>
              <a:t> synovial lining of MCP and PIP is similar so gets attacked by same diseases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Helvetica"/>
                <a:cs typeface="Helvetica"/>
              </a:rPr>
              <a:t>But DIP is different so usually unaffected by autoimmune arthritis pannus in RA</a:t>
            </a:r>
          </a:p>
          <a:p>
            <a:endParaRPr lang="en-US" b="1" dirty="0"/>
          </a:p>
        </p:txBody>
      </p:sp>
      <p:sp>
        <p:nvSpPr>
          <p:cNvPr id="4" name="Slide Number Placeholder 3"/>
          <p:cNvSpPr>
            <a:spLocks noGrp="1"/>
          </p:cNvSpPr>
          <p:nvPr>
            <p:ph type="sldNum" sz="quarter" idx="10"/>
          </p:nvPr>
        </p:nvSpPr>
        <p:spPr/>
        <p:txBody>
          <a:bodyPr/>
          <a:lstStyle/>
          <a:p>
            <a:fld id="{1489A68C-52B6-B04B-886B-6A63EFC79A2E}" type="slidenum">
              <a:rPr lang="en-US" smtClean="0"/>
              <a:t>9</a:t>
            </a:fld>
            <a:endParaRPr lang="en-US"/>
          </a:p>
        </p:txBody>
      </p:sp>
    </p:spTree>
    <p:extLst>
      <p:ext uri="{BB962C8B-B14F-4D97-AF65-F5344CB8AC3E}">
        <p14:creationId xmlns:p14="http://schemas.microsoft.com/office/powerpoint/2010/main" val="269559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sz="1400" b="1" dirty="0">
                <a:latin typeface="Helvetica"/>
                <a:cs typeface="Helvetica"/>
              </a:rPr>
              <a:t>Synovitis = pain + swelling + warmth</a:t>
            </a:r>
          </a:p>
          <a:p>
            <a:pPr marL="0" marR="0" lvl="0" indent="0" algn="l" defTabSz="465887" rtl="0" eaLnBrk="1" fontAlgn="auto" latinLnBrk="0" hangingPunct="1">
              <a:lnSpc>
                <a:spcPct val="100000"/>
              </a:lnSpc>
              <a:spcBef>
                <a:spcPts val="0"/>
              </a:spcBef>
              <a:spcAft>
                <a:spcPts val="0"/>
              </a:spcAft>
              <a:buClrTx/>
              <a:buSzTx/>
              <a:buFontTx/>
              <a:buNone/>
              <a:tabLst/>
              <a:defRPr/>
            </a:pPr>
            <a:r>
              <a:rPr lang="en-US" sz="1400" b="1" u="sng" dirty="0">
                <a:latin typeface="Helvetica"/>
                <a:cs typeface="Helvetica"/>
              </a:rPr>
              <a:t>Long-term studies have shown that patients with ill-defined rheumatic symptoms seldom progress to develop serious complications or disability so do not overtreat</a:t>
            </a:r>
          </a:p>
          <a:p>
            <a:pPr defTabSz="465887">
              <a:defRPr/>
            </a:pPr>
            <a:endParaRPr lang="en-US" sz="1400" b="1" dirty="0">
              <a:latin typeface="Helvetica"/>
              <a:cs typeface="Helvetica"/>
            </a:endParaRPr>
          </a:p>
          <a:p>
            <a:pPr defTabSz="465887">
              <a:defRPr/>
            </a:pPr>
            <a:endParaRPr lang="en-US" sz="1400" b="1" dirty="0">
              <a:latin typeface="Helvetica"/>
              <a:cs typeface="Helvetica"/>
            </a:endParaRPr>
          </a:p>
          <a:p>
            <a:pPr defTabSz="465887">
              <a:defRPr/>
            </a:pPr>
            <a:r>
              <a:rPr lang="en-US" sz="1400" b="1" dirty="0">
                <a:latin typeface="Helvetica"/>
                <a:cs typeface="Helvetica"/>
              </a:rPr>
              <a:t>Monoarticular = 1</a:t>
            </a:r>
          </a:p>
          <a:p>
            <a:pPr defTabSz="465887">
              <a:defRPr/>
            </a:pPr>
            <a:r>
              <a:rPr lang="en-US" sz="1400" b="1" dirty="0">
                <a:latin typeface="Helvetica"/>
                <a:cs typeface="Helvetica"/>
              </a:rPr>
              <a:t>Oligoarticular </a:t>
            </a:r>
            <a:r>
              <a:rPr lang="en-US" sz="1400" b="1" u="sng" dirty="0">
                <a:latin typeface="Helvetica"/>
                <a:cs typeface="Helvetica"/>
              </a:rPr>
              <a:t>&lt;</a:t>
            </a:r>
            <a:r>
              <a:rPr lang="en-US" sz="1400" b="1" dirty="0">
                <a:latin typeface="Helvetica"/>
                <a:cs typeface="Helvetica"/>
              </a:rPr>
              <a:t> 4</a:t>
            </a:r>
          </a:p>
          <a:p>
            <a:pPr defTabSz="465887">
              <a:defRPr/>
            </a:pPr>
            <a:r>
              <a:rPr lang="en-US" sz="1400" b="1" dirty="0">
                <a:latin typeface="Helvetica"/>
                <a:cs typeface="Helvetica"/>
              </a:rPr>
              <a:t>Polyarticular symmetric &gt; 4</a:t>
            </a:r>
          </a:p>
          <a:p>
            <a:pPr defTabSz="465887">
              <a:defRPr/>
            </a:pPr>
            <a:r>
              <a:rPr lang="en-US" sz="1400" b="1" dirty="0">
                <a:latin typeface="Helvetica"/>
                <a:cs typeface="Helvetica"/>
              </a:rPr>
              <a:t>Polyarticular non symmetric &gt; 4</a:t>
            </a:r>
          </a:p>
          <a:p>
            <a:pPr defTabSz="465887">
              <a:defRPr/>
            </a:pPr>
            <a:r>
              <a:rPr lang="en-US" sz="1400" b="1" dirty="0">
                <a:latin typeface="Helvetica"/>
                <a:cs typeface="Helvetica"/>
              </a:rPr>
              <a:t>Spine </a:t>
            </a:r>
          </a:p>
        </p:txBody>
      </p:sp>
      <p:sp>
        <p:nvSpPr>
          <p:cNvPr id="4" name="Slide Number Placeholder 3"/>
          <p:cNvSpPr>
            <a:spLocks noGrp="1"/>
          </p:cNvSpPr>
          <p:nvPr>
            <p:ph type="sldNum" sz="quarter" idx="10"/>
          </p:nvPr>
        </p:nvSpPr>
        <p:spPr/>
        <p:txBody>
          <a:bodyPr/>
          <a:lstStyle/>
          <a:p>
            <a:fld id="{1489A68C-52B6-B04B-886B-6A63EFC79A2E}" type="slidenum">
              <a:rPr lang="en-US" smtClean="0"/>
              <a:t>10</a:t>
            </a:fld>
            <a:endParaRPr lang="en-US"/>
          </a:p>
        </p:txBody>
      </p:sp>
    </p:spTree>
    <p:extLst>
      <p:ext uri="{BB962C8B-B14F-4D97-AF65-F5344CB8AC3E}">
        <p14:creationId xmlns:p14="http://schemas.microsoft.com/office/powerpoint/2010/main" val="313283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1E167A-5811-794C-8F61-B5836F84E6F0}"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1E167A-5811-794C-8F61-B5836F84E6F0}"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1E167A-5811-794C-8F61-B5836F84E6F0}"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1E167A-5811-794C-8F61-B5836F84E6F0}"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1E167A-5811-794C-8F61-B5836F84E6F0}" type="datetimeFigureOut">
              <a:rPr lang="en-US" smtClean="0"/>
              <a:t>5/14/26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1E167A-5811-794C-8F61-B5836F84E6F0}" type="datetimeFigureOut">
              <a:rPr lang="en-US" smtClean="0"/>
              <a:t>5/14/26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1E167A-5811-794C-8F61-B5836F84E6F0}" type="datetimeFigureOut">
              <a:rPr lang="en-US" smtClean="0"/>
              <a:t>5/14/26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E167A-5811-794C-8F61-B5836F84E6F0}"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E167A-5811-794C-8F61-B5836F84E6F0}"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05DE93-6B05-2548-AD6A-FCCCE40ED2A1}"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1E167A-5811-794C-8F61-B5836F84E6F0}" type="datetimeFigureOut">
              <a:rPr lang="en-US" smtClean="0"/>
              <a:t>5/14/26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5DE93-6B05-2548-AD6A-FCCCE40ED2A1}"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44.jpe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88.jpeg"/><Relationship Id="rId4" Type="http://schemas.openxmlformats.org/officeDocument/2006/relationships/image" Target="../media/image87.jpe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99.png"/><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5.png"/><Relationship Id="rId7" Type="http://schemas.openxmlformats.org/officeDocument/2006/relationships/hyperlink" Target="http://usmlepathslides.tumblr.com/post/20250142423" TargetMode="Externa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image" Target="../media/image118.png"/><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7825"/>
            <a:ext cx="9144000" cy="1470025"/>
          </a:xfrm>
        </p:spPr>
        <p:txBody>
          <a:bodyPr>
            <a:normAutofit/>
          </a:bodyPr>
          <a:lstStyle/>
          <a:p>
            <a:r>
              <a:rPr lang="en-US" sz="3600" dirty="0">
                <a:latin typeface="Calibri"/>
                <a:cs typeface="Calibri"/>
              </a:rPr>
              <a:t>This is the way</a:t>
            </a:r>
          </a:p>
        </p:txBody>
      </p:sp>
      <p:sp>
        <p:nvSpPr>
          <p:cNvPr id="3" name="Subtitle 2"/>
          <p:cNvSpPr>
            <a:spLocks noGrp="1"/>
          </p:cNvSpPr>
          <p:nvPr>
            <p:ph type="subTitle" idx="1"/>
          </p:nvPr>
        </p:nvSpPr>
        <p:spPr>
          <a:xfrm>
            <a:off x="1371600" y="2400300"/>
            <a:ext cx="6400800" cy="1752600"/>
          </a:xfrm>
        </p:spPr>
        <p:txBody>
          <a:bodyPr>
            <a:normAutofit fontScale="85000" lnSpcReduction="20000"/>
          </a:bodyPr>
          <a:lstStyle/>
          <a:p>
            <a:r>
              <a:rPr lang="en-US" dirty="0"/>
              <a:t>Shaiba Ansari-Ali</a:t>
            </a:r>
          </a:p>
          <a:p>
            <a:r>
              <a:rPr lang="en-US" dirty="0"/>
              <a:t>Rheumatology</a:t>
            </a:r>
          </a:p>
          <a:p>
            <a:r>
              <a:rPr lang="en-US" dirty="0"/>
              <a:t>Stritch School of Medicine</a:t>
            </a:r>
          </a:p>
          <a:p>
            <a:r>
              <a:rPr lang="en-US" dirty="0"/>
              <a:t>Academic year 2026-2027</a:t>
            </a:r>
          </a:p>
        </p:txBody>
      </p:sp>
      <p:pic>
        <p:nvPicPr>
          <p:cNvPr id="5" name="Picture 4"/>
          <p:cNvPicPr>
            <a:picLocks noChangeAspect="1"/>
          </p:cNvPicPr>
          <p:nvPr/>
        </p:nvPicPr>
        <p:blipFill>
          <a:blip r:embed="rId3"/>
          <a:stretch>
            <a:fillRect/>
          </a:stretch>
        </p:blipFill>
        <p:spPr>
          <a:xfrm>
            <a:off x="3213100" y="4660900"/>
            <a:ext cx="3086100" cy="1157288"/>
          </a:xfrm>
          <a:prstGeom prst="rect">
            <a:avLst/>
          </a:prstGeom>
        </p:spPr>
      </p:pic>
    </p:spTree>
    <p:extLst>
      <p:ext uri="{BB962C8B-B14F-4D97-AF65-F5344CB8AC3E}">
        <p14:creationId xmlns:p14="http://schemas.microsoft.com/office/powerpoint/2010/main" val="3660493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Joint inflammation </a:t>
            </a:r>
            <a:br>
              <a:rPr lang="en-US" dirty="0"/>
            </a:br>
            <a:r>
              <a:rPr lang="en-US" dirty="0"/>
              <a:t>SYNOVITIS</a:t>
            </a:r>
          </a:p>
        </p:txBody>
      </p:sp>
      <p:sp>
        <p:nvSpPr>
          <p:cNvPr id="3" name="TextBox 2">
            <a:extLst>
              <a:ext uri="{FF2B5EF4-FFF2-40B4-BE49-F238E27FC236}">
                <a16:creationId xmlns:a16="http://schemas.microsoft.com/office/drawing/2014/main" id="{CF8B0AA9-EF40-4B43-A6CC-3473320B64AF}"/>
              </a:ext>
            </a:extLst>
          </p:cNvPr>
          <p:cNvSpPr txBox="1"/>
          <p:nvPr/>
        </p:nvSpPr>
        <p:spPr>
          <a:xfrm>
            <a:off x="6798365" y="874643"/>
            <a:ext cx="184731" cy="369332"/>
          </a:xfrm>
          <a:prstGeom prst="rect">
            <a:avLst/>
          </a:prstGeom>
          <a:noFill/>
        </p:spPr>
        <p:txBody>
          <a:bodyPr wrap="none" rtlCol="0">
            <a:spAutoFit/>
          </a:bodyPr>
          <a:lstStyle/>
          <a:p>
            <a:endParaRPr lang="en-US" dirty="0"/>
          </a:p>
        </p:txBody>
      </p:sp>
      <p:pic>
        <p:nvPicPr>
          <p:cNvPr id="4" name="Picture 3" descr="A building with a gate and a sign&#10;&#10;AI-generated content may be incorrect.">
            <a:extLst>
              <a:ext uri="{FF2B5EF4-FFF2-40B4-BE49-F238E27FC236}">
                <a16:creationId xmlns:a16="http://schemas.microsoft.com/office/drawing/2014/main" id="{FF0842A0-59E8-2567-3038-4395AADD66B1}"/>
              </a:ext>
            </a:extLst>
          </p:cNvPr>
          <p:cNvPicPr>
            <a:picLocks noChangeAspect="1"/>
          </p:cNvPicPr>
          <p:nvPr/>
        </p:nvPicPr>
        <p:blipFill>
          <a:blip r:embed="rId3"/>
          <a:stretch>
            <a:fillRect/>
          </a:stretch>
        </p:blipFill>
        <p:spPr>
          <a:xfrm>
            <a:off x="1013906" y="1639222"/>
            <a:ext cx="3462731" cy="4944140"/>
          </a:xfrm>
          <a:prstGeom prst="rect">
            <a:avLst/>
          </a:prstGeom>
        </p:spPr>
      </p:pic>
      <p:pic>
        <p:nvPicPr>
          <p:cNvPr id="6" name="Picture 5" descr="A group of framed pictures on a red wall&#10;&#10;AI-generated content may be incorrect.">
            <a:extLst>
              <a:ext uri="{FF2B5EF4-FFF2-40B4-BE49-F238E27FC236}">
                <a16:creationId xmlns:a16="http://schemas.microsoft.com/office/drawing/2014/main" id="{4CAAEA36-3AB0-A3E7-E6A2-6559F742DB02}"/>
              </a:ext>
            </a:extLst>
          </p:cNvPr>
          <p:cNvPicPr>
            <a:picLocks noChangeAspect="1"/>
          </p:cNvPicPr>
          <p:nvPr/>
        </p:nvPicPr>
        <p:blipFill>
          <a:blip r:embed="rId4"/>
          <a:stretch>
            <a:fillRect/>
          </a:stretch>
        </p:blipFill>
        <p:spPr>
          <a:xfrm>
            <a:off x="4667364" y="1639222"/>
            <a:ext cx="3708106" cy="4944141"/>
          </a:xfrm>
          <a:prstGeom prst="rect">
            <a:avLst/>
          </a:prstGeom>
        </p:spPr>
      </p:pic>
    </p:spTree>
    <p:extLst>
      <p:ext uri="{BB962C8B-B14F-4D97-AF65-F5344CB8AC3E}">
        <p14:creationId xmlns:p14="http://schemas.microsoft.com/office/powerpoint/2010/main" val="321427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27079" y="1067587"/>
            <a:ext cx="3027924" cy="1911243"/>
          </a:xfrm>
          <a:prstGeom prst="rect">
            <a:avLst/>
          </a:prstGeom>
        </p:spPr>
      </p:pic>
      <p:pic>
        <p:nvPicPr>
          <p:cNvPr id="14" name="Picture 13"/>
          <p:cNvPicPr>
            <a:picLocks noChangeAspect="1"/>
          </p:cNvPicPr>
          <p:nvPr/>
        </p:nvPicPr>
        <p:blipFill>
          <a:blip r:embed="rId4"/>
          <a:stretch>
            <a:fillRect/>
          </a:stretch>
        </p:blipFill>
        <p:spPr>
          <a:xfrm>
            <a:off x="2304326" y="3116553"/>
            <a:ext cx="1524000" cy="1143000"/>
          </a:xfrm>
          <a:prstGeom prst="rect">
            <a:avLst/>
          </a:prstGeom>
        </p:spPr>
      </p:pic>
      <p:pic>
        <p:nvPicPr>
          <p:cNvPr id="17" name="Picture 16"/>
          <p:cNvPicPr>
            <a:picLocks noChangeAspect="1"/>
          </p:cNvPicPr>
          <p:nvPr/>
        </p:nvPicPr>
        <p:blipFill>
          <a:blip r:embed="rId5"/>
          <a:stretch>
            <a:fillRect/>
          </a:stretch>
        </p:blipFill>
        <p:spPr>
          <a:xfrm>
            <a:off x="5676696" y="3222121"/>
            <a:ext cx="1455145" cy="1143000"/>
          </a:xfrm>
          <a:prstGeom prst="rect">
            <a:avLst/>
          </a:prstGeom>
        </p:spPr>
      </p:pic>
      <p:pic>
        <p:nvPicPr>
          <p:cNvPr id="19" name="Picture 18"/>
          <p:cNvPicPr>
            <a:picLocks noChangeAspect="1"/>
          </p:cNvPicPr>
          <p:nvPr/>
        </p:nvPicPr>
        <p:blipFill>
          <a:blip r:embed="rId6"/>
          <a:stretch>
            <a:fillRect/>
          </a:stretch>
        </p:blipFill>
        <p:spPr>
          <a:xfrm>
            <a:off x="4738117" y="1094504"/>
            <a:ext cx="3332305" cy="1942375"/>
          </a:xfrm>
          <a:prstGeom prst="rect">
            <a:avLst/>
          </a:prstGeom>
        </p:spPr>
      </p:pic>
      <p:pic>
        <p:nvPicPr>
          <p:cNvPr id="4" name="Picture 3" descr="A close-up of a white and pink surface&#10;&#10;AI-generated content may be incorrect.">
            <a:extLst>
              <a:ext uri="{FF2B5EF4-FFF2-40B4-BE49-F238E27FC236}">
                <a16:creationId xmlns:a16="http://schemas.microsoft.com/office/drawing/2014/main" id="{5F96BF67-285D-7D08-D3BD-46C44DF35E66}"/>
              </a:ext>
            </a:extLst>
          </p:cNvPr>
          <p:cNvPicPr>
            <a:picLocks noChangeAspect="1"/>
          </p:cNvPicPr>
          <p:nvPr/>
        </p:nvPicPr>
        <p:blipFill>
          <a:blip r:embed="rId7"/>
          <a:stretch>
            <a:fillRect/>
          </a:stretch>
        </p:blipFill>
        <p:spPr>
          <a:xfrm>
            <a:off x="4662839" y="4912367"/>
            <a:ext cx="1351146" cy="1362267"/>
          </a:xfrm>
          <a:prstGeom prst="rect">
            <a:avLst/>
          </a:prstGeom>
        </p:spPr>
      </p:pic>
      <p:sp>
        <p:nvSpPr>
          <p:cNvPr id="5" name="Text Placeholder 5">
            <a:extLst>
              <a:ext uri="{FF2B5EF4-FFF2-40B4-BE49-F238E27FC236}">
                <a16:creationId xmlns:a16="http://schemas.microsoft.com/office/drawing/2014/main" id="{859A6E26-04F5-4A0D-D4FD-ADCA549EE60B}"/>
              </a:ext>
            </a:extLst>
          </p:cNvPr>
          <p:cNvSpPr txBox="1">
            <a:spLocks/>
          </p:cNvSpPr>
          <p:nvPr/>
        </p:nvSpPr>
        <p:spPr>
          <a:xfrm>
            <a:off x="6645152" y="6274634"/>
            <a:ext cx="2850540" cy="543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200" dirty="0"/>
              <a:t>Wikimedia commons</a:t>
            </a:r>
          </a:p>
        </p:txBody>
      </p:sp>
      <p:pic>
        <p:nvPicPr>
          <p:cNvPr id="11" name="Picture 10" descr="A close-up of a person's knee&#10;&#10;AI-generated content may be incorrect.">
            <a:extLst>
              <a:ext uri="{FF2B5EF4-FFF2-40B4-BE49-F238E27FC236}">
                <a16:creationId xmlns:a16="http://schemas.microsoft.com/office/drawing/2014/main" id="{C91082F9-CD64-689C-FE8B-CE7B28BAFA6E}"/>
              </a:ext>
            </a:extLst>
          </p:cNvPr>
          <p:cNvPicPr>
            <a:picLocks noChangeAspect="1"/>
          </p:cNvPicPr>
          <p:nvPr/>
        </p:nvPicPr>
        <p:blipFill>
          <a:blip r:embed="rId8"/>
          <a:stretch>
            <a:fillRect/>
          </a:stretch>
        </p:blipFill>
        <p:spPr>
          <a:xfrm>
            <a:off x="1900785" y="4446348"/>
            <a:ext cx="2580377" cy="2294304"/>
          </a:xfrm>
          <a:prstGeom prst="rect">
            <a:avLst/>
          </a:prstGeom>
        </p:spPr>
      </p:pic>
      <p:sp>
        <p:nvSpPr>
          <p:cNvPr id="2" name="Title 1">
            <a:extLst>
              <a:ext uri="{FF2B5EF4-FFF2-40B4-BE49-F238E27FC236}">
                <a16:creationId xmlns:a16="http://schemas.microsoft.com/office/drawing/2014/main" id="{7F32C7B9-DFA2-22D6-6DD6-33A22D0081FE}"/>
              </a:ext>
            </a:extLst>
          </p:cNvPr>
          <p:cNvSpPr>
            <a:spLocks noGrp="1"/>
          </p:cNvSpPr>
          <p:nvPr>
            <p:ph type="title"/>
          </p:nvPr>
        </p:nvSpPr>
        <p:spPr>
          <a:xfrm>
            <a:off x="2346330" y="117406"/>
            <a:ext cx="3486352" cy="1143000"/>
          </a:xfrm>
        </p:spPr>
        <p:txBody>
          <a:bodyPr>
            <a:normAutofit/>
          </a:bodyPr>
          <a:lstStyle/>
          <a:p>
            <a:r>
              <a:rPr lang="en-US" dirty="0"/>
              <a:t>Monoarticular</a:t>
            </a:r>
          </a:p>
        </p:txBody>
      </p:sp>
      <p:sp>
        <p:nvSpPr>
          <p:cNvPr id="3" name="TextBox 2">
            <a:extLst>
              <a:ext uri="{FF2B5EF4-FFF2-40B4-BE49-F238E27FC236}">
                <a16:creationId xmlns:a16="http://schemas.microsoft.com/office/drawing/2014/main" id="{24AE8161-CB5A-1B68-BD7B-6BE542FAD8D4}"/>
              </a:ext>
            </a:extLst>
          </p:cNvPr>
          <p:cNvSpPr txBox="1"/>
          <p:nvPr/>
        </p:nvSpPr>
        <p:spPr>
          <a:xfrm>
            <a:off x="1327079" y="3222121"/>
            <a:ext cx="805029" cy="461665"/>
          </a:xfrm>
          <a:prstGeom prst="rect">
            <a:avLst/>
          </a:prstGeom>
          <a:noFill/>
        </p:spPr>
        <p:txBody>
          <a:bodyPr wrap="none" rtlCol="0">
            <a:spAutoFit/>
          </a:bodyPr>
          <a:lstStyle/>
          <a:p>
            <a:r>
              <a:rPr lang="en-US" sz="2400" dirty="0"/>
              <a:t>Gout</a:t>
            </a:r>
          </a:p>
        </p:txBody>
      </p:sp>
      <p:sp>
        <p:nvSpPr>
          <p:cNvPr id="6" name="TextBox 5">
            <a:extLst>
              <a:ext uri="{FF2B5EF4-FFF2-40B4-BE49-F238E27FC236}">
                <a16:creationId xmlns:a16="http://schemas.microsoft.com/office/drawing/2014/main" id="{49BFCDBF-88CC-4A99-01BB-9D6A9341D08B}"/>
              </a:ext>
            </a:extLst>
          </p:cNvPr>
          <p:cNvSpPr txBox="1"/>
          <p:nvPr/>
        </p:nvSpPr>
        <p:spPr>
          <a:xfrm>
            <a:off x="4791298" y="3222121"/>
            <a:ext cx="854721" cy="461665"/>
          </a:xfrm>
          <a:prstGeom prst="rect">
            <a:avLst/>
          </a:prstGeom>
          <a:noFill/>
        </p:spPr>
        <p:txBody>
          <a:bodyPr wrap="none" rtlCol="0">
            <a:spAutoFit/>
          </a:bodyPr>
          <a:lstStyle/>
          <a:p>
            <a:r>
              <a:rPr lang="en-US" sz="2400" dirty="0"/>
              <a:t>CPPD</a:t>
            </a:r>
          </a:p>
        </p:txBody>
      </p:sp>
      <p:sp>
        <p:nvSpPr>
          <p:cNvPr id="7" name="TextBox 6">
            <a:extLst>
              <a:ext uri="{FF2B5EF4-FFF2-40B4-BE49-F238E27FC236}">
                <a16:creationId xmlns:a16="http://schemas.microsoft.com/office/drawing/2014/main" id="{C3FF8FB8-908D-54D5-A2C4-5F40211B2044}"/>
              </a:ext>
            </a:extLst>
          </p:cNvPr>
          <p:cNvSpPr txBox="1"/>
          <p:nvPr/>
        </p:nvSpPr>
        <p:spPr>
          <a:xfrm>
            <a:off x="634625" y="4959416"/>
            <a:ext cx="1175322" cy="830997"/>
          </a:xfrm>
          <a:prstGeom prst="rect">
            <a:avLst/>
          </a:prstGeom>
          <a:noFill/>
        </p:spPr>
        <p:txBody>
          <a:bodyPr wrap="none" rtlCol="0">
            <a:spAutoFit/>
          </a:bodyPr>
          <a:lstStyle/>
          <a:p>
            <a:r>
              <a:rPr lang="en-US" sz="2400" dirty="0"/>
              <a:t>Septic </a:t>
            </a:r>
          </a:p>
          <a:p>
            <a:r>
              <a:rPr lang="en-US" sz="2400" dirty="0"/>
              <a:t>arthritis</a:t>
            </a:r>
          </a:p>
        </p:txBody>
      </p:sp>
    </p:spTree>
    <p:extLst>
      <p:ext uri="{BB962C8B-B14F-4D97-AF65-F5344CB8AC3E}">
        <p14:creationId xmlns:p14="http://schemas.microsoft.com/office/powerpoint/2010/main" val="146894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9684" y="956607"/>
            <a:ext cx="3297729" cy="2709954"/>
          </a:xfrm>
          <a:prstGeom prst="rect">
            <a:avLst/>
          </a:prstGeom>
        </p:spPr>
      </p:pic>
      <p:sp>
        <p:nvSpPr>
          <p:cNvPr id="7" name="Text Placeholder 6"/>
          <p:cNvSpPr txBox="1">
            <a:spLocks/>
          </p:cNvSpPr>
          <p:nvPr/>
        </p:nvSpPr>
        <p:spPr>
          <a:xfrm>
            <a:off x="7552162" y="6155793"/>
            <a:ext cx="1868435" cy="64533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Yamamoto  DMPL</a:t>
            </a:r>
          </a:p>
          <a:p>
            <a:pPr marL="0" indent="0">
              <a:buNone/>
            </a:pPr>
            <a:r>
              <a:rPr lang="en-US" sz="1200" dirty="0"/>
              <a:t>Wikimedia commons</a:t>
            </a:r>
          </a:p>
        </p:txBody>
      </p:sp>
      <p:pic>
        <p:nvPicPr>
          <p:cNvPr id="11" name="Picture 10"/>
          <p:cNvPicPr>
            <a:picLocks noChangeAspect="1"/>
          </p:cNvPicPr>
          <p:nvPr/>
        </p:nvPicPr>
        <p:blipFill>
          <a:blip r:embed="rId4"/>
          <a:stretch>
            <a:fillRect/>
          </a:stretch>
        </p:blipFill>
        <p:spPr>
          <a:xfrm>
            <a:off x="5633226" y="1777661"/>
            <a:ext cx="3201090" cy="2009054"/>
          </a:xfrm>
          <a:prstGeom prst="rect">
            <a:avLst/>
          </a:prstGeom>
        </p:spPr>
      </p:pic>
      <p:pic>
        <p:nvPicPr>
          <p:cNvPr id="9" name="Picture 8" descr="Close-up of a person's hands&#10;&#10;AI-generated content may be incorrect.">
            <a:extLst>
              <a:ext uri="{FF2B5EF4-FFF2-40B4-BE49-F238E27FC236}">
                <a16:creationId xmlns:a16="http://schemas.microsoft.com/office/drawing/2014/main" id="{B5BFDDD5-85BD-E4EC-3C26-F46A78F67615}"/>
              </a:ext>
            </a:extLst>
          </p:cNvPr>
          <p:cNvPicPr>
            <a:picLocks noChangeAspect="1"/>
          </p:cNvPicPr>
          <p:nvPr/>
        </p:nvPicPr>
        <p:blipFill>
          <a:blip r:embed="rId5"/>
          <a:stretch>
            <a:fillRect/>
          </a:stretch>
        </p:blipFill>
        <p:spPr>
          <a:xfrm>
            <a:off x="774640" y="4469487"/>
            <a:ext cx="2832773" cy="2051163"/>
          </a:xfrm>
          <a:prstGeom prst="rect">
            <a:avLst/>
          </a:prstGeom>
        </p:spPr>
      </p:pic>
      <p:pic>
        <p:nvPicPr>
          <p:cNvPr id="3" name="Picture 2" descr="A close up of a bone&#10;&#10;AI-generated content may be incorrect.">
            <a:extLst>
              <a:ext uri="{FF2B5EF4-FFF2-40B4-BE49-F238E27FC236}">
                <a16:creationId xmlns:a16="http://schemas.microsoft.com/office/drawing/2014/main" id="{57D5807B-FBCA-15A3-7DED-2CFB754D9681}"/>
              </a:ext>
            </a:extLst>
          </p:cNvPr>
          <p:cNvPicPr>
            <a:picLocks noChangeAspect="1"/>
          </p:cNvPicPr>
          <p:nvPr/>
        </p:nvPicPr>
        <p:blipFill>
          <a:blip r:embed="rId6"/>
          <a:stretch>
            <a:fillRect/>
          </a:stretch>
        </p:blipFill>
        <p:spPr>
          <a:xfrm>
            <a:off x="3897281" y="934364"/>
            <a:ext cx="1168400" cy="2908300"/>
          </a:xfrm>
          <a:prstGeom prst="rect">
            <a:avLst/>
          </a:prstGeom>
        </p:spPr>
      </p:pic>
      <p:pic>
        <p:nvPicPr>
          <p:cNvPr id="4" name="Picture 3">
            <a:extLst>
              <a:ext uri="{FF2B5EF4-FFF2-40B4-BE49-F238E27FC236}">
                <a16:creationId xmlns:a16="http://schemas.microsoft.com/office/drawing/2014/main" id="{720B119E-AC91-A7D3-ABF2-AD9C8989873A}"/>
              </a:ext>
            </a:extLst>
          </p:cNvPr>
          <p:cNvPicPr>
            <a:picLocks noChangeAspect="1"/>
          </p:cNvPicPr>
          <p:nvPr/>
        </p:nvPicPr>
        <p:blipFill>
          <a:blip r:embed="rId7"/>
          <a:stretch>
            <a:fillRect/>
          </a:stretch>
        </p:blipFill>
        <p:spPr>
          <a:xfrm>
            <a:off x="4002789" y="4469486"/>
            <a:ext cx="1737611" cy="2051164"/>
          </a:xfrm>
          <a:prstGeom prst="rect">
            <a:avLst/>
          </a:prstGeom>
        </p:spPr>
      </p:pic>
      <p:sp>
        <p:nvSpPr>
          <p:cNvPr id="2" name="Title 1">
            <a:extLst>
              <a:ext uri="{FF2B5EF4-FFF2-40B4-BE49-F238E27FC236}">
                <a16:creationId xmlns:a16="http://schemas.microsoft.com/office/drawing/2014/main" id="{70669AA0-E696-77A9-D7F1-ED33C8514690}"/>
              </a:ext>
            </a:extLst>
          </p:cNvPr>
          <p:cNvSpPr>
            <a:spLocks noGrp="1"/>
          </p:cNvSpPr>
          <p:nvPr>
            <p:ph type="title"/>
          </p:nvPr>
        </p:nvSpPr>
        <p:spPr>
          <a:xfrm>
            <a:off x="5355549" y="274638"/>
            <a:ext cx="3331250" cy="1143000"/>
          </a:xfrm>
        </p:spPr>
        <p:txBody>
          <a:bodyPr/>
          <a:lstStyle/>
          <a:p>
            <a:r>
              <a:rPr lang="en-US" dirty="0"/>
              <a:t>Oligoarticular</a:t>
            </a:r>
          </a:p>
        </p:txBody>
      </p:sp>
      <p:sp>
        <p:nvSpPr>
          <p:cNvPr id="6" name="TextBox 5">
            <a:extLst>
              <a:ext uri="{FF2B5EF4-FFF2-40B4-BE49-F238E27FC236}">
                <a16:creationId xmlns:a16="http://schemas.microsoft.com/office/drawing/2014/main" id="{FECE245E-36A5-ED8D-9E2D-07140746F9F6}"/>
              </a:ext>
            </a:extLst>
          </p:cNvPr>
          <p:cNvSpPr txBox="1"/>
          <p:nvPr/>
        </p:nvSpPr>
        <p:spPr>
          <a:xfrm>
            <a:off x="774640" y="314814"/>
            <a:ext cx="2305759" cy="461665"/>
          </a:xfrm>
          <a:prstGeom prst="rect">
            <a:avLst/>
          </a:prstGeom>
          <a:noFill/>
        </p:spPr>
        <p:txBody>
          <a:bodyPr wrap="none" rtlCol="0">
            <a:spAutoFit/>
          </a:bodyPr>
          <a:lstStyle/>
          <a:p>
            <a:r>
              <a:rPr lang="en-US" sz="2400" dirty="0"/>
              <a:t>Psoriatic arthritis</a:t>
            </a:r>
          </a:p>
        </p:txBody>
      </p:sp>
      <p:sp>
        <p:nvSpPr>
          <p:cNvPr id="8" name="TextBox 7">
            <a:extLst>
              <a:ext uri="{FF2B5EF4-FFF2-40B4-BE49-F238E27FC236}">
                <a16:creationId xmlns:a16="http://schemas.microsoft.com/office/drawing/2014/main" id="{4161F6BF-08F7-9BBB-66A1-139E7990C0EC}"/>
              </a:ext>
            </a:extLst>
          </p:cNvPr>
          <p:cNvSpPr txBox="1"/>
          <p:nvPr/>
        </p:nvSpPr>
        <p:spPr>
          <a:xfrm>
            <a:off x="6213231" y="4900246"/>
            <a:ext cx="1729897" cy="461665"/>
          </a:xfrm>
          <a:prstGeom prst="rect">
            <a:avLst/>
          </a:prstGeom>
          <a:noFill/>
        </p:spPr>
        <p:txBody>
          <a:bodyPr wrap="none" rtlCol="0">
            <a:spAutoFit/>
          </a:bodyPr>
          <a:lstStyle/>
          <a:p>
            <a:r>
              <a:rPr lang="en-US" sz="2400" dirty="0"/>
              <a:t>Osteoarthtis</a:t>
            </a:r>
          </a:p>
        </p:txBody>
      </p:sp>
    </p:spTree>
    <p:extLst>
      <p:ext uri="{BB962C8B-B14F-4D97-AF65-F5344CB8AC3E}">
        <p14:creationId xmlns:p14="http://schemas.microsoft.com/office/powerpoint/2010/main" val="59962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p:cNvPicPr>
            <a:picLocks noChangeAspect="1"/>
          </p:cNvPicPr>
          <p:nvPr/>
        </p:nvPicPr>
        <p:blipFill>
          <a:blip r:embed="rId3"/>
          <a:srcRect l="-83" r="-83"/>
          <a:stretch>
            <a:fillRect/>
          </a:stretch>
        </p:blipFill>
        <p:spPr>
          <a:xfrm>
            <a:off x="1140829" y="990600"/>
            <a:ext cx="3251200" cy="2438400"/>
          </a:xfrm>
          <a:prstGeom prst="rect">
            <a:avLst/>
          </a:prstGeom>
        </p:spPr>
      </p:pic>
      <p:pic>
        <p:nvPicPr>
          <p:cNvPr id="7" name="Picture 6"/>
          <p:cNvPicPr>
            <a:picLocks noChangeAspect="1"/>
          </p:cNvPicPr>
          <p:nvPr/>
        </p:nvPicPr>
        <p:blipFill>
          <a:blip r:embed="rId4"/>
          <a:stretch>
            <a:fillRect/>
          </a:stretch>
        </p:blipFill>
        <p:spPr>
          <a:xfrm>
            <a:off x="4853571" y="2399302"/>
            <a:ext cx="3289300" cy="2463800"/>
          </a:xfrm>
          <a:prstGeom prst="rect">
            <a:avLst/>
          </a:prstGeom>
        </p:spPr>
      </p:pic>
      <p:sp>
        <p:nvSpPr>
          <p:cNvPr id="12" name="Text Placeholder 6"/>
          <p:cNvSpPr txBox="1">
            <a:spLocks/>
          </p:cNvSpPr>
          <p:nvPr/>
        </p:nvSpPr>
        <p:spPr>
          <a:xfrm>
            <a:off x="6755810" y="6005405"/>
            <a:ext cx="2117751" cy="634881"/>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Santiago NEJM	</a:t>
            </a:r>
          </a:p>
          <a:p>
            <a:pPr marL="0" indent="0">
              <a:buNone/>
            </a:pPr>
            <a:r>
              <a:rPr lang="en-US" sz="1400" dirty="0" err="1"/>
              <a:t>Tikly</a:t>
            </a:r>
            <a:r>
              <a:rPr lang="en-US" sz="1400" dirty="0"/>
              <a:t> SAFP</a:t>
            </a:r>
          </a:p>
          <a:p>
            <a:pPr marL="0" indent="0">
              <a:buNone/>
            </a:pPr>
            <a:r>
              <a:rPr lang="en-US" sz="1400" dirty="0"/>
              <a:t>Wikimedia commoms</a:t>
            </a:r>
          </a:p>
          <a:p>
            <a:pPr marL="0" indent="0">
              <a:buNone/>
            </a:pPr>
            <a:endParaRPr lang="en-US" dirty="0"/>
          </a:p>
        </p:txBody>
      </p:sp>
      <p:pic>
        <p:nvPicPr>
          <p:cNvPr id="2" name="Picture 1"/>
          <p:cNvPicPr>
            <a:picLocks noChangeAspect="1"/>
          </p:cNvPicPr>
          <p:nvPr/>
        </p:nvPicPr>
        <p:blipFill>
          <a:blip r:embed="rId5"/>
          <a:stretch>
            <a:fillRect/>
          </a:stretch>
        </p:blipFill>
        <p:spPr>
          <a:xfrm>
            <a:off x="1140829" y="3706505"/>
            <a:ext cx="3111500" cy="2539729"/>
          </a:xfrm>
          <a:prstGeom prst="rect">
            <a:avLst/>
          </a:prstGeom>
        </p:spPr>
      </p:pic>
      <p:sp>
        <p:nvSpPr>
          <p:cNvPr id="3" name="Title 2">
            <a:extLst>
              <a:ext uri="{FF2B5EF4-FFF2-40B4-BE49-F238E27FC236}">
                <a16:creationId xmlns:a16="http://schemas.microsoft.com/office/drawing/2014/main" id="{DD013D4F-4EF7-5D47-C93B-A61645D08BB6}"/>
              </a:ext>
            </a:extLst>
          </p:cNvPr>
          <p:cNvSpPr>
            <a:spLocks noGrp="1"/>
          </p:cNvSpPr>
          <p:nvPr>
            <p:ph type="title"/>
          </p:nvPr>
        </p:nvSpPr>
        <p:spPr>
          <a:xfrm>
            <a:off x="4572000" y="685151"/>
            <a:ext cx="4114800" cy="1143000"/>
          </a:xfrm>
        </p:spPr>
        <p:txBody>
          <a:bodyPr>
            <a:normAutofit fontScale="90000"/>
          </a:bodyPr>
          <a:lstStyle/>
          <a:p>
            <a:r>
              <a:rPr lang="en-US" dirty="0"/>
              <a:t>Polyarticular Symmetric</a:t>
            </a:r>
          </a:p>
        </p:txBody>
      </p:sp>
      <p:sp>
        <p:nvSpPr>
          <p:cNvPr id="4" name="TextBox 3">
            <a:extLst>
              <a:ext uri="{FF2B5EF4-FFF2-40B4-BE49-F238E27FC236}">
                <a16:creationId xmlns:a16="http://schemas.microsoft.com/office/drawing/2014/main" id="{04150559-8684-DBFA-BF6C-D908B1A38997}"/>
              </a:ext>
            </a:extLst>
          </p:cNvPr>
          <p:cNvSpPr txBox="1"/>
          <p:nvPr/>
        </p:nvSpPr>
        <p:spPr>
          <a:xfrm>
            <a:off x="1522251" y="411711"/>
            <a:ext cx="2772426" cy="461665"/>
          </a:xfrm>
          <a:prstGeom prst="rect">
            <a:avLst/>
          </a:prstGeom>
          <a:noFill/>
        </p:spPr>
        <p:txBody>
          <a:bodyPr wrap="none" rtlCol="0">
            <a:spAutoFit/>
          </a:bodyPr>
          <a:lstStyle/>
          <a:p>
            <a:r>
              <a:rPr lang="en-US" sz="2400" dirty="0"/>
              <a:t>Rheumatoid arthritis</a:t>
            </a:r>
          </a:p>
        </p:txBody>
      </p:sp>
      <p:sp>
        <p:nvSpPr>
          <p:cNvPr id="5" name="TextBox 4">
            <a:extLst>
              <a:ext uri="{FF2B5EF4-FFF2-40B4-BE49-F238E27FC236}">
                <a16:creationId xmlns:a16="http://schemas.microsoft.com/office/drawing/2014/main" id="{ECA5641E-825C-3AAB-DDC6-75D53DA9C07E}"/>
              </a:ext>
            </a:extLst>
          </p:cNvPr>
          <p:cNvSpPr txBox="1"/>
          <p:nvPr/>
        </p:nvSpPr>
        <p:spPr>
          <a:xfrm>
            <a:off x="5958797" y="4976369"/>
            <a:ext cx="920445" cy="461665"/>
          </a:xfrm>
          <a:prstGeom prst="rect">
            <a:avLst/>
          </a:prstGeom>
          <a:noFill/>
        </p:spPr>
        <p:txBody>
          <a:bodyPr wrap="none" rtlCol="0">
            <a:spAutoFit/>
          </a:bodyPr>
          <a:lstStyle/>
          <a:p>
            <a:r>
              <a:rPr lang="en-US" sz="2400" dirty="0"/>
              <a:t>Lupus</a:t>
            </a:r>
          </a:p>
        </p:txBody>
      </p:sp>
    </p:spTree>
    <p:extLst>
      <p:ext uri="{BB962C8B-B14F-4D97-AF65-F5344CB8AC3E}">
        <p14:creationId xmlns:p14="http://schemas.microsoft.com/office/powerpoint/2010/main" val="2353156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2AEA2-B5FE-DF7D-6F7B-CE8BDF11C719}"/>
              </a:ext>
            </a:extLst>
          </p:cNvPr>
          <p:cNvSpPr>
            <a:spLocks noGrp="1"/>
          </p:cNvSpPr>
          <p:nvPr>
            <p:ph type="title" idx="4294967295"/>
          </p:nvPr>
        </p:nvSpPr>
        <p:spPr>
          <a:xfrm>
            <a:off x="351791" y="846137"/>
            <a:ext cx="1924050" cy="1143000"/>
          </a:xfrm>
        </p:spPr>
        <p:txBody>
          <a:bodyPr>
            <a:normAutofit fontScale="90000"/>
          </a:bodyPr>
          <a:lstStyle/>
          <a:p>
            <a:r>
              <a:rPr lang="en-US" dirty="0"/>
              <a:t>RA Ocular </a:t>
            </a:r>
          </a:p>
        </p:txBody>
      </p:sp>
      <p:pic>
        <p:nvPicPr>
          <p:cNvPr id="5" name="Picture 4" descr="Red veins on an eye&#10;&#10;AI-generated content may be incorrect.">
            <a:extLst>
              <a:ext uri="{FF2B5EF4-FFF2-40B4-BE49-F238E27FC236}">
                <a16:creationId xmlns:a16="http://schemas.microsoft.com/office/drawing/2014/main" id="{9BA92BBD-A695-7F27-FC6B-8C6C21199DE0}"/>
              </a:ext>
            </a:extLst>
          </p:cNvPr>
          <p:cNvPicPr>
            <a:picLocks noChangeAspect="1"/>
          </p:cNvPicPr>
          <p:nvPr/>
        </p:nvPicPr>
        <p:blipFill>
          <a:blip r:embed="rId3"/>
          <a:stretch>
            <a:fillRect/>
          </a:stretch>
        </p:blipFill>
        <p:spPr>
          <a:xfrm>
            <a:off x="2743374" y="414630"/>
            <a:ext cx="3478458" cy="2744677"/>
          </a:xfrm>
          <a:prstGeom prst="rect">
            <a:avLst/>
          </a:prstGeom>
        </p:spPr>
      </p:pic>
      <p:pic>
        <p:nvPicPr>
          <p:cNvPr id="7" name="Picture 6" descr="A close-up of a person's eye&#10;&#10;AI-generated content may be incorrect.">
            <a:extLst>
              <a:ext uri="{FF2B5EF4-FFF2-40B4-BE49-F238E27FC236}">
                <a16:creationId xmlns:a16="http://schemas.microsoft.com/office/drawing/2014/main" id="{76390773-0C7B-F452-BC85-D24FE72DB23F}"/>
              </a:ext>
            </a:extLst>
          </p:cNvPr>
          <p:cNvPicPr>
            <a:picLocks noChangeAspect="1"/>
          </p:cNvPicPr>
          <p:nvPr/>
        </p:nvPicPr>
        <p:blipFill>
          <a:blip r:embed="rId4"/>
          <a:stretch>
            <a:fillRect/>
          </a:stretch>
        </p:blipFill>
        <p:spPr>
          <a:xfrm>
            <a:off x="204836" y="3370521"/>
            <a:ext cx="3637280" cy="2273300"/>
          </a:xfrm>
          <a:prstGeom prst="rect">
            <a:avLst/>
          </a:prstGeom>
        </p:spPr>
      </p:pic>
      <p:sp>
        <p:nvSpPr>
          <p:cNvPr id="8" name="TextBox 7">
            <a:extLst>
              <a:ext uri="{FF2B5EF4-FFF2-40B4-BE49-F238E27FC236}">
                <a16:creationId xmlns:a16="http://schemas.microsoft.com/office/drawing/2014/main" id="{F340691D-EAB2-D895-29F3-F75BD969E7A2}"/>
              </a:ext>
            </a:extLst>
          </p:cNvPr>
          <p:cNvSpPr txBox="1"/>
          <p:nvPr/>
        </p:nvSpPr>
        <p:spPr>
          <a:xfrm>
            <a:off x="6400627" y="1417637"/>
            <a:ext cx="1233030" cy="369332"/>
          </a:xfrm>
          <a:prstGeom prst="rect">
            <a:avLst/>
          </a:prstGeom>
          <a:noFill/>
        </p:spPr>
        <p:txBody>
          <a:bodyPr wrap="none" rtlCol="0">
            <a:spAutoFit/>
          </a:bodyPr>
          <a:lstStyle/>
          <a:p>
            <a:r>
              <a:rPr lang="en-US" dirty="0"/>
              <a:t>Episcleritis </a:t>
            </a:r>
          </a:p>
        </p:txBody>
      </p:sp>
      <p:pic>
        <p:nvPicPr>
          <p:cNvPr id="10" name="Picture 9" descr="Close-up of a human eye&#10;&#10;AI-generated content may be incorrect.">
            <a:extLst>
              <a:ext uri="{FF2B5EF4-FFF2-40B4-BE49-F238E27FC236}">
                <a16:creationId xmlns:a16="http://schemas.microsoft.com/office/drawing/2014/main" id="{86677DEE-D615-D3DE-0E7A-84E84291A7A4}"/>
              </a:ext>
            </a:extLst>
          </p:cNvPr>
          <p:cNvPicPr>
            <a:picLocks noChangeAspect="1"/>
          </p:cNvPicPr>
          <p:nvPr/>
        </p:nvPicPr>
        <p:blipFill>
          <a:blip r:embed="rId5"/>
          <a:stretch>
            <a:fillRect/>
          </a:stretch>
        </p:blipFill>
        <p:spPr>
          <a:xfrm>
            <a:off x="6157864" y="3370521"/>
            <a:ext cx="2781300" cy="2273300"/>
          </a:xfrm>
          <a:prstGeom prst="rect">
            <a:avLst/>
          </a:prstGeom>
        </p:spPr>
      </p:pic>
      <p:sp>
        <p:nvSpPr>
          <p:cNvPr id="21" name="Right Arrow 20">
            <a:extLst>
              <a:ext uri="{FF2B5EF4-FFF2-40B4-BE49-F238E27FC236}">
                <a16:creationId xmlns:a16="http://schemas.microsoft.com/office/drawing/2014/main" id="{D166AE6A-1C55-49A4-4AFE-E5ADC3DCB21D}"/>
              </a:ext>
            </a:extLst>
          </p:cNvPr>
          <p:cNvSpPr/>
          <p:nvPr/>
        </p:nvSpPr>
        <p:spPr>
          <a:xfrm>
            <a:off x="4397543" y="3933013"/>
            <a:ext cx="812411" cy="59645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Box 21">
            <a:extLst>
              <a:ext uri="{FF2B5EF4-FFF2-40B4-BE49-F238E27FC236}">
                <a16:creationId xmlns:a16="http://schemas.microsoft.com/office/drawing/2014/main" id="{6DD86D61-7D48-7B0C-6623-8963CA388E45}"/>
              </a:ext>
            </a:extLst>
          </p:cNvPr>
          <p:cNvSpPr txBox="1"/>
          <p:nvPr/>
        </p:nvSpPr>
        <p:spPr>
          <a:xfrm>
            <a:off x="4160006" y="4740684"/>
            <a:ext cx="2099896" cy="646331"/>
          </a:xfrm>
          <a:prstGeom prst="rect">
            <a:avLst/>
          </a:prstGeom>
          <a:noFill/>
        </p:spPr>
        <p:txBody>
          <a:bodyPr wrap="square" rtlCol="0">
            <a:spAutoFit/>
          </a:bodyPr>
          <a:lstStyle/>
          <a:p>
            <a:r>
              <a:rPr lang="en-US" dirty="0"/>
              <a:t>Scleritis </a:t>
            </a:r>
          </a:p>
          <a:p>
            <a:r>
              <a:rPr lang="en-US" dirty="0"/>
              <a:t>“S” for severe pain</a:t>
            </a:r>
          </a:p>
        </p:txBody>
      </p:sp>
      <p:sp>
        <p:nvSpPr>
          <p:cNvPr id="23" name="Text Placeholder 6">
            <a:extLst>
              <a:ext uri="{FF2B5EF4-FFF2-40B4-BE49-F238E27FC236}">
                <a16:creationId xmlns:a16="http://schemas.microsoft.com/office/drawing/2014/main" id="{AD9AF8DD-9CBF-F72F-C9A6-2C5E1C953233}"/>
              </a:ext>
            </a:extLst>
          </p:cNvPr>
          <p:cNvSpPr txBox="1">
            <a:spLocks/>
          </p:cNvSpPr>
          <p:nvPr/>
        </p:nvSpPr>
        <p:spPr>
          <a:xfrm>
            <a:off x="7370618" y="6489187"/>
            <a:ext cx="1618839" cy="42250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commoms</a:t>
            </a:r>
          </a:p>
          <a:p>
            <a:pPr marL="0" indent="0">
              <a:buNone/>
            </a:pPr>
            <a:endParaRPr lang="en-US" dirty="0"/>
          </a:p>
        </p:txBody>
      </p:sp>
    </p:spTree>
    <p:extLst>
      <p:ext uri="{BB962C8B-B14F-4D97-AF65-F5344CB8AC3E}">
        <p14:creationId xmlns:p14="http://schemas.microsoft.com/office/powerpoint/2010/main" val="256843174"/>
      </p:ext>
    </p:extLst>
  </p:cSld>
  <p:clrMapOvr>
    <a:masterClrMapping/>
  </p:clrMapOvr>
  <mc:AlternateContent xmlns:mc="http://schemas.openxmlformats.org/markup-compatibility/2006" xmlns:p14="http://schemas.microsoft.com/office/powerpoint/2010/main">
    <mc:Choice Requires="p14">
      <p:transition spd="slow" p14:dur="2000" advTm="29899"/>
    </mc:Choice>
    <mc:Fallback xmlns="">
      <p:transition spd="slow" advTm="2989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8685" y="1438817"/>
            <a:ext cx="3171361" cy="3980365"/>
          </a:xfrm>
          <a:prstGeom prst="rect">
            <a:avLst/>
          </a:prstGeom>
        </p:spPr>
      </p:pic>
      <p:sp>
        <p:nvSpPr>
          <p:cNvPr id="6" name="Text Placeholder 3"/>
          <p:cNvSpPr txBox="1">
            <a:spLocks/>
          </p:cNvSpPr>
          <p:nvPr/>
        </p:nvSpPr>
        <p:spPr>
          <a:xfrm>
            <a:off x="107917" y="6468375"/>
            <a:ext cx="1661536" cy="3896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pic>
        <p:nvPicPr>
          <p:cNvPr id="7" name="Picture 6"/>
          <p:cNvPicPr>
            <a:picLocks noChangeAspect="1"/>
          </p:cNvPicPr>
          <p:nvPr/>
        </p:nvPicPr>
        <p:blipFill>
          <a:blip r:embed="rId4"/>
          <a:stretch>
            <a:fillRect/>
          </a:stretch>
        </p:blipFill>
        <p:spPr>
          <a:xfrm>
            <a:off x="5369169" y="203933"/>
            <a:ext cx="2281899" cy="2469768"/>
          </a:xfrm>
          <a:prstGeom prst="rect">
            <a:avLst/>
          </a:prstGeom>
        </p:spPr>
      </p:pic>
      <p:pic>
        <p:nvPicPr>
          <p:cNvPr id="11" name="Picture 10" descr="A beach with umbrellas and water&#10;&#10;AI-generated content may be incorrect.">
            <a:extLst>
              <a:ext uri="{FF2B5EF4-FFF2-40B4-BE49-F238E27FC236}">
                <a16:creationId xmlns:a16="http://schemas.microsoft.com/office/drawing/2014/main" id="{9A258537-3CAF-12D1-8002-6E505380B1EC}"/>
              </a:ext>
            </a:extLst>
          </p:cNvPr>
          <p:cNvPicPr>
            <a:picLocks noChangeAspect="1"/>
          </p:cNvPicPr>
          <p:nvPr/>
        </p:nvPicPr>
        <p:blipFill>
          <a:blip r:embed="rId5"/>
          <a:stretch>
            <a:fillRect/>
          </a:stretch>
        </p:blipFill>
        <p:spPr>
          <a:xfrm>
            <a:off x="4572000" y="3019331"/>
            <a:ext cx="3943157" cy="2961218"/>
          </a:xfrm>
          <a:prstGeom prst="rect">
            <a:avLst/>
          </a:prstGeom>
        </p:spPr>
      </p:pic>
      <p:sp>
        <p:nvSpPr>
          <p:cNvPr id="3" name="Title 2">
            <a:extLst>
              <a:ext uri="{FF2B5EF4-FFF2-40B4-BE49-F238E27FC236}">
                <a16:creationId xmlns:a16="http://schemas.microsoft.com/office/drawing/2014/main" id="{EAFC2276-5E1A-1694-8608-BC40DA2F8F91}"/>
              </a:ext>
            </a:extLst>
          </p:cNvPr>
          <p:cNvSpPr>
            <a:spLocks noGrp="1"/>
          </p:cNvSpPr>
          <p:nvPr>
            <p:ph type="title"/>
          </p:nvPr>
        </p:nvSpPr>
        <p:spPr>
          <a:xfrm>
            <a:off x="303532" y="203933"/>
            <a:ext cx="4436076" cy="1143000"/>
          </a:xfrm>
        </p:spPr>
        <p:txBody>
          <a:bodyPr/>
          <a:lstStyle/>
          <a:p>
            <a:r>
              <a:rPr lang="en-US" dirty="0"/>
              <a:t>Spine</a:t>
            </a:r>
          </a:p>
        </p:txBody>
      </p:sp>
      <p:sp>
        <p:nvSpPr>
          <p:cNvPr id="4" name="TextBox 3">
            <a:extLst>
              <a:ext uri="{FF2B5EF4-FFF2-40B4-BE49-F238E27FC236}">
                <a16:creationId xmlns:a16="http://schemas.microsoft.com/office/drawing/2014/main" id="{88EC85E0-8566-29E5-C3E2-F45C19A8498B}"/>
              </a:ext>
            </a:extLst>
          </p:cNvPr>
          <p:cNvSpPr txBox="1"/>
          <p:nvPr/>
        </p:nvSpPr>
        <p:spPr>
          <a:xfrm>
            <a:off x="1063497" y="5743723"/>
            <a:ext cx="2964273" cy="461665"/>
          </a:xfrm>
          <a:prstGeom prst="rect">
            <a:avLst/>
          </a:prstGeom>
          <a:noFill/>
        </p:spPr>
        <p:txBody>
          <a:bodyPr wrap="none" rtlCol="0">
            <a:spAutoFit/>
          </a:bodyPr>
          <a:lstStyle/>
          <a:p>
            <a:r>
              <a:rPr lang="en-US" sz="2400" dirty="0"/>
              <a:t>Ankylosing Spondylitis</a:t>
            </a:r>
          </a:p>
        </p:txBody>
      </p:sp>
      <p:sp>
        <p:nvSpPr>
          <p:cNvPr id="5" name="TextBox 4">
            <a:extLst>
              <a:ext uri="{FF2B5EF4-FFF2-40B4-BE49-F238E27FC236}">
                <a16:creationId xmlns:a16="http://schemas.microsoft.com/office/drawing/2014/main" id="{BEB946C3-D263-92D9-1D14-3F32D5607593}"/>
              </a:ext>
            </a:extLst>
          </p:cNvPr>
          <p:cNvSpPr txBox="1"/>
          <p:nvPr/>
        </p:nvSpPr>
        <p:spPr>
          <a:xfrm>
            <a:off x="5369169" y="6180257"/>
            <a:ext cx="2833724" cy="461665"/>
          </a:xfrm>
          <a:prstGeom prst="rect">
            <a:avLst/>
          </a:prstGeom>
          <a:noFill/>
        </p:spPr>
        <p:txBody>
          <a:bodyPr wrap="none" rtlCol="0">
            <a:spAutoFit/>
          </a:bodyPr>
          <a:lstStyle/>
          <a:p>
            <a:r>
              <a:rPr lang="en-US" sz="2400" dirty="0"/>
              <a:t>Spondyloarthropathy</a:t>
            </a:r>
          </a:p>
        </p:txBody>
      </p:sp>
    </p:spTree>
    <p:extLst>
      <p:ext uri="{BB962C8B-B14F-4D97-AF65-F5344CB8AC3E}">
        <p14:creationId xmlns:p14="http://schemas.microsoft.com/office/powerpoint/2010/main" val="60422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eiling of a building&#10;&#10;AI-generated content may be incorrect.">
            <a:extLst>
              <a:ext uri="{FF2B5EF4-FFF2-40B4-BE49-F238E27FC236}">
                <a16:creationId xmlns:a16="http://schemas.microsoft.com/office/drawing/2014/main" id="{B3EFB649-8594-159E-669D-983F79E93D81}"/>
              </a:ext>
            </a:extLst>
          </p:cNvPr>
          <p:cNvPicPr>
            <a:picLocks noChangeAspect="1"/>
          </p:cNvPicPr>
          <p:nvPr/>
        </p:nvPicPr>
        <p:blipFill>
          <a:blip r:embed="rId3"/>
          <a:stretch>
            <a:fillRect/>
          </a:stretch>
        </p:blipFill>
        <p:spPr>
          <a:xfrm>
            <a:off x="874835" y="468923"/>
            <a:ext cx="4440116" cy="5920154"/>
          </a:xfrm>
          <a:prstGeom prst="rect">
            <a:avLst/>
          </a:prstGeom>
        </p:spPr>
      </p:pic>
      <p:pic>
        <p:nvPicPr>
          <p:cNvPr id="8" name="Picture 7" descr="A display of wands in a glass case&#10;&#10;AI-generated content may be incorrect.">
            <a:extLst>
              <a:ext uri="{FF2B5EF4-FFF2-40B4-BE49-F238E27FC236}">
                <a16:creationId xmlns:a16="http://schemas.microsoft.com/office/drawing/2014/main" id="{44D68CE9-4580-5BEE-1A01-14FCE3221D2B}"/>
              </a:ext>
            </a:extLst>
          </p:cNvPr>
          <p:cNvPicPr>
            <a:picLocks noChangeAspect="1"/>
          </p:cNvPicPr>
          <p:nvPr/>
        </p:nvPicPr>
        <p:blipFill>
          <a:blip r:embed="rId4"/>
          <a:stretch>
            <a:fillRect/>
          </a:stretch>
        </p:blipFill>
        <p:spPr>
          <a:xfrm>
            <a:off x="5610958" y="1488831"/>
            <a:ext cx="2910254" cy="3880338"/>
          </a:xfrm>
          <a:prstGeom prst="rect">
            <a:avLst/>
          </a:prstGeom>
        </p:spPr>
      </p:pic>
    </p:spTree>
    <p:extLst>
      <p:ext uri="{BB962C8B-B14F-4D97-AF65-F5344CB8AC3E}">
        <p14:creationId xmlns:p14="http://schemas.microsoft.com/office/powerpoint/2010/main" val="246679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1124"/>
            <a:ext cx="5486400" cy="1134999"/>
          </a:xfrm>
        </p:spPr>
        <p:txBody>
          <a:bodyPr>
            <a:noAutofit/>
          </a:bodyPr>
          <a:lstStyle/>
          <a:p>
            <a:pPr algn="ctr"/>
            <a:r>
              <a:rPr lang="en-US" sz="2400"/>
              <a:t>Became a minister but then studied medicine in Europe</a:t>
            </a:r>
          </a:p>
        </p:txBody>
      </p:sp>
      <p:sp>
        <p:nvSpPr>
          <p:cNvPr id="4" name="Text Placeholder 3"/>
          <p:cNvSpPr>
            <a:spLocks noGrp="1"/>
          </p:cNvSpPr>
          <p:nvPr>
            <p:ph type="body" sz="half" idx="2"/>
          </p:nvPr>
        </p:nvSpPr>
        <p:spPr>
          <a:xfrm>
            <a:off x="7278688" y="6180257"/>
            <a:ext cx="1661536" cy="389625"/>
          </a:xfrm>
        </p:spPr>
        <p:txBody>
          <a:bodyPr>
            <a:normAutofit/>
          </a:bodyPr>
          <a:lstStyle/>
          <a:p>
            <a:r>
              <a:rPr lang="en-US" sz="1200"/>
              <a:t>Wellcomecollection.org</a:t>
            </a:r>
          </a:p>
        </p:txBody>
      </p:sp>
      <p:pic>
        <p:nvPicPr>
          <p:cNvPr id="3" name="Picture Placeholder 4">
            <a:extLst>
              <a:ext uri="{FF2B5EF4-FFF2-40B4-BE49-F238E27FC236}">
                <a16:creationId xmlns:a16="http://schemas.microsoft.com/office/drawing/2014/main" id="{DB8CA52F-5717-E232-DE5E-D3EEB22FF3CC}"/>
              </a:ext>
            </a:extLst>
          </p:cNvPr>
          <p:cNvPicPr>
            <a:picLocks noChangeAspect="1"/>
          </p:cNvPicPr>
          <p:nvPr/>
        </p:nvPicPr>
        <p:blipFill>
          <a:blip r:embed="rId3"/>
          <a:srcRect l="-40667" r="-40667"/>
          <a:stretch>
            <a:fillRect/>
          </a:stretch>
        </p:blipFill>
        <p:spPr>
          <a:xfrm>
            <a:off x="1792288" y="699257"/>
            <a:ext cx="5486400" cy="4114800"/>
          </a:xfrm>
          <a:prstGeom prst="rect">
            <a:avLst/>
          </a:prstGeom>
        </p:spPr>
      </p:pic>
    </p:spTree>
    <p:extLst>
      <p:ext uri="{BB962C8B-B14F-4D97-AF65-F5344CB8AC3E}">
        <p14:creationId xmlns:p14="http://schemas.microsoft.com/office/powerpoint/2010/main" val="903921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dy of water with mountains in the background&#10;&#10;AI-generated content may be incorrect.">
            <a:extLst>
              <a:ext uri="{FF2B5EF4-FFF2-40B4-BE49-F238E27FC236}">
                <a16:creationId xmlns:a16="http://schemas.microsoft.com/office/drawing/2014/main" id="{387F1ECB-DBA7-19EE-90DC-FBDE936C3DA5}"/>
              </a:ext>
            </a:extLst>
          </p:cNvPr>
          <p:cNvPicPr>
            <a:picLocks noChangeAspect="1"/>
          </p:cNvPicPr>
          <p:nvPr/>
        </p:nvPicPr>
        <p:blipFill>
          <a:blip r:embed="rId3"/>
          <a:stretch>
            <a:fillRect/>
          </a:stretch>
        </p:blipFill>
        <p:spPr>
          <a:xfrm>
            <a:off x="685800" y="1680982"/>
            <a:ext cx="7772400" cy="4583430"/>
          </a:xfrm>
          <a:prstGeom prst="rect">
            <a:avLst/>
          </a:prstGeom>
        </p:spPr>
      </p:pic>
      <p:sp>
        <p:nvSpPr>
          <p:cNvPr id="2" name="Title 3">
            <a:extLst>
              <a:ext uri="{FF2B5EF4-FFF2-40B4-BE49-F238E27FC236}">
                <a16:creationId xmlns:a16="http://schemas.microsoft.com/office/drawing/2014/main" id="{20983D46-1F92-1106-720A-663741917327}"/>
              </a:ext>
            </a:extLst>
          </p:cNvPr>
          <p:cNvSpPr>
            <a:spLocks noGrp="1"/>
          </p:cNvSpPr>
          <p:nvPr>
            <p:ph type="title"/>
          </p:nvPr>
        </p:nvSpPr>
        <p:spPr>
          <a:xfrm>
            <a:off x="457200" y="274638"/>
            <a:ext cx="8229600" cy="1143000"/>
          </a:xfrm>
        </p:spPr>
        <p:txBody>
          <a:bodyPr/>
          <a:lstStyle/>
          <a:p>
            <a:r>
              <a:rPr lang="en-US" dirty="0"/>
              <a:t>Weakness and/or Pain </a:t>
            </a:r>
          </a:p>
        </p:txBody>
      </p:sp>
    </p:spTree>
    <p:extLst>
      <p:ext uri="{BB962C8B-B14F-4D97-AF65-F5344CB8AC3E}">
        <p14:creationId xmlns:p14="http://schemas.microsoft.com/office/powerpoint/2010/main" val="3911153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human body&#10;&#10;AI-generated content may be incorrect.">
            <a:extLst>
              <a:ext uri="{FF2B5EF4-FFF2-40B4-BE49-F238E27FC236}">
                <a16:creationId xmlns:a16="http://schemas.microsoft.com/office/drawing/2014/main" id="{A20EE8F9-E2DD-2A78-CC8F-988D1B5A1526}"/>
              </a:ext>
            </a:extLst>
          </p:cNvPr>
          <p:cNvPicPr>
            <a:picLocks noChangeAspect="1"/>
          </p:cNvPicPr>
          <p:nvPr/>
        </p:nvPicPr>
        <p:blipFill>
          <a:blip r:embed="rId3"/>
          <a:stretch>
            <a:fillRect/>
          </a:stretch>
        </p:blipFill>
        <p:spPr>
          <a:xfrm>
            <a:off x="796966" y="2127811"/>
            <a:ext cx="3454400" cy="3429000"/>
          </a:xfrm>
          <a:prstGeom prst="rect">
            <a:avLst/>
          </a:prstGeom>
        </p:spPr>
      </p:pic>
      <p:pic>
        <p:nvPicPr>
          <p:cNvPr id="5" name="Picture 4" descr="A blue tile with white flowers&#10;&#10;AI-generated content may be incorrect.">
            <a:extLst>
              <a:ext uri="{FF2B5EF4-FFF2-40B4-BE49-F238E27FC236}">
                <a16:creationId xmlns:a16="http://schemas.microsoft.com/office/drawing/2014/main" id="{1FA62071-1483-A2BE-21C5-3C3A26A525DA}"/>
              </a:ext>
            </a:extLst>
          </p:cNvPr>
          <p:cNvPicPr>
            <a:picLocks noChangeAspect="1"/>
          </p:cNvPicPr>
          <p:nvPr/>
        </p:nvPicPr>
        <p:blipFill>
          <a:blip r:embed="rId4"/>
          <a:stretch>
            <a:fillRect/>
          </a:stretch>
        </p:blipFill>
        <p:spPr>
          <a:xfrm>
            <a:off x="4985700" y="255449"/>
            <a:ext cx="2282373" cy="3043164"/>
          </a:xfrm>
          <a:prstGeom prst="rect">
            <a:avLst/>
          </a:prstGeom>
        </p:spPr>
      </p:pic>
      <p:pic>
        <p:nvPicPr>
          <p:cNvPr id="7" name="Picture 6" descr="A pool with columns and pillars&#10;&#10;AI-generated content may be incorrect.">
            <a:extLst>
              <a:ext uri="{FF2B5EF4-FFF2-40B4-BE49-F238E27FC236}">
                <a16:creationId xmlns:a16="http://schemas.microsoft.com/office/drawing/2014/main" id="{92FC6833-3298-FE52-1944-226C750A30A1}"/>
              </a:ext>
            </a:extLst>
          </p:cNvPr>
          <p:cNvPicPr>
            <a:picLocks noChangeAspect="1"/>
          </p:cNvPicPr>
          <p:nvPr/>
        </p:nvPicPr>
        <p:blipFill>
          <a:blip r:embed="rId5"/>
          <a:stretch>
            <a:fillRect/>
          </a:stretch>
        </p:blipFill>
        <p:spPr>
          <a:xfrm>
            <a:off x="4985700" y="3503081"/>
            <a:ext cx="2282374" cy="3043164"/>
          </a:xfrm>
          <a:prstGeom prst="rect">
            <a:avLst/>
          </a:prstGeom>
        </p:spPr>
      </p:pic>
      <p:sp>
        <p:nvSpPr>
          <p:cNvPr id="8" name="Text Placeholder 5">
            <a:extLst>
              <a:ext uri="{FF2B5EF4-FFF2-40B4-BE49-F238E27FC236}">
                <a16:creationId xmlns:a16="http://schemas.microsoft.com/office/drawing/2014/main" id="{4679F2C2-7507-6CE0-5D83-EC7475547050}"/>
              </a:ext>
            </a:extLst>
          </p:cNvPr>
          <p:cNvSpPr txBox="1">
            <a:spLocks/>
          </p:cNvSpPr>
          <p:nvPr/>
        </p:nvSpPr>
        <p:spPr>
          <a:xfrm>
            <a:off x="6879068" y="6330940"/>
            <a:ext cx="2850540" cy="5432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buNone/>
            </a:pPr>
            <a:r>
              <a:rPr lang="en-US" sz="1200" dirty="0"/>
              <a:t>Wikimedia commons</a:t>
            </a:r>
          </a:p>
        </p:txBody>
      </p:sp>
      <p:sp>
        <p:nvSpPr>
          <p:cNvPr id="2" name="Title 1">
            <a:extLst>
              <a:ext uri="{FF2B5EF4-FFF2-40B4-BE49-F238E27FC236}">
                <a16:creationId xmlns:a16="http://schemas.microsoft.com/office/drawing/2014/main" id="{8EAAF8E7-5211-2C9C-1E74-C33FFF6C77CF}"/>
              </a:ext>
            </a:extLst>
          </p:cNvPr>
          <p:cNvSpPr>
            <a:spLocks noGrp="1"/>
          </p:cNvSpPr>
          <p:nvPr>
            <p:ph type="title"/>
          </p:nvPr>
        </p:nvSpPr>
        <p:spPr>
          <a:xfrm>
            <a:off x="550265" y="634031"/>
            <a:ext cx="3701101" cy="1143000"/>
          </a:xfrm>
        </p:spPr>
        <p:txBody>
          <a:bodyPr>
            <a:normAutofit fontScale="90000"/>
          </a:bodyPr>
          <a:lstStyle/>
          <a:p>
            <a:r>
              <a:rPr lang="en-US" dirty="0"/>
              <a:t>Proximal weakness</a:t>
            </a:r>
          </a:p>
        </p:txBody>
      </p:sp>
    </p:spTree>
    <p:extLst>
      <p:ext uri="{BB962C8B-B14F-4D97-AF65-F5344CB8AC3E}">
        <p14:creationId xmlns:p14="http://schemas.microsoft.com/office/powerpoint/2010/main" val="2330993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p:txBody>
          <a:bodyPr/>
          <a:lstStyle/>
          <a:p>
            <a:endParaRPr lang="en-US" dirty="0"/>
          </a:p>
          <a:p>
            <a:endParaRPr lang="en-US" dirty="0"/>
          </a:p>
          <a:p>
            <a:endParaRPr lang="en-US" dirty="0"/>
          </a:p>
          <a:p>
            <a:pPr marL="0" indent="0">
              <a:buNone/>
            </a:pPr>
            <a:endParaRPr lang="en-US" dirty="0"/>
          </a:p>
          <a:p>
            <a:pPr marL="0" indent="0">
              <a:buNone/>
            </a:pPr>
            <a:endParaRPr lang="en-US" dirty="0"/>
          </a:p>
        </p:txBody>
      </p:sp>
      <p:pic>
        <p:nvPicPr>
          <p:cNvPr id="6" name="Picture 5" descr="A large rock in the ocean&#10;&#10;AI-generated content may be incorrect.">
            <a:extLst>
              <a:ext uri="{FF2B5EF4-FFF2-40B4-BE49-F238E27FC236}">
                <a16:creationId xmlns:a16="http://schemas.microsoft.com/office/drawing/2014/main" id="{96AFFDDD-8490-B911-51A7-EB2BC2CF09A4}"/>
              </a:ext>
            </a:extLst>
          </p:cNvPr>
          <p:cNvPicPr>
            <a:picLocks noChangeAspect="1"/>
          </p:cNvPicPr>
          <p:nvPr/>
        </p:nvPicPr>
        <p:blipFill>
          <a:blip r:embed="rId3"/>
          <a:stretch>
            <a:fillRect/>
          </a:stretch>
        </p:blipFill>
        <p:spPr>
          <a:xfrm>
            <a:off x="1047737" y="1614393"/>
            <a:ext cx="3099339" cy="2066226"/>
          </a:xfrm>
          <a:prstGeom prst="rect">
            <a:avLst/>
          </a:prstGeom>
        </p:spPr>
      </p:pic>
      <p:pic>
        <p:nvPicPr>
          <p:cNvPr id="12" name="Picture 11" descr="A close-up of orange flowers&#10;&#10;AI-generated content may be incorrect.">
            <a:extLst>
              <a:ext uri="{FF2B5EF4-FFF2-40B4-BE49-F238E27FC236}">
                <a16:creationId xmlns:a16="http://schemas.microsoft.com/office/drawing/2014/main" id="{6A98DBC6-463B-0BF0-8AD9-C8BA4AC97626}"/>
              </a:ext>
            </a:extLst>
          </p:cNvPr>
          <p:cNvPicPr>
            <a:picLocks noChangeAspect="1"/>
          </p:cNvPicPr>
          <p:nvPr/>
        </p:nvPicPr>
        <p:blipFill>
          <a:blip r:embed="rId4"/>
          <a:stretch>
            <a:fillRect/>
          </a:stretch>
        </p:blipFill>
        <p:spPr>
          <a:xfrm>
            <a:off x="1047736" y="4074130"/>
            <a:ext cx="3099339" cy="2066226"/>
          </a:xfrm>
          <a:prstGeom prst="rect">
            <a:avLst/>
          </a:prstGeom>
        </p:spPr>
      </p:pic>
      <p:pic>
        <p:nvPicPr>
          <p:cNvPr id="14" name="Picture 13" descr="A field of orange flowers&#10;&#10;AI-generated content may be incorrect.">
            <a:extLst>
              <a:ext uri="{FF2B5EF4-FFF2-40B4-BE49-F238E27FC236}">
                <a16:creationId xmlns:a16="http://schemas.microsoft.com/office/drawing/2014/main" id="{5D83B7E5-E15B-C8D3-F2A6-202DA4C61469}"/>
              </a:ext>
            </a:extLst>
          </p:cNvPr>
          <p:cNvPicPr>
            <a:picLocks noChangeAspect="1"/>
          </p:cNvPicPr>
          <p:nvPr/>
        </p:nvPicPr>
        <p:blipFill>
          <a:blip r:embed="rId5"/>
          <a:stretch>
            <a:fillRect/>
          </a:stretch>
        </p:blipFill>
        <p:spPr>
          <a:xfrm rot="16200000">
            <a:off x="4016371" y="2323198"/>
            <a:ext cx="4327451" cy="2884967"/>
          </a:xfrm>
          <a:prstGeom prst="rect">
            <a:avLst/>
          </a:prstGeom>
        </p:spPr>
      </p:pic>
    </p:spTree>
    <p:extLst>
      <p:ext uri="{BB962C8B-B14F-4D97-AF65-F5344CB8AC3E}">
        <p14:creationId xmlns:p14="http://schemas.microsoft.com/office/powerpoint/2010/main" val="418138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4"/>
          <p:cNvPicPr>
            <a:picLocks noChangeAspect="1"/>
          </p:cNvPicPr>
          <p:nvPr/>
        </p:nvPicPr>
        <p:blipFill>
          <a:blip r:embed="rId3"/>
          <a:srcRect l="5556" r="5556"/>
          <a:stretch>
            <a:fillRect/>
          </a:stretch>
        </p:blipFill>
        <p:spPr>
          <a:xfrm>
            <a:off x="409602" y="3980397"/>
            <a:ext cx="5571117" cy="2682057"/>
          </a:xfrm>
          <a:prstGeom prst="rect">
            <a:avLst/>
          </a:prstGeom>
        </p:spPr>
      </p:pic>
      <p:pic>
        <p:nvPicPr>
          <p:cNvPr id="10" name="Picture 9"/>
          <p:cNvPicPr>
            <a:picLocks noChangeAspect="1"/>
          </p:cNvPicPr>
          <p:nvPr/>
        </p:nvPicPr>
        <p:blipFill>
          <a:blip r:embed="rId4"/>
          <a:stretch>
            <a:fillRect/>
          </a:stretch>
        </p:blipFill>
        <p:spPr>
          <a:xfrm>
            <a:off x="6189729" y="3429000"/>
            <a:ext cx="2680357" cy="1822642"/>
          </a:xfrm>
          <a:prstGeom prst="rect">
            <a:avLst/>
          </a:prstGeom>
        </p:spPr>
      </p:pic>
      <p:pic>
        <p:nvPicPr>
          <p:cNvPr id="14" name="Picture 13"/>
          <p:cNvPicPr>
            <a:picLocks noChangeAspect="1"/>
          </p:cNvPicPr>
          <p:nvPr/>
        </p:nvPicPr>
        <p:blipFill>
          <a:blip r:embed="rId5"/>
          <a:stretch>
            <a:fillRect/>
          </a:stretch>
        </p:blipFill>
        <p:spPr>
          <a:xfrm>
            <a:off x="482742" y="1958917"/>
            <a:ext cx="3195428" cy="1837371"/>
          </a:xfrm>
          <a:prstGeom prst="rect">
            <a:avLst/>
          </a:prstGeom>
        </p:spPr>
      </p:pic>
      <p:sp>
        <p:nvSpPr>
          <p:cNvPr id="17" name="Text Placeholder 3"/>
          <p:cNvSpPr txBox="1">
            <a:spLocks/>
          </p:cNvSpPr>
          <p:nvPr/>
        </p:nvSpPr>
        <p:spPr>
          <a:xfrm>
            <a:off x="7273426" y="5810503"/>
            <a:ext cx="1744068" cy="8519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ACR</a:t>
            </a:r>
          </a:p>
          <a:p>
            <a:pPr marL="0" indent="0">
              <a:buNone/>
            </a:pPr>
            <a:r>
              <a:rPr lang="en-US" sz="1200" dirty="0"/>
              <a:t>Medscape </a:t>
            </a:r>
          </a:p>
          <a:p>
            <a:pPr marL="0" indent="0">
              <a:buNone/>
            </a:pPr>
            <a:r>
              <a:rPr lang="en-US" sz="1200" dirty="0"/>
              <a:t>Wikimedia commons</a:t>
            </a:r>
          </a:p>
        </p:txBody>
      </p:sp>
      <p:pic>
        <p:nvPicPr>
          <p:cNvPr id="5" name="Picture 4"/>
          <p:cNvPicPr>
            <a:picLocks noChangeAspect="1"/>
          </p:cNvPicPr>
          <p:nvPr/>
        </p:nvPicPr>
        <p:blipFill>
          <a:blip r:embed="rId6"/>
          <a:stretch>
            <a:fillRect/>
          </a:stretch>
        </p:blipFill>
        <p:spPr>
          <a:xfrm>
            <a:off x="4027621" y="1958917"/>
            <a:ext cx="3245804" cy="1289023"/>
          </a:xfrm>
          <a:prstGeom prst="rect">
            <a:avLst/>
          </a:prstGeom>
        </p:spPr>
      </p:pic>
      <p:pic>
        <p:nvPicPr>
          <p:cNvPr id="3" name="Picture 2" descr="A hand holding an ice cream cone&#10;&#10;AI-generated content may be incorrect.">
            <a:extLst>
              <a:ext uri="{FF2B5EF4-FFF2-40B4-BE49-F238E27FC236}">
                <a16:creationId xmlns:a16="http://schemas.microsoft.com/office/drawing/2014/main" id="{2F1015F0-B0AB-A2A3-4813-CE5369F5D720}"/>
              </a:ext>
            </a:extLst>
          </p:cNvPr>
          <p:cNvPicPr>
            <a:picLocks noChangeAspect="1"/>
          </p:cNvPicPr>
          <p:nvPr/>
        </p:nvPicPr>
        <p:blipFill>
          <a:blip r:embed="rId7"/>
          <a:stretch>
            <a:fillRect/>
          </a:stretch>
        </p:blipFill>
        <p:spPr>
          <a:xfrm flipH="1">
            <a:off x="1630006" y="447373"/>
            <a:ext cx="900899" cy="1289023"/>
          </a:xfrm>
          <a:prstGeom prst="rect">
            <a:avLst/>
          </a:prstGeom>
        </p:spPr>
      </p:pic>
      <p:sp>
        <p:nvSpPr>
          <p:cNvPr id="2" name="Title 1">
            <a:extLst>
              <a:ext uri="{FF2B5EF4-FFF2-40B4-BE49-F238E27FC236}">
                <a16:creationId xmlns:a16="http://schemas.microsoft.com/office/drawing/2014/main" id="{79D2531F-A8B8-85E2-7CE1-DAFC338A8B14}"/>
              </a:ext>
            </a:extLst>
          </p:cNvPr>
          <p:cNvSpPr>
            <a:spLocks noGrp="1"/>
          </p:cNvSpPr>
          <p:nvPr>
            <p:ph type="title"/>
          </p:nvPr>
        </p:nvSpPr>
        <p:spPr>
          <a:xfrm>
            <a:off x="3828704" y="447373"/>
            <a:ext cx="4444996" cy="1143000"/>
          </a:xfrm>
        </p:spPr>
        <p:txBody>
          <a:bodyPr/>
          <a:lstStyle/>
          <a:p>
            <a:r>
              <a:rPr lang="en-US" dirty="0"/>
              <a:t>Dermatomyositis</a:t>
            </a:r>
          </a:p>
        </p:txBody>
      </p:sp>
    </p:spTree>
    <p:extLst>
      <p:ext uri="{BB962C8B-B14F-4D97-AF65-F5344CB8AC3E}">
        <p14:creationId xmlns:p14="http://schemas.microsoft.com/office/powerpoint/2010/main" val="1103091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7"/>
          <p:cNvPicPr>
            <a:picLocks noChangeAspect="1"/>
          </p:cNvPicPr>
          <p:nvPr/>
        </p:nvPicPr>
        <p:blipFill>
          <a:blip r:embed="rId3"/>
          <a:srcRect l="10256" r="10256"/>
          <a:stretch>
            <a:fillRect/>
          </a:stretch>
        </p:blipFill>
        <p:spPr>
          <a:xfrm>
            <a:off x="495438" y="4110913"/>
            <a:ext cx="3173254" cy="2379940"/>
          </a:xfrm>
          <a:prstGeom prst="rect">
            <a:avLst/>
          </a:prstGeom>
        </p:spPr>
      </p:pic>
      <p:sp>
        <p:nvSpPr>
          <p:cNvPr id="11" name="Text Placeholder 3"/>
          <p:cNvSpPr txBox="1">
            <a:spLocks/>
          </p:cNvSpPr>
          <p:nvPr/>
        </p:nvSpPr>
        <p:spPr>
          <a:xfrm>
            <a:off x="7344190" y="6095852"/>
            <a:ext cx="1673304" cy="5666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MSU</a:t>
            </a:r>
          </a:p>
          <a:p>
            <a:pPr marL="0" indent="0">
              <a:buNone/>
            </a:pPr>
            <a:r>
              <a:rPr lang="en-US" sz="1200" dirty="0"/>
              <a:t>Wikimedia commons</a:t>
            </a:r>
          </a:p>
        </p:txBody>
      </p:sp>
      <p:pic>
        <p:nvPicPr>
          <p:cNvPr id="4" name="Picture 3"/>
          <p:cNvPicPr>
            <a:picLocks noChangeAspect="1"/>
          </p:cNvPicPr>
          <p:nvPr/>
        </p:nvPicPr>
        <p:blipFill>
          <a:blip r:embed="rId4"/>
          <a:stretch>
            <a:fillRect/>
          </a:stretch>
        </p:blipFill>
        <p:spPr>
          <a:xfrm>
            <a:off x="2257117" y="846138"/>
            <a:ext cx="2823149" cy="3109876"/>
          </a:xfrm>
          <a:prstGeom prst="rect">
            <a:avLst/>
          </a:prstGeom>
        </p:spPr>
      </p:pic>
      <p:pic>
        <p:nvPicPr>
          <p:cNvPr id="3" name="Picture 2" descr="A diagram of the human body&#10;&#10;AI-generated content may be incorrect.">
            <a:extLst>
              <a:ext uri="{FF2B5EF4-FFF2-40B4-BE49-F238E27FC236}">
                <a16:creationId xmlns:a16="http://schemas.microsoft.com/office/drawing/2014/main" id="{E22D38ED-A00C-298B-315C-56D7482BA9A8}"/>
              </a:ext>
            </a:extLst>
          </p:cNvPr>
          <p:cNvPicPr>
            <a:picLocks noChangeAspect="1"/>
          </p:cNvPicPr>
          <p:nvPr/>
        </p:nvPicPr>
        <p:blipFill>
          <a:blip r:embed="rId5"/>
          <a:stretch>
            <a:fillRect/>
          </a:stretch>
        </p:blipFill>
        <p:spPr>
          <a:xfrm>
            <a:off x="217351" y="142753"/>
            <a:ext cx="1727200" cy="1714500"/>
          </a:xfrm>
          <a:prstGeom prst="rect">
            <a:avLst/>
          </a:prstGeom>
        </p:spPr>
      </p:pic>
      <p:pic>
        <p:nvPicPr>
          <p:cNvPr id="5" name="Picture 4" descr="A close-up of a warning sign&#10;&#10;AI-generated content may be incorrect.">
            <a:extLst>
              <a:ext uri="{FF2B5EF4-FFF2-40B4-BE49-F238E27FC236}">
                <a16:creationId xmlns:a16="http://schemas.microsoft.com/office/drawing/2014/main" id="{C9247E66-1F39-5ED6-4898-4CA2477B77DB}"/>
              </a:ext>
            </a:extLst>
          </p:cNvPr>
          <p:cNvPicPr>
            <a:picLocks noChangeAspect="1"/>
          </p:cNvPicPr>
          <p:nvPr/>
        </p:nvPicPr>
        <p:blipFill>
          <a:blip r:embed="rId6"/>
          <a:stretch>
            <a:fillRect/>
          </a:stretch>
        </p:blipFill>
        <p:spPr>
          <a:xfrm>
            <a:off x="6042499" y="2172853"/>
            <a:ext cx="1899138" cy="1783161"/>
          </a:xfrm>
          <a:prstGeom prst="rect">
            <a:avLst/>
          </a:prstGeom>
        </p:spPr>
      </p:pic>
      <p:pic>
        <p:nvPicPr>
          <p:cNvPr id="6" name="Picture 5" descr="Papers flying in the air&#10;&#10;AI-generated content may be incorrect.">
            <a:extLst>
              <a:ext uri="{FF2B5EF4-FFF2-40B4-BE49-F238E27FC236}">
                <a16:creationId xmlns:a16="http://schemas.microsoft.com/office/drawing/2014/main" id="{6EB3BC8E-D9D3-AE41-012D-4310475629B5}"/>
              </a:ext>
            </a:extLst>
          </p:cNvPr>
          <p:cNvPicPr>
            <a:picLocks noChangeAspect="1"/>
          </p:cNvPicPr>
          <p:nvPr/>
        </p:nvPicPr>
        <p:blipFill>
          <a:blip r:embed="rId7"/>
          <a:stretch>
            <a:fillRect/>
          </a:stretch>
        </p:blipFill>
        <p:spPr>
          <a:xfrm>
            <a:off x="5803294" y="4159718"/>
            <a:ext cx="2377548" cy="1783161"/>
          </a:xfrm>
          <a:prstGeom prst="rect">
            <a:avLst/>
          </a:prstGeom>
        </p:spPr>
      </p:pic>
      <p:sp>
        <p:nvSpPr>
          <p:cNvPr id="2" name="Title 1">
            <a:extLst>
              <a:ext uri="{FF2B5EF4-FFF2-40B4-BE49-F238E27FC236}">
                <a16:creationId xmlns:a16="http://schemas.microsoft.com/office/drawing/2014/main" id="{CF6101FC-A9B6-64CA-C17B-F500BADFB09E}"/>
              </a:ext>
            </a:extLst>
          </p:cNvPr>
          <p:cNvSpPr>
            <a:spLocks noGrp="1"/>
          </p:cNvSpPr>
          <p:nvPr>
            <p:ph type="title"/>
          </p:nvPr>
        </p:nvSpPr>
        <p:spPr>
          <a:xfrm>
            <a:off x="5863650" y="274638"/>
            <a:ext cx="2823150" cy="1143000"/>
          </a:xfrm>
        </p:spPr>
        <p:txBody>
          <a:bodyPr>
            <a:normAutofit fontScale="90000"/>
          </a:bodyPr>
          <a:lstStyle/>
          <a:p>
            <a:r>
              <a:rPr lang="en-US" dirty="0"/>
              <a:t>Polymyositis</a:t>
            </a:r>
          </a:p>
        </p:txBody>
      </p:sp>
    </p:spTree>
    <p:extLst>
      <p:ext uri="{BB962C8B-B14F-4D97-AF65-F5344CB8AC3E}">
        <p14:creationId xmlns:p14="http://schemas.microsoft.com/office/powerpoint/2010/main" val="1246300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60516" y="1688650"/>
            <a:ext cx="2622968" cy="4973803"/>
          </a:xfrm>
          <a:prstGeom prst="rect">
            <a:avLst/>
          </a:prstGeom>
        </p:spPr>
      </p:pic>
      <p:sp>
        <p:nvSpPr>
          <p:cNvPr id="5" name="Text Placeholder 3"/>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Wikimedia commons </a:t>
            </a:r>
          </a:p>
        </p:txBody>
      </p:sp>
      <p:sp>
        <p:nvSpPr>
          <p:cNvPr id="2" name="Title 1">
            <a:extLst>
              <a:ext uri="{FF2B5EF4-FFF2-40B4-BE49-F238E27FC236}">
                <a16:creationId xmlns:a16="http://schemas.microsoft.com/office/drawing/2014/main" id="{134F7450-6CAF-BF55-9ABF-892A7AB3FC27}"/>
              </a:ext>
            </a:extLst>
          </p:cNvPr>
          <p:cNvSpPr>
            <a:spLocks noGrp="1"/>
          </p:cNvSpPr>
          <p:nvPr>
            <p:ph type="title"/>
          </p:nvPr>
        </p:nvSpPr>
        <p:spPr/>
        <p:txBody>
          <a:bodyPr/>
          <a:lstStyle/>
          <a:p>
            <a:r>
              <a:rPr lang="en-US" dirty="0"/>
              <a:t>Polymyalgia rheumatica</a:t>
            </a:r>
          </a:p>
        </p:txBody>
      </p:sp>
    </p:spTree>
    <p:extLst>
      <p:ext uri="{BB962C8B-B14F-4D97-AF65-F5344CB8AC3E}">
        <p14:creationId xmlns:p14="http://schemas.microsoft.com/office/powerpoint/2010/main" val="3115400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pic>
        <p:nvPicPr>
          <p:cNvPr id="3" name="Picture 2" descr="A diagram of the human body&#10;&#10;AI-generated content may be incorrect.">
            <a:extLst>
              <a:ext uri="{FF2B5EF4-FFF2-40B4-BE49-F238E27FC236}">
                <a16:creationId xmlns:a16="http://schemas.microsoft.com/office/drawing/2014/main" id="{118720C3-3FC1-9832-4C10-12EBD8574199}"/>
              </a:ext>
            </a:extLst>
          </p:cNvPr>
          <p:cNvPicPr>
            <a:picLocks noChangeAspect="1"/>
          </p:cNvPicPr>
          <p:nvPr/>
        </p:nvPicPr>
        <p:blipFill>
          <a:blip r:embed="rId3"/>
          <a:stretch>
            <a:fillRect/>
          </a:stretch>
        </p:blipFill>
        <p:spPr>
          <a:xfrm>
            <a:off x="1251340" y="344891"/>
            <a:ext cx="3454400" cy="3429000"/>
          </a:xfrm>
          <a:prstGeom prst="rect">
            <a:avLst/>
          </a:prstGeom>
        </p:spPr>
      </p:pic>
      <p:pic>
        <p:nvPicPr>
          <p:cNvPr id="16" name="Picture 15">
            <a:extLst>
              <a:ext uri="{FF2B5EF4-FFF2-40B4-BE49-F238E27FC236}">
                <a16:creationId xmlns:a16="http://schemas.microsoft.com/office/drawing/2014/main" id="{DACC64E7-0815-77DD-131E-6F33F5DC4883}"/>
              </a:ext>
            </a:extLst>
          </p:cNvPr>
          <p:cNvPicPr>
            <a:picLocks noChangeAspect="1"/>
          </p:cNvPicPr>
          <p:nvPr/>
        </p:nvPicPr>
        <p:blipFill>
          <a:blip r:embed="rId4"/>
          <a:stretch>
            <a:fillRect/>
          </a:stretch>
        </p:blipFill>
        <p:spPr>
          <a:xfrm>
            <a:off x="5513582" y="625812"/>
            <a:ext cx="2619334" cy="4966914"/>
          </a:xfrm>
          <a:prstGeom prst="rect">
            <a:avLst/>
          </a:prstGeom>
        </p:spPr>
      </p:pic>
      <p:sp>
        <p:nvSpPr>
          <p:cNvPr id="17" name="Text Placeholder 3">
            <a:extLst>
              <a:ext uri="{FF2B5EF4-FFF2-40B4-BE49-F238E27FC236}">
                <a16:creationId xmlns:a16="http://schemas.microsoft.com/office/drawing/2014/main" id="{47945CEC-9B2F-4EA4-D5A4-F7D3B7FB5EBB}"/>
              </a:ext>
            </a:extLst>
          </p:cNvPr>
          <p:cNvSpPr txBox="1">
            <a:spLocks/>
          </p:cNvSpPr>
          <p:nvPr/>
        </p:nvSpPr>
        <p:spPr>
          <a:xfrm>
            <a:off x="7344190" y="6095852"/>
            <a:ext cx="1673304" cy="56660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MSU</a:t>
            </a:r>
          </a:p>
          <a:p>
            <a:pPr marL="0" indent="0">
              <a:buNone/>
            </a:pPr>
            <a:r>
              <a:rPr lang="en-US" sz="1200" dirty="0"/>
              <a:t>Wikimedia commons</a:t>
            </a:r>
          </a:p>
        </p:txBody>
      </p:sp>
      <p:pic>
        <p:nvPicPr>
          <p:cNvPr id="19" name="Picture 18" descr="A close-up of a cell&#10;&#10;AI-generated content may be incorrect.">
            <a:extLst>
              <a:ext uri="{FF2B5EF4-FFF2-40B4-BE49-F238E27FC236}">
                <a16:creationId xmlns:a16="http://schemas.microsoft.com/office/drawing/2014/main" id="{A248767B-EF0B-69C5-DBEF-F9BA2A2BD831}"/>
              </a:ext>
            </a:extLst>
          </p:cNvPr>
          <p:cNvPicPr>
            <a:picLocks noChangeAspect="1"/>
          </p:cNvPicPr>
          <p:nvPr/>
        </p:nvPicPr>
        <p:blipFill>
          <a:blip r:embed="rId5"/>
          <a:stretch>
            <a:fillRect/>
          </a:stretch>
        </p:blipFill>
        <p:spPr>
          <a:xfrm>
            <a:off x="1251340" y="4291816"/>
            <a:ext cx="2324100" cy="1765300"/>
          </a:xfrm>
          <a:prstGeom prst="rect">
            <a:avLst/>
          </a:prstGeom>
        </p:spPr>
      </p:pic>
      <p:sp>
        <p:nvSpPr>
          <p:cNvPr id="2" name="TextBox 1">
            <a:extLst>
              <a:ext uri="{FF2B5EF4-FFF2-40B4-BE49-F238E27FC236}">
                <a16:creationId xmlns:a16="http://schemas.microsoft.com/office/drawing/2014/main" id="{A39E188D-5B09-76F3-0474-CB2B5FD597EA}"/>
              </a:ext>
            </a:extLst>
          </p:cNvPr>
          <p:cNvSpPr txBox="1"/>
          <p:nvPr/>
        </p:nvSpPr>
        <p:spPr>
          <a:xfrm>
            <a:off x="1110661" y="6130145"/>
            <a:ext cx="3084819" cy="461665"/>
          </a:xfrm>
          <a:prstGeom prst="rect">
            <a:avLst/>
          </a:prstGeom>
          <a:noFill/>
        </p:spPr>
        <p:txBody>
          <a:bodyPr wrap="none" rtlCol="0">
            <a:spAutoFit/>
          </a:bodyPr>
          <a:lstStyle/>
          <a:p>
            <a:r>
              <a:rPr lang="en-US" sz="2400" dirty="0"/>
              <a:t>Inclusion body myositis</a:t>
            </a:r>
          </a:p>
        </p:txBody>
      </p:sp>
    </p:spTree>
    <p:extLst>
      <p:ext uri="{BB962C8B-B14F-4D97-AF65-F5344CB8AC3E}">
        <p14:creationId xmlns:p14="http://schemas.microsoft.com/office/powerpoint/2010/main" val="1285955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465706"/>
            <a:ext cx="5486400" cy="1803263"/>
          </a:xfrm>
        </p:spPr>
        <p:txBody>
          <a:bodyPr>
            <a:noAutofit/>
          </a:bodyPr>
          <a:lstStyle/>
          <a:p>
            <a:pPr algn="ctr"/>
            <a:br>
              <a:rPr lang="en-US" sz="2400"/>
            </a:br>
            <a:r>
              <a:rPr lang="en-US" sz="2400"/>
              <a:t>One of the founders of John Hopkins in Baltimore (even though he was from Canada)</a:t>
            </a:r>
            <a:br>
              <a:rPr lang="en-US" sz="2400"/>
            </a:br>
            <a:endParaRPr lang="en-US" sz="2400"/>
          </a:p>
        </p:txBody>
      </p:sp>
      <p:sp>
        <p:nvSpPr>
          <p:cNvPr id="4" name="Text Placeholder 3"/>
          <p:cNvSpPr>
            <a:spLocks noGrp="1"/>
          </p:cNvSpPr>
          <p:nvPr>
            <p:ph type="body" sz="half" idx="2"/>
          </p:nvPr>
        </p:nvSpPr>
        <p:spPr>
          <a:xfrm>
            <a:off x="7278688" y="6262891"/>
            <a:ext cx="1744919" cy="489163"/>
          </a:xfrm>
        </p:spPr>
        <p:txBody>
          <a:bodyPr>
            <a:normAutofit/>
          </a:bodyPr>
          <a:lstStyle/>
          <a:p>
            <a:r>
              <a:rPr lang="en-US" sz="1200"/>
              <a:t>Wellcomecollection.org</a:t>
            </a:r>
          </a:p>
        </p:txBody>
      </p:sp>
      <p:pic>
        <p:nvPicPr>
          <p:cNvPr id="3" name="Picture Placeholder 4">
            <a:extLst>
              <a:ext uri="{FF2B5EF4-FFF2-40B4-BE49-F238E27FC236}">
                <a16:creationId xmlns:a16="http://schemas.microsoft.com/office/drawing/2014/main" id="{2CAF1311-55D0-ADF8-6865-06FC63B93930}"/>
              </a:ext>
            </a:extLst>
          </p:cNvPr>
          <p:cNvPicPr>
            <a:picLocks noChangeAspect="1"/>
          </p:cNvPicPr>
          <p:nvPr/>
        </p:nvPicPr>
        <p:blipFill>
          <a:blip r:embed="rId3"/>
          <a:srcRect l="-56417" r="-56417"/>
          <a:stretch>
            <a:fillRect/>
          </a:stretch>
        </p:blipFill>
        <p:spPr>
          <a:xfrm>
            <a:off x="1865312" y="589031"/>
            <a:ext cx="5486400" cy="4114800"/>
          </a:xfrm>
          <a:prstGeom prst="rect">
            <a:avLst/>
          </a:prstGeom>
        </p:spPr>
      </p:pic>
    </p:spTree>
    <p:extLst>
      <p:ext uri="{BB962C8B-B14F-4D97-AF65-F5344CB8AC3E}">
        <p14:creationId xmlns:p14="http://schemas.microsoft.com/office/powerpoint/2010/main" val="1727919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 </a:t>
            </a:r>
          </a:p>
        </p:txBody>
      </p:sp>
      <p:pic>
        <p:nvPicPr>
          <p:cNvPr id="3" name="Picture 2"/>
          <p:cNvPicPr>
            <a:picLocks noChangeAspect="1"/>
          </p:cNvPicPr>
          <p:nvPr/>
        </p:nvPicPr>
        <p:blipFill>
          <a:blip r:embed="rId3"/>
          <a:stretch>
            <a:fillRect/>
          </a:stretch>
        </p:blipFill>
        <p:spPr>
          <a:xfrm>
            <a:off x="5897006" y="1711676"/>
            <a:ext cx="1625600" cy="1168400"/>
          </a:xfrm>
          <a:prstGeom prst="rect">
            <a:avLst/>
          </a:prstGeom>
        </p:spPr>
      </p:pic>
      <p:pic>
        <p:nvPicPr>
          <p:cNvPr id="16" name="Picture 15" descr="A red sculpture in a garden&#10;&#10;AI-generated content may be incorrect.">
            <a:extLst>
              <a:ext uri="{FF2B5EF4-FFF2-40B4-BE49-F238E27FC236}">
                <a16:creationId xmlns:a16="http://schemas.microsoft.com/office/drawing/2014/main" id="{0FF50939-27CB-8E62-E633-035C6C9D9295}"/>
              </a:ext>
            </a:extLst>
          </p:cNvPr>
          <p:cNvPicPr>
            <a:picLocks noChangeAspect="1"/>
          </p:cNvPicPr>
          <p:nvPr/>
        </p:nvPicPr>
        <p:blipFill>
          <a:blip r:embed="rId4"/>
          <a:stretch>
            <a:fillRect/>
          </a:stretch>
        </p:blipFill>
        <p:spPr>
          <a:xfrm>
            <a:off x="472558" y="2316714"/>
            <a:ext cx="4196316" cy="3147237"/>
          </a:xfrm>
          <a:prstGeom prst="rect">
            <a:avLst/>
          </a:prstGeom>
        </p:spPr>
      </p:pic>
      <p:pic>
        <p:nvPicPr>
          <p:cNvPr id="18" name="Picture 17" descr="A group of colorful glass bowls&#10;&#10;AI-generated content may be incorrect.">
            <a:extLst>
              <a:ext uri="{FF2B5EF4-FFF2-40B4-BE49-F238E27FC236}">
                <a16:creationId xmlns:a16="http://schemas.microsoft.com/office/drawing/2014/main" id="{5F99B043-A24D-6834-69CC-F75C3EFC09B9}"/>
              </a:ext>
            </a:extLst>
          </p:cNvPr>
          <p:cNvPicPr>
            <a:picLocks noChangeAspect="1"/>
          </p:cNvPicPr>
          <p:nvPr/>
        </p:nvPicPr>
        <p:blipFill>
          <a:blip r:embed="rId5"/>
          <a:stretch>
            <a:fillRect/>
          </a:stretch>
        </p:blipFill>
        <p:spPr>
          <a:xfrm>
            <a:off x="4840177" y="3174115"/>
            <a:ext cx="3831265" cy="2873449"/>
          </a:xfrm>
          <a:prstGeom prst="rect">
            <a:avLst/>
          </a:prstGeom>
        </p:spPr>
      </p:pic>
      <p:sp>
        <p:nvSpPr>
          <p:cNvPr id="2" name="Title 1">
            <a:extLst>
              <a:ext uri="{FF2B5EF4-FFF2-40B4-BE49-F238E27FC236}">
                <a16:creationId xmlns:a16="http://schemas.microsoft.com/office/drawing/2014/main" id="{4656EE01-1121-195C-C75B-0D1A47273590}"/>
              </a:ext>
            </a:extLst>
          </p:cNvPr>
          <p:cNvSpPr>
            <a:spLocks noGrp="1"/>
          </p:cNvSpPr>
          <p:nvPr>
            <p:ph type="title"/>
          </p:nvPr>
        </p:nvSpPr>
        <p:spPr>
          <a:xfrm>
            <a:off x="457200" y="274638"/>
            <a:ext cx="8229600" cy="1143000"/>
          </a:xfrm>
        </p:spPr>
        <p:txBody>
          <a:bodyPr/>
          <a:lstStyle/>
          <a:p>
            <a:r>
              <a:rPr lang="en-US" dirty="0"/>
              <a:t>Skin lesions</a:t>
            </a:r>
          </a:p>
        </p:txBody>
      </p:sp>
    </p:spTree>
    <p:extLst>
      <p:ext uri="{BB962C8B-B14F-4D97-AF65-F5344CB8AC3E}">
        <p14:creationId xmlns:p14="http://schemas.microsoft.com/office/powerpoint/2010/main" val="38617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88870" y="3397390"/>
            <a:ext cx="2862193" cy="3195489"/>
          </a:xfrm>
          <a:prstGeom prst="rect">
            <a:avLst/>
          </a:prstGeom>
        </p:spPr>
      </p:pic>
      <p:sp>
        <p:nvSpPr>
          <p:cNvPr id="11" name="Text Placeholder 3"/>
          <p:cNvSpPr txBox="1">
            <a:spLocks/>
          </p:cNvSpPr>
          <p:nvPr/>
        </p:nvSpPr>
        <p:spPr>
          <a:xfrm>
            <a:off x="7784804" y="6290013"/>
            <a:ext cx="1232689" cy="37244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Medscape</a:t>
            </a:r>
          </a:p>
        </p:txBody>
      </p:sp>
      <p:pic>
        <p:nvPicPr>
          <p:cNvPr id="13" name="Picture 12"/>
          <p:cNvPicPr>
            <a:picLocks noChangeAspect="1"/>
          </p:cNvPicPr>
          <p:nvPr/>
        </p:nvPicPr>
        <p:blipFill>
          <a:blip r:embed="rId4"/>
          <a:stretch>
            <a:fillRect/>
          </a:stretch>
        </p:blipFill>
        <p:spPr>
          <a:xfrm>
            <a:off x="6855543" y="1401058"/>
            <a:ext cx="2311903" cy="2527905"/>
          </a:xfrm>
          <a:prstGeom prst="rect">
            <a:avLst/>
          </a:prstGeom>
        </p:spPr>
      </p:pic>
      <p:pic>
        <p:nvPicPr>
          <p:cNvPr id="12" name="Picture 11"/>
          <p:cNvPicPr>
            <a:picLocks noChangeAspect="1"/>
          </p:cNvPicPr>
          <p:nvPr/>
        </p:nvPicPr>
        <p:blipFill>
          <a:blip r:embed="rId5"/>
          <a:stretch>
            <a:fillRect/>
          </a:stretch>
        </p:blipFill>
        <p:spPr>
          <a:xfrm>
            <a:off x="3672220" y="286485"/>
            <a:ext cx="3078843" cy="3078843"/>
          </a:xfrm>
          <a:prstGeom prst="rect">
            <a:avLst/>
          </a:prstGeom>
        </p:spPr>
      </p:pic>
      <p:pic>
        <p:nvPicPr>
          <p:cNvPr id="14" name="Picture 13">
            <a:extLst>
              <a:ext uri="{FF2B5EF4-FFF2-40B4-BE49-F238E27FC236}">
                <a16:creationId xmlns:a16="http://schemas.microsoft.com/office/drawing/2014/main" id="{536F028F-5CF6-433E-7317-E699AB39312A}"/>
              </a:ext>
            </a:extLst>
          </p:cNvPr>
          <p:cNvPicPr>
            <a:picLocks noChangeAspect="1"/>
          </p:cNvPicPr>
          <p:nvPr/>
        </p:nvPicPr>
        <p:blipFill>
          <a:blip r:embed="rId6"/>
          <a:stretch>
            <a:fillRect/>
          </a:stretch>
        </p:blipFill>
        <p:spPr>
          <a:xfrm>
            <a:off x="337991" y="3688921"/>
            <a:ext cx="2698591" cy="1071705"/>
          </a:xfrm>
          <a:prstGeom prst="rect">
            <a:avLst/>
          </a:prstGeom>
        </p:spPr>
      </p:pic>
      <p:pic>
        <p:nvPicPr>
          <p:cNvPr id="15" name="Picture 14">
            <a:extLst>
              <a:ext uri="{FF2B5EF4-FFF2-40B4-BE49-F238E27FC236}">
                <a16:creationId xmlns:a16="http://schemas.microsoft.com/office/drawing/2014/main" id="{724C3E2C-2628-E299-03D8-B0ED68E5ED58}"/>
              </a:ext>
            </a:extLst>
          </p:cNvPr>
          <p:cNvPicPr>
            <a:picLocks noChangeAspect="1"/>
          </p:cNvPicPr>
          <p:nvPr/>
        </p:nvPicPr>
        <p:blipFill>
          <a:blip r:embed="rId7"/>
          <a:stretch>
            <a:fillRect/>
          </a:stretch>
        </p:blipFill>
        <p:spPr>
          <a:xfrm>
            <a:off x="337991" y="4936811"/>
            <a:ext cx="2698591" cy="1551690"/>
          </a:xfrm>
          <a:prstGeom prst="rect">
            <a:avLst/>
          </a:prstGeom>
        </p:spPr>
      </p:pic>
      <p:sp>
        <p:nvSpPr>
          <p:cNvPr id="2" name="Title 1">
            <a:extLst>
              <a:ext uri="{FF2B5EF4-FFF2-40B4-BE49-F238E27FC236}">
                <a16:creationId xmlns:a16="http://schemas.microsoft.com/office/drawing/2014/main" id="{048B65B8-38DA-510B-43F8-42C489338AF8}"/>
              </a:ext>
            </a:extLst>
          </p:cNvPr>
          <p:cNvSpPr>
            <a:spLocks noGrp="1"/>
          </p:cNvSpPr>
          <p:nvPr>
            <p:ph type="title"/>
          </p:nvPr>
        </p:nvSpPr>
        <p:spPr>
          <a:xfrm>
            <a:off x="0" y="829558"/>
            <a:ext cx="3739662" cy="1143000"/>
          </a:xfrm>
        </p:spPr>
        <p:txBody>
          <a:bodyPr/>
          <a:lstStyle/>
          <a:p>
            <a:r>
              <a:rPr lang="en-US" dirty="0"/>
              <a:t>Photosensitive </a:t>
            </a:r>
          </a:p>
        </p:txBody>
      </p:sp>
      <p:sp>
        <p:nvSpPr>
          <p:cNvPr id="3" name="TextBox 2">
            <a:extLst>
              <a:ext uri="{FF2B5EF4-FFF2-40B4-BE49-F238E27FC236}">
                <a16:creationId xmlns:a16="http://schemas.microsoft.com/office/drawing/2014/main" id="{80EA918D-9F37-F141-B50C-E01CEE2783EB}"/>
              </a:ext>
            </a:extLst>
          </p:cNvPr>
          <p:cNvSpPr txBox="1"/>
          <p:nvPr/>
        </p:nvSpPr>
        <p:spPr>
          <a:xfrm>
            <a:off x="7273792" y="4224774"/>
            <a:ext cx="920445" cy="461665"/>
          </a:xfrm>
          <a:prstGeom prst="rect">
            <a:avLst/>
          </a:prstGeom>
          <a:noFill/>
        </p:spPr>
        <p:txBody>
          <a:bodyPr wrap="none" rtlCol="0">
            <a:spAutoFit/>
          </a:bodyPr>
          <a:lstStyle/>
          <a:p>
            <a:r>
              <a:rPr lang="en-US" sz="2400" dirty="0"/>
              <a:t>Lupus</a:t>
            </a:r>
          </a:p>
        </p:txBody>
      </p:sp>
      <p:sp>
        <p:nvSpPr>
          <p:cNvPr id="4" name="TextBox 3">
            <a:extLst>
              <a:ext uri="{FF2B5EF4-FFF2-40B4-BE49-F238E27FC236}">
                <a16:creationId xmlns:a16="http://schemas.microsoft.com/office/drawing/2014/main" id="{1000B16B-2816-5825-A540-DD0A773A0819}"/>
              </a:ext>
            </a:extLst>
          </p:cNvPr>
          <p:cNvSpPr txBox="1"/>
          <p:nvPr/>
        </p:nvSpPr>
        <p:spPr>
          <a:xfrm>
            <a:off x="374816" y="3198167"/>
            <a:ext cx="2307876" cy="461665"/>
          </a:xfrm>
          <a:prstGeom prst="rect">
            <a:avLst/>
          </a:prstGeom>
          <a:noFill/>
        </p:spPr>
        <p:txBody>
          <a:bodyPr wrap="none" rtlCol="0">
            <a:spAutoFit/>
          </a:bodyPr>
          <a:lstStyle/>
          <a:p>
            <a:r>
              <a:rPr lang="en-US" sz="2400" dirty="0"/>
              <a:t>Dermatomyositis</a:t>
            </a:r>
          </a:p>
        </p:txBody>
      </p:sp>
    </p:spTree>
    <p:extLst>
      <p:ext uri="{BB962C8B-B14F-4D97-AF65-F5344CB8AC3E}">
        <p14:creationId xmlns:p14="http://schemas.microsoft.com/office/powerpoint/2010/main" val="647580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3"/>
          <p:cNvSpPr txBox="1">
            <a:spLocks/>
          </p:cNvSpPr>
          <p:nvPr/>
        </p:nvSpPr>
        <p:spPr>
          <a:xfrm>
            <a:off x="7071896" y="6029157"/>
            <a:ext cx="1945598" cy="63329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Medscape</a:t>
            </a:r>
          </a:p>
          <a:p>
            <a:pPr marL="0" indent="0">
              <a:buNone/>
            </a:pPr>
            <a:r>
              <a:rPr lang="en-US" sz="1200"/>
              <a:t>Wikimedia commons </a:t>
            </a:r>
          </a:p>
        </p:txBody>
      </p:sp>
      <p:pic>
        <p:nvPicPr>
          <p:cNvPr id="13" name="Picture 12"/>
          <p:cNvPicPr>
            <a:picLocks noChangeAspect="1"/>
          </p:cNvPicPr>
          <p:nvPr/>
        </p:nvPicPr>
        <p:blipFill>
          <a:blip r:embed="rId3"/>
          <a:stretch>
            <a:fillRect/>
          </a:stretch>
        </p:blipFill>
        <p:spPr>
          <a:xfrm>
            <a:off x="6191248" y="2028587"/>
            <a:ext cx="2280067" cy="2264933"/>
          </a:xfrm>
          <a:prstGeom prst="rect">
            <a:avLst/>
          </a:prstGeom>
        </p:spPr>
      </p:pic>
      <p:pic>
        <p:nvPicPr>
          <p:cNvPr id="15" name="Picture 14"/>
          <p:cNvPicPr>
            <a:picLocks noChangeAspect="1"/>
          </p:cNvPicPr>
          <p:nvPr/>
        </p:nvPicPr>
        <p:blipFill>
          <a:blip r:embed="rId4"/>
          <a:stretch>
            <a:fillRect/>
          </a:stretch>
        </p:blipFill>
        <p:spPr>
          <a:xfrm>
            <a:off x="821541" y="2028587"/>
            <a:ext cx="5139770" cy="3225800"/>
          </a:xfrm>
          <a:prstGeom prst="rect">
            <a:avLst/>
          </a:prstGeom>
        </p:spPr>
      </p:pic>
      <p:sp>
        <p:nvSpPr>
          <p:cNvPr id="2" name="Title 1">
            <a:extLst>
              <a:ext uri="{FF2B5EF4-FFF2-40B4-BE49-F238E27FC236}">
                <a16:creationId xmlns:a16="http://schemas.microsoft.com/office/drawing/2014/main" id="{39F8E2A6-2247-5E8C-78C8-AEE51FE9DEF4}"/>
              </a:ext>
            </a:extLst>
          </p:cNvPr>
          <p:cNvSpPr>
            <a:spLocks noGrp="1"/>
          </p:cNvSpPr>
          <p:nvPr>
            <p:ph type="title"/>
          </p:nvPr>
        </p:nvSpPr>
        <p:spPr/>
        <p:txBody>
          <a:bodyPr/>
          <a:lstStyle/>
          <a:p>
            <a:r>
              <a:rPr lang="en-US" dirty="0"/>
              <a:t>Photoreceptive</a:t>
            </a:r>
          </a:p>
        </p:txBody>
      </p:sp>
      <p:sp>
        <p:nvSpPr>
          <p:cNvPr id="3" name="TextBox 2">
            <a:extLst>
              <a:ext uri="{FF2B5EF4-FFF2-40B4-BE49-F238E27FC236}">
                <a16:creationId xmlns:a16="http://schemas.microsoft.com/office/drawing/2014/main" id="{4D272B72-5C64-676D-664D-EDC9AB64B8B0}"/>
              </a:ext>
            </a:extLst>
          </p:cNvPr>
          <p:cNvSpPr txBox="1"/>
          <p:nvPr/>
        </p:nvSpPr>
        <p:spPr>
          <a:xfrm>
            <a:off x="2266241" y="5403671"/>
            <a:ext cx="2305759" cy="461665"/>
          </a:xfrm>
          <a:prstGeom prst="rect">
            <a:avLst/>
          </a:prstGeom>
          <a:noFill/>
        </p:spPr>
        <p:txBody>
          <a:bodyPr wrap="none" rtlCol="0">
            <a:spAutoFit/>
          </a:bodyPr>
          <a:lstStyle/>
          <a:p>
            <a:r>
              <a:rPr lang="en-US" sz="2400" dirty="0"/>
              <a:t>Psoriatic arthritis</a:t>
            </a:r>
          </a:p>
        </p:txBody>
      </p:sp>
    </p:spTree>
    <p:extLst>
      <p:ext uri="{BB962C8B-B14F-4D97-AF65-F5344CB8AC3E}">
        <p14:creationId xmlns:p14="http://schemas.microsoft.com/office/powerpoint/2010/main" val="15429541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55317" y="1312214"/>
            <a:ext cx="2476981" cy="2666884"/>
          </a:xfrm>
          <a:prstGeom prst="rect">
            <a:avLst/>
          </a:prstGeom>
        </p:spPr>
      </p:pic>
      <p:pic>
        <p:nvPicPr>
          <p:cNvPr id="13" name="Picture 12"/>
          <p:cNvPicPr>
            <a:picLocks noChangeAspect="1"/>
          </p:cNvPicPr>
          <p:nvPr/>
        </p:nvPicPr>
        <p:blipFill>
          <a:blip r:embed="rId4"/>
          <a:stretch>
            <a:fillRect/>
          </a:stretch>
        </p:blipFill>
        <p:spPr>
          <a:xfrm>
            <a:off x="3743305" y="1456470"/>
            <a:ext cx="4900560" cy="2361179"/>
          </a:xfrm>
          <a:prstGeom prst="rect">
            <a:avLst/>
          </a:prstGeom>
        </p:spPr>
      </p:pic>
      <p:sp>
        <p:nvSpPr>
          <p:cNvPr id="15" name="Text Placeholder 3"/>
          <p:cNvSpPr txBox="1">
            <a:spLocks/>
          </p:cNvSpPr>
          <p:nvPr/>
        </p:nvSpPr>
        <p:spPr>
          <a:xfrm>
            <a:off x="6886528" y="5933405"/>
            <a:ext cx="2130966" cy="74889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Healthtap.com</a:t>
            </a:r>
          </a:p>
          <a:p>
            <a:pPr marL="0" indent="0">
              <a:buNone/>
            </a:pPr>
            <a:r>
              <a:rPr lang="en-US" sz="1200"/>
              <a:t>Physio-pedia.com</a:t>
            </a:r>
          </a:p>
          <a:p>
            <a:pPr marL="0" indent="0">
              <a:buNone/>
            </a:pPr>
            <a:r>
              <a:rPr lang="en-US" sz="1200"/>
              <a:t>Wikimedia commons</a:t>
            </a:r>
          </a:p>
        </p:txBody>
      </p:sp>
      <p:pic>
        <p:nvPicPr>
          <p:cNvPr id="2" name="Picture 1"/>
          <p:cNvPicPr>
            <a:picLocks noChangeAspect="1"/>
          </p:cNvPicPr>
          <p:nvPr/>
        </p:nvPicPr>
        <p:blipFill>
          <a:blip r:embed="rId5"/>
          <a:stretch>
            <a:fillRect/>
          </a:stretch>
        </p:blipFill>
        <p:spPr>
          <a:xfrm>
            <a:off x="500135" y="4067803"/>
            <a:ext cx="3834591" cy="2614494"/>
          </a:xfrm>
          <a:prstGeom prst="rect">
            <a:avLst/>
          </a:prstGeom>
        </p:spPr>
      </p:pic>
      <p:sp>
        <p:nvSpPr>
          <p:cNvPr id="3" name="Title 2">
            <a:extLst>
              <a:ext uri="{FF2B5EF4-FFF2-40B4-BE49-F238E27FC236}">
                <a16:creationId xmlns:a16="http://schemas.microsoft.com/office/drawing/2014/main" id="{A9895F57-31C4-29EE-759D-EB0987264DB5}"/>
              </a:ext>
            </a:extLst>
          </p:cNvPr>
          <p:cNvSpPr>
            <a:spLocks noGrp="1"/>
          </p:cNvSpPr>
          <p:nvPr>
            <p:ph type="title"/>
          </p:nvPr>
        </p:nvSpPr>
        <p:spPr/>
        <p:txBody>
          <a:bodyPr/>
          <a:lstStyle/>
          <a:p>
            <a:r>
              <a:rPr lang="en-US" dirty="0"/>
              <a:t>Ulcers</a:t>
            </a:r>
          </a:p>
        </p:txBody>
      </p:sp>
      <p:sp>
        <p:nvSpPr>
          <p:cNvPr id="4" name="TextBox 3">
            <a:extLst>
              <a:ext uri="{FF2B5EF4-FFF2-40B4-BE49-F238E27FC236}">
                <a16:creationId xmlns:a16="http://schemas.microsoft.com/office/drawing/2014/main" id="{4595B00A-D99C-8450-260D-8989E8256A35}"/>
              </a:ext>
            </a:extLst>
          </p:cNvPr>
          <p:cNvSpPr txBox="1"/>
          <p:nvPr/>
        </p:nvSpPr>
        <p:spPr>
          <a:xfrm>
            <a:off x="1496985" y="725472"/>
            <a:ext cx="920445" cy="461665"/>
          </a:xfrm>
          <a:prstGeom prst="rect">
            <a:avLst/>
          </a:prstGeom>
          <a:noFill/>
        </p:spPr>
        <p:txBody>
          <a:bodyPr wrap="none" rtlCol="0">
            <a:spAutoFit/>
          </a:bodyPr>
          <a:lstStyle/>
          <a:p>
            <a:r>
              <a:rPr lang="en-US" sz="2400" dirty="0"/>
              <a:t>Lupus</a:t>
            </a:r>
          </a:p>
        </p:txBody>
      </p:sp>
      <p:sp>
        <p:nvSpPr>
          <p:cNvPr id="5" name="TextBox 4">
            <a:extLst>
              <a:ext uri="{FF2B5EF4-FFF2-40B4-BE49-F238E27FC236}">
                <a16:creationId xmlns:a16="http://schemas.microsoft.com/office/drawing/2014/main" id="{44F9D54A-F80C-3C47-1CB4-D357ED41021B}"/>
              </a:ext>
            </a:extLst>
          </p:cNvPr>
          <p:cNvSpPr txBox="1"/>
          <p:nvPr/>
        </p:nvSpPr>
        <p:spPr>
          <a:xfrm>
            <a:off x="6266100" y="4110024"/>
            <a:ext cx="1240853" cy="461665"/>
          </a:xfrm>
          <a:prstGeom prst="rect">
            <a:avLst/>
          </a:prstGeom>
          <a:noFill/>
        </p:spPr>
        <p:txBody>
          <a:bodyPr wrap="none" rtlCol="0">
            <a:spAutoFit/>
          </a:bodyPr>
          <a:lstStyle/>
          <a:p>
            <a:r>
              <a:rPr lang="en-US" sz="2400" dirty="0"/>
              <a:t>Behcet’s</a:t>
            </a:r>
          </a:p>
        </p:txBody>
      </p:sp>
      <p:sp>
        <p:nvSpPr>
          <p:cNvPr id="6" name="TextBox 5">
            <a:extLst>
              <a:ext uri="{FF2B5EF4-FFF2-40B4-BE49-F238E27FC236}">
                <a16:creationId xmlns:a16="http://schemas.microsoft.com/office/drawing/2014/main" id="{7230B476-3F05-1487-060D-93362CD7FD71}"/>
              </a:ext>
            </a:extLst>
          </p:cNvPr>
          <p:cNvSpPr txBox="1"/>
          <p:nvPr/>
        </p:nvSpPr>
        <p:spPr>
          <a:xfrm>
            <a:off x="4763386" y="5231219"/>
            <a:ext cx="2123141" cy="830997"/>
          </a:xfrm>
          <a:prstGeom prst="rect">
            <a:avLst/>
          </a:prstGeom>
          <a:noFill/>
        </p:spPr>
        <p:txBody>
          <a:bodyPr wrap="square" rtlCol="0">
            <a:spAutoFit/>
          </a:bodyPr>
          <a:lstStyle/>
          <a:p>
            <a:r>
              <a:rPr lang="en-US" sz="2400" dirty="0"/>
              <a:t>Pyoderma </a:t>
            </a:r>
          </a:p>
          <a:p>
            <a:r>
              <a:rPr lang="en-US" sz="2400" dirty="0"/>
              <a:t>gangrenosum</a:t>
            </a:r>
          </a:p>
        </p:txBody>
      </p:sp>
    </p:spTree>
    <p:extLst>
      <p:ext uri="{BB962C8B-B14F-4D97-AF65-F5344CB8AC3E}">
        <p14:creationId xmlns:p14="http://schemas.microsoft.com/office/powerpoint/2010/main" val="3264498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557022" y="4206963"/>
            <a:ext cx="2042335" cy="2249760"/>
          </a:xfrm>
          <a:prstGeom prst="rect">
            <a:avLst/>
          </a:prstGeom>
        </p:spPr>
      </p:pic>
      <p:sp>
        <p:nvSpPr>
          <p:cNvPr id="11" name="Text Placeholder 3"/>
          <p:cNvSpPr txBox="1">
            <a:spLocks/>
          </p:cNvSpPr>
          <p:nvPr/>
        </p:nvSpPr>
        <p:spPr>
          <a:xfrm>
            <a:off x="6886528" y="5966173"/>
            <a:ext cx="2130966" cy="71612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a:t>Mayo clinic Thefreedictionary.com</a:t>
            </a:r>
          </a:p>
          <a:p>
            <a:pPr marL="0" indent="0">
              <a:buNone/>
            </a:pPr>
            <a:r>
              <a:rPr lang="en-US" sz="1200"/>
              <a:t>Wikimedia commons</a:t>
            </a:r>
          </a:p>
        </p:txBody>
      </p:sp>
      <p:pic>
        <p:nvPicPr>
          <p:cNvPr id="2" name="Picture 1"/>
          <p:cNvPicPr>
            <a:picLocks noChangeAspect="1"/>
          </p:cNvPicPr>
          <p:nvPr/>
        </p:nvPicPr>
        <p:blipFill>
          <a:blip r:embed="rId4"/>
          <a:stretch>
            <a:fillRect/>
          </a:stretch>
        </p:blipFill>
        <p:spPr>
          <a:xfrm>
            <a:off x="423443" y="985769"/>
            <a:ext cx="2985191" cy="2548820"/>
          </a:xfrm>
          <a:prstGeom prst="rect">
            <a:avLst/>
          </a:prstGeom>
        </p:spPr>
      </p:pic>
      <p:pic>
        <p:nvPicPr>
          <p:cNvPr id="5" name="Picture 4"/>
          <p:cNvPicPr>
            <a:picLocks noChangeAspect="1"/>
          </p:cNvPicPr>
          <p:nvPr/>
        </p:nvPicPr>
        <p:blipFill>
          <a:blip r:embed="rId5"/>
          <a:stretch>
            <a:fillRect/>
          </a:stretch>
        </p:blipFill>
        <p:spPr>
          <a:xfrm>
            <a:off x="2913195" y="4332634"/>
            <a:ext cx="2530952" cy="1698157"/>
          </a:xfrm>
          <a:prstGeom prst="rect">
            <a:avLst/>
          </a:prstGeom>
        </p:spPr>
      </p:pic>
      <p:pic>
        <p:nvPicPr>
          <p:cNvPr id="7" name="Picture 6" descr="A diagram of a human lungs&#10;&#10;AI-generated content may be incorrect.">
            <a:extLst>
              <a:ext uri="{FF2B5EF4-FFF2-40B4-BE49-F238E27FC236}">
                <a16:creationId xmlns:a16="http://schemas.microsoft.com/office/drawing/2014/main" id="{B3F6DB21-732A-16A6-FF2E-6A69AD264237}"/>
              </a:ext>
            </a:extLst>
          </p:cNvPr>
          <p:cNvPicPr>
            <a:picLocks noChangeAspect="1"/>
          </p:cNvPicPr>
          <p:nvPr/>
        </p:nvPicPr>
        <p:blipFill>
          <a:blip r:embed="rId6"/>
          <a:stretch>
            <a:fillRect/>
          </a:stretch>
        </p:blipFill>
        <p:spPr>
          <a:xfrm>
            <a:off x="3581904" y="1952359"/>
            <a:ext cx="2616200" cy="2197100"/>
          </a:xfrm>
          <a:prstGeom prst="rect">
            <a:avLst/>
          </a:prstGeom>
        </p:spPr>
      </p:pic>
      <p:pic>
        <p:nvPicPr>
          <p:cNvPr id="15" name="Picture 14" descr="A diagram of a human body&#10;&#10;AI-generated content may be incorrect.">
            <a:extLst>
              <a:ext uri="{FF2B5EF4-FFF2-40B4-BE49-F238E27FC236}">
                <a16:creationId xmlns:a16="http://schemas.microsoft.com/office/drawing/2014/main" id="{69C962DE-386A-235C-279D-197AE819C254}"/>
              </a:ext>
            </a:extLst>
          </p:cNvPr>
          <p:cNvPicPr>
            <a:picLocks noChangeAspect="1"/>
          </p:cNvPicPr>
          <p:nvPr/>
        </p:nvPicPr>
        <p:blipFill>
          <a:blip r:embed="rId7"/>
          <a:stretch>
            <a:fillRect/>
          </a:stretch>
        </p:blipFill>
        <p:spPr>
          <a:xfrm>
            <a:off x="6544644" y="934399"/>
            <a:ext cx="2159000" cy="3289300"/>
          </a:xfrm>
          <a:prstGeom prst="rect">
            <a:avLst/>
          </a:prstGeom>
        </p:spPr>
      </p:pic>
      <p:sp>
        <p:nvSpPr>
          <p:cNvPr id="3" name="Title 2">
            <a:extLst>
              <a:ext uri="{FF2B5EF4-FFF2-40B4-BE49-F238E27FC236}">
                <a16:creationId xmlns:a16="http://schemas.microsoft.com/office/drawing/2014/main" id="{0F97B4A2-1A72-E1B6-9280-B77B6C78DFAC}"/>
              </a:ext>
            </a:extLst>
          </p:cNvPr>
          <p:cNvSpPr>
            <a:spLocks noGrp="1"/>
          </p:cNvSpPr>
          <p:nvPr>
            <p:ph type="title"/>
          </p:nvPr>
        </p:nvSpPr>
        <p:spPr>
          <a:xfrm>
            <a:off x="3581904" y="385688"/>
            <a:ext cx="2616200" cy="1143000"/>
          </a:xfrm>
        </p:spPr>
        <p:txBody>
          <a:bodyPr>
            <a:normAutofit fontScale="90000"/>
          </a:bodyPr>
          <a:lstStyle/>
          <a:p>
            <a:r>
              <a:rPr lang="en-US" dirty="0"/>
              <a:t>Skin </a:t>
            </a:r>
            <a:br>
              <a:rPr lang="en-US" dirty="0"/>
            </a:br>
            <a:r>
              <a:rPr lang="en-US" dirty="0"/>
              <a:t>thickening</a:t>
            </a:r>
          </a:p>
        </p:txBody>
      </p:sp>
      <p:sp>
        <p:nvSpPr>
          <p:cNvPr id="4" name="TextBox 3">
            <a:extLst>
              <a:ext uri="{FF2B5EF4-FFF2-40B4-BE49-F238E27FC236}">
                <a16:creationId xmlns:a16="http://schemas.microsoft.com/office/drawing/2014/main" id="{3C28460C-0DE0-CA3B-50AE-0702BFB6A699}"/>
              </a:ext>
            </a:extLst>
          </p:cNvPr>
          <p:cNvSpPr txBox="1"/>
          <p:nvPr/>
        </p:nvSpPr>
        <p:spPr>
          <a:xfrm>
            <a:off x="7146758" y="4547937"/>
            <a:ext cx="1440220" cy="707886"/>
          </a:xfrm>
          <a:prstGeom prst="rect">
            <a:avLst/>
          </a:prstGeom>
          <a:noFill/>
        </p:spPr>
        <p:txBody>
          <a:bodyPr wrap="square" rtlCol="0">
            <a:spAutoFit/>
          </a:bodyPr>
          <a:lstStyle/>
          <a:p>
            <a:r>
              <a:rPr lang="en-US" sz="2000"/>
              <a:t>Diffuse </a:t>
            </a:r>
            <a:endParaRPr lang="en-US" sz="2000" dirty="0"/>
          </a:p>
          <a:p>
            <a:r>
              <a:rPr lang="en-US" sz="2000" dirty="0"/>
              <a:t>sclerosis</a:t>
            </a:r>
          </a:p>
        </p:txBody>
      </p:sp>
      <p:sp>
        <p:nvSpPr>
          <p:cNvPr id="6" name="TextBox 5">
            <a:extLst>
              <a:ext uri="{FF2B5EF4-FFF2-40B4-BE49-F238E27FC236}">
                <a16:creationId xmlns:a16="http://schemas.microsoft.com/office/drawing/2014/main" id="{48A445C1-4ADF-A1C3-AC73-ABEA53F3FFBB}"/>
              </a:ext>
            </a:extLst>
          </p:cNvPr>
          <p:cNvSpPr txBox="1"/>
          <p:nvPr/>
        </p:nvSpPr>
        <p:spPr>
          <a:xfrm>
            <a:off x="3311132" y="6030791"/>
            <a:ext cx="824841" cy="400110"/>
          </a:xfrm>
          <a:prstGeom prst="rect">
            <a:avLst/>
          </a:prstGeom>
          <a:noFill/>
        </p:spPr>
        <p:txBody>
          <a:bodyPr wrap="none" rtlCol="0">
            <a:spAutoFit/>
          </a:bodyPr>
          <a:lstStyle/>
          <a:p>
            <a:r>
              <a:rPr lang="en-US" sz="2000" dirty="0"/>
              <a:t>CREST</a:t>
            </a:r>
          </a:p>
        </p:txBody>
      </p:sp>
    </p:spTree>
    <p:extLst>
      <p:ext uri="{BB962C8B-B14F-4D97-AF65-F5344CB8AC3E}">
        <p14:creationId xmlns:p14="http://schemas.microsoft.com/office/powerpoint/2010/main" val="53765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a:spLocks/>
          </p:cNvSpPr>
          <p:nvPr/>
        </p:nvSpPr>
        <p:spPr>
          <a:xfrm>
            <a:off x="6293460" y="6312962"/>
            <a:ext cx="2850540" cy="543222"/>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1200"/>
              <a:t>Me.me</a:t>
            </a:r>
          </a:p>
        </p:txBody>
      </p:sp>
      <p:pic>
        <p:nvPicPr>
          <p:cNvPr id="2" name="Picture Placeholder 6">
            <a:extLst>
              <a:ext uri="{FF2B5EF4-FFF2-40B4-BE49-F238E27FC236}">
                <a16:creationId xmlns:a16="http://schemas.microsoft.com/office/drawing/2014/main" id="{6B62515E-CC2F-0BBF-2E0E-49456FE4E94A}"/>
              </a:ext>
            </a:extLst>
          </p:cNvPr>
          <p:cNvPicPr>
            <a:picLocks noChangeAspect="1"/>
          </p:cNvPicPr>
          <p:nvPr/>
        </p:nvPicPr>
        <p:blipFill>
          <a:blip r:embed="rId3"/>
          <a:srcRect t="-13218" b="-13218"/>
          <a:stretch>
            <a:fillRect/>
          </a:stretch>
        </p:blipFill>
        <p:spPr>
          <a:xfrm>
            <a:off x="1792288" y="685800"/>
            <a:ext cx="5486400" cy="4114800"/>
          </a:xfrm>
          <a:prstGeom prst="rect">
            <a:avLst/>
          </a:prstGeom>
        </p:spPr>
      </p:pic>
    </p:spTree>
    <p:extLst>
      <p:ext uri="{BB962C8B-B14F-4D97-AF65-F5344CB8AC3E}">
        <p14:creationId xmlns:p14="http://schemas.microsoft.com/office/powerpoint/2010/main" val="320145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4792" y="2897372"/>
            <a:ext cx="2729375" cy="3127217"/>
          </a:xfrm>
          <a:prstGeom prst="rect">
            <a:avLst/>
          </a:prstGeom>
        </p:spPr>
      </p:pic>
      <p:pic>
        <p:nvPicPr>
          <p:cNvPr id="5" name="Picture 4"/>
          <p:cNvPicPr>
            <a:picLocks noChangeAspect="1"/>
          </p:cNvPicPr>
          <p:nvPr/>
        </p:nvPicPr>
        <p:blipFill>
          <a:blip r:embed="rId4"/>
          <a:stretch>
            <a:fillRect/>
          </a:stretch>
        </p:blipFill>
        <p:spPr>
          <a:xfrm>
            <a:off x="4593236" y="1989138"/>
            <a:ext cx="3324973" cy="3857488"/>
          </a:xfrm>
          <a:prstGeom prst="rect">
            <a:avLst/>
          </a:prstGeom>
        </p:spPr>
      </p:pic>
      <p:sp>
        <p:nvSpPr>
          <p:cNvPr id="14" name="Text Placeholder 3"/>
          <p:cNvSpPr txBox="1">
            <a:spLocks/>
          </p:cNvSpPr>
          <p:nvPr/>
        </p:nvSpPr>
        <p:spPr>
          <a:xfrm>
            <a:off x="7491920" y="6320003"/>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err="1"/>
              <a:t>WikEM</a:t>
            </a:r>
            <a:endParaRPr lang="en-US" sz="1200" dirty="0"/>
          </a:p>
          <a:p>
            <a:pPr marL="0" indent="0">
              <a:buNone/>
            </a:pPr>
            <a:r>
              <a:rPr lang="en-US" sz="1200" dirty="0"/>
              <a:t>Wikimedia commons</a:t>
            </a:r>
          </a:p>
        </p:txBody>
      </p:sp>
      <p:pic>
        <p:nvPicPr>
          <p:cNvPr id="13" name="Picture 12" descr="A close-up of a hand&#10;&#10;AI-generated content may be incorrect.">
            <a:extLst>
              <a:ext uri="{FF2B5EF4-FFF2-40B4-BE49-F238E27FC236}">
                <a16:creationId xmlns:a16="http://schemas.microsoft.com/office/drawing/2014/main" id="{5D057D07-F403-1CF3-4F97-684D6B4051A6}"/>
              </a:ext>
            </a:extLst>
          </p:cNvPr>
          <p:cNvPicPr>
            <a:picLocks noChangeAspect="1"/>
          </p:cNvPicPr>
          <p:nvPr/>
        </p:nvPicPr>
        <p:blipFill>
          <a:blip r:embed="rId5"/>
          <a:stretch>
            <a:fillRect/>
          </a:stretch>
        </p:blipFill>
        <p:spPr>
          <a:xfrm>
            <a:off x="584792" y="396017"/>
            <a:ext cx="1733106" cy="2043241"/>
          </a:xfrm>
          <a:prstGeom prst="rect">
            <a:avLst/>
          </a:prstGeom>
        </p:spPr>
      </p:pic>
      <p:sp>
        <p:nvSpPr>
          <p:cNvPr id="2" name="Title 1">
            <a:extLst>
              <a:ext uri="{FF2B5EF4-FFF2-40B4-BE49-F238E27FC236}">
                <a16:creationId xmlns:a16="http://schemas.microsoft.com/office/drawing/2014/main" id="{620E7F73-61D5-8FE6-E065-5D9841694D0B}"/>
              </a:ext>
            </a:extLst>
          </p:cNvPr>
          <p:cNvSpPr>
            <a:spLocks noGrp="1"/>
          </p:cNvSpPr>
          <p:nvPr>
            <p:ph type="title"/>
          </p:nvPr>
        </p:nvSpPr>
        <p:spPr>
          <a:xfrm>
            <a:off x="4572000" y="439874"/>
            <a:ext cx="3324973" cy="1143000"/>
          </a:xfrm>
        </p:spPr>
        <p:txBody>
          <a:bodyPr>
            <a:normAutofit fontScale="90000"/>
          </a:bodyPr>
          <a:lstStyle/>
          <a:p>
            <a:r>
              <a:rPr lang="en-US" dirty="0"/>
              <a:t>Nodules &amp; purpura</a:t>
            </a:r>
          </a:p>
        </p:txBody>
      </p:sp>
      <p:sp>
        <p:nvSpPr>
          <p:cNvPr id="3" name="TextBox 2">
            <a:extLst>
              <a:ext uri="{FF2B5EF4-FFF2-40B4-BE49-F238E27FC236}">
                <a16:creationId xmlns:a16="http://schemas.microsoft.com/office/drawing/2014/main" id="{684DBDE8-D536-0421-3552-1697FC021D60}"/>
              </a:ext>
            </a:extLst>
          </p:cNvPr>
          <p:cNvSpPr txBox="1"/>
          <p:nvPr/>
        </p:nvSpPr>
        <p:spPr>
          <a:xfrm>
            <a:off x="2589400" y="828812"/>
            <a:ext cx="1781770" cy="830997"/>
          </a:xfrm>
          <a:prstGeom prst="rect">
            <a:avLst/>
          </a:prstGeom>
          <a:noFill/>
        </p:spPr>
        <p:txBody>
          <a:bodyPr wrap="none" rtlCol="0">
            <a:spAutoFit/>
          </a:bodyPr>
          <a:lstStyle/>
          <a:p>
            <a:r>
              <a:rPr lang="en-US" sz="2400" dirty="0"/>
              <a:t>Rheumatoid </a:t>
            </a:r>
          </a:p>
          <a:p>
            <a:r>
              <a:rPr lang="en-US" sz="2400" dirty="0"/>
              <a:t>arthritis</a:t>
            </a:r>
          </a:p>
        </p:txBody>
      </p:sp>
      <p:sp>
        <p:nvSpPr>
          <p:cNvPr id="6" name="TextBox 5">
            <a:extLst>
              <a:ext uri="{FF2B5EF4-FFF2-40B4-BE49-F238E27FC236}">
                <a16:creationId xmlns:a16="http://schemas.microsoft.com/office/drawing/2014/main" id="{B0ACCD00-9927-53A4-F546-DD2F34235377}"/>
              </a:ext>
            </a:extLst>
          </p:cNvPr>
          <p:cNvSpPr txBox="1"/>
          <p:nvPr/>
        </p:nvSpPr>
        <p:spPr>
          <a:xfrm>
            <a:off x="1403498" y="6267888"/>
            <a:ext cx="1910669" cy="461665"/>
          </a:xfrm>
          <a:prstGeom prst="rect">
            <a:avLst/>
          </a:prstGeom>
          <a:noFill/>
        </p:spPr>
        <p:txBody>
          <a:bodyPr wrap="square" rtlCol="0">
            <a:spAutoFit/>
          </a:bodyPr>
          <a:lstStyle/>
          <a:p>
            <a:r>
              <a:rPr lang="en-US" sz="2400" dirty="0"/>
              <a:t>Panniculitis</a:t>
            </a:r>
          </a:p>
        </p:txBody>
      </p:sp>
      <p:sp>
        <p:nvSpPr>
          <p:cNvPr id="7" name="TextBox 6">
            <a:extLst>
              <a:ext uri="{FF2B5EF4-FFF2-40B4-BE49-F238E27FC236}">
                <a16:creationId xmlns:a16="http://schemas.microsoft.com/office/drawing/2014/main" id="{09CDADE3-A333-401F-26E7-B0D8D8C4FD00}"/>
              </a:ext>
            </a:extLst>
          </p:cNvPr>
          <p:cNvSpPr txBox="1"/>
          <p:nvPr/>
        </p:nvSpPr>
        <p:spPr>
          <a:xfrm>
            <a:off x="5520050" y="6047018"/>
            <a:ext cx="1471343" cy="461665"/>
          </a:xfrm>
          <a:prstGeom prst="rect">
            <a:avLst/>
          </a:prstGeom>
          <a:noFill/>
        </p:spPr>
        <p:txBody>
          <a:bodyPr wrap="square" rtlCol="0">
            <a:spAutoFit/>
          </a:bodyPr>
          <a:lstStyle/>
          <a:p>
            <a:r>
              <a:rPr lang="en-US" sz="2400" dirty="0"/>
              <a:t>Vasculitis</a:t>
            </a:r>
          </a:p>
        </p:txBody>
      </p:sp>
    </p:spTree>
    <p:extLst>
      <p:ext uri="{BB962C8B-B14F-4D97-AF65-F5344CB8AC3E}">
        <p14:creationId xmlns:p14="http://schemas.microsoft.com/office/powerpoint/2010/main" val="1065921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cky beach with a beach and a sandy beach&#10;&#10;AI-generated content may be incorrect.">
            <a:extLst>
              <a:ext uri="{FF2B5EF4-FFF2-40B4-BE49-F238E27FC236}">
                <a16:creationId xmlns:a16="http://schemas.microsoft.com/office/drawing/2014/main" id="{9ECA1AEB-4334-6AA6-4455-93567EF99261}"/>
              </a:ext>
            </a:extLst>
          </p:cNvPr>
          <p:cNvPicPr>
            <a:picLocks noChangeAspect="1"/>
          </p:cNvPicPr>
          <p:nvPr/>
        </p:nvPicPr>
        <p:blipFill>
          <a:blip r:embed="rId3"/>
          <a:stretch>
            <a:fillRect/>
          </a:stretch>
        </p:blipFill>
        <p:spPr>
          <a:xfrm>
            <a:off x="764574" y="642550"/>
            <a:ext cx="4179673" cy="5572897"/>
          </a:xfrm>
          <a:prstGeom prst="rect">
            <a:avLst/>
          </a:prstGeom>
        </p:spPr>
      </p:pic>
      <p:pic>
        <p:nvPicPr>
          <p:cNvPr id="8" name="Picture 7" descr="A close up of a person's arm with a red spot on it&#10;&#10;AI-generated content may be incorrect.">
            <a:extLst>
              <a:ext uri="{FF2B5EF4-FFF2-40B4-BE49-F238E27FC236}">
                <a16:creationId xmlns:a16="http://schemas.microsoft.com/office/drawing/2014/main" id="{195C61E5-0659-C610-90EB-5A0F4046D285}"/>
              </a:ext>
            </a:extLst>
          </p:cNvPr>
          <p:cNvPicPr>
            <a:picLocks noChangeAspect="1"/>
          </p:cNvPicPr>
          <p:nvPr/>
        </p:nvPicPr>
        <p:blipFill>
          <a:blip r:embed="rId4"/>
          <a:stretch>
            <a:fillRect/>
          </a:stretch>
        </p:blipFill>
        <p:spPr>
          <a:xfrm>
            <a:off x="5362006" y="642550"/>
            <a:ext cx="3505200" cy="4749800"/>
          </a:xfrm>
          <a:prstGeom prst="rect">
            <a:avLst/>
          </a:prstGeom>
        </p:spPr>
      </p:pic>
      <p:sp>
        <p:nvSpPr>
          <p:cNvPr id="9" name="Text Placeholder 3">
            <a:extLst>
              <a:ext uri="{FF2B5EF4-FFF2-40B4-BE49-F238E27FC236}">
                <a16:creationId xmlns:a16="http://schemas.microsoft.com/office/drawing/2014/main" id="{609AC948-DA4B-30D8-44AF-9C40F06FE732}"/>
              </a:ext>
            </a:extLst>
          </p:cNvPr>
          <p:cNvSpPr txBox="1">
            <a:spLocks/>
          </p:cNvSpPr>
          <p:nvPr/>
        </p:nvSpPr>
        <p:spPr>
          <a:xfrm>
            <a:off x="7114606" y="6363028"/>
            <a:ext cx="1902887" cy="29942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 </a:t>
            </a:r>
          </a:p>
        </p:txBody>
      </p:sp>
      <p:sp>
        <p:nvSpPr>
          <p:cNvPr id="2" name="TextBox 1">
            <a:extLst>
              <a:ext uri="{FF2B5EF4-FFF2-40B4-BE49-F238E27FC236}">
                <a16:creationId xmlns:a16="http://schemas.microsoft.com/office/drawing/2014/main" id="{5F045F5E-10E4-32E6-1371-D5405FABAAF5}"/>
              </a:ext>
            </a:extLst>
          </p:cNvPr>
          <p:cNvSpPr txBox="1"/>
          <p:nvPr/>
        </p:nvSpPr>
        <p:spPr>
          <a:xfrm>
            <a:off x="5886609" y="5646856"/>
            <a:ext cx="2455993" cy="461665"/>
          </a:xfrm>
          <a:prstGeom prst="rect">
            <a:avLst/>
          </a:prstGeom>
          <a:noFill/>
        </p:spPr>
        <p:txBody>
          <a:bodyPr wrap="none" rtlCol="0">
            <a:spAutoFit/>
          </a:bodyPr>
          <a:lstStyle/>
          <a:p>
            <a:r>
              <a:rPr lang="en-US" sz="2400" dirty="0"/>
              <a:t>Erythema </a:t>
            </a:r>
            <a:r>
              <a:rPr lang="en-US" sz="2400" dirty="0" err="1"/>
              <a:t>migrans</a:t>
            </a:r>
            <a:endParaRPr lang="en-US" sz="2400" dirty="0"/>
          </a:p>
        </p:txBody>
      </p:sp>
    </p:spTree>
    <p:extLst>
      <p:ext uri="{BB962C8B-B14F-4D97-AF65-F5344CB8AC3E}">
        <p14:creationId xmlns:p14="http://schemas.microsoft.com/office/powerpoint/2010/main" val="294970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937223"/>
            <a:ext cx="5486400" cy="1252986"/>
          </a:xfrm>
        </p:spPr>
        <p:txBody>
          <a:bodyPr>
            <a:noAutofit/>
          </a:bodyPr>
          <a:lstStyle/>
          <a:p>
            <a:pPr algn="ctr"/>
            <a:r>
              <a:rPr lang="en-US" sz="2400"/>
              <a:t>Created residency, clinical rotations starting in medical school and IN HOUSE CALL</a:t>
            </a:r>
          </a:p>
        </p:txBody>
      </p:sp>
      <p:sp>
        <p:nvSpPr>
          <p:cNvPr id="4" name="Text Placeholder 3"/>
          <p:cNvSpPr>
            <a:spLocks noGrp="1"/>
          </p:cNvSpPr>
          <p:nvPr>
            <p:ph type="body" sz="half" idx="2"/>
          </p:nvPr>
        </p:nvSpPr>
        <p:spPr>
          <a:xfrm>
            <a:off x="6996990" y="6315428"/>
            <a:ext cx="1910026" cy="356979"/>
          </a:xfrm>
        </p:spPr>
        <p:txBody>
          <a:bodyPr>
            <a:normAutofit/>
          </a:bodyPr>
          <a:lstStyle/>
          <a:p>
            <a:r>
              <a:rPr lang="en-US" sz="1200"/>
              <a:t>Collectionscanada.gc.ca</a:t>
            </a:r>
          </a:p>
        </p:txBody>
      </p:sp>
      <p:pic>
        <p:nvPicPr>
          <p:cNvPr id="3" name="Picture Placeholder 4">
            <a:extLst>
              <a:ext uri="{FF2B5EF4-FFF2-40B4-BE49-F238E27FC236}">
                <a16:creationId xmlns:a16="http://schemas.microsoft.com/office/drawing/2014/main" id="{9C135B4C-6772-A51A-0EB7-5B97B562889A}"/>
              </a:ext>
            </a:extLst>
          </p:cNvPr>
          <p:cNvPicPr>
            <a:picLocks noChangeAspect="1"/>
          </p:cNvPicPr>
          <p:nvPr/>
        </p:nvPicPr>
        <p:blipFill>
          <a:blip r:embed="rId3"/>
          <a:srcRect l="-24444" r="-24444"/>
          <a:stretch>
            <a:fillRect/>
          </a:stretch>
        </p:blipFill>
        <p:spPr>
          <a:xfrm>
            <a:off x="1828800" y="667791"/>
            <a:ext cx="5486400" cy="4114800"/>
          </a:xfrm>
          <a:prstGeom prst="rect">
            <a:avLst/>
          </a:prstGeom>
        </p:spPr>
      </p:pic>
    </p:spTree>
    <p:extLst>
      <p:ext uri="{BB962C8B-B14F-4D97-AF65-F5344CB8AC3E}">
        <p14:creationId xmlns:p14="http://schemas.microsoft.com/office/powerpoint/2010/main" val="3486590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533B-066D-89AE-BD0D-2270E889A95C}"/>
              </a:ext>
            </a:extLst>
          </p:cNvPr>
          <p:cNvSpPr>
            <a:spLocks noGrp="1"/>
          </p:cNvSpPr>
          <p:nvPr>
            <p:ph type="title"/>
          </p:nvPr>
        </p:nvSpPr>
        <p:spPr>
          <a:xfrm>
            <a:off x="995621" y="274638"/>
            <a:ext cx="3944679" cy="1143000"/>
          </a:xfrm>
        </p:spPr>
        <p:txBody>
          <a:bodyPr/>
          <a:lstStyle/>
          <a:p>
            <a:r>
              <a:rPr lang="en-US" dirty="0"/>
              <a:t>Vasculitis</a:t>
            </a:r>
          </a:p>
        </p:txBody>
      </p:sp>
      <p:pic>
        <p:nvPicPr>
          <p:cNvPr id="4" name="Picture 3" descr="A diagram of the human body&#10;&#10;AI-generated content may be incorrect.">
            <a:extLst>
              <a:ext uri="{FF2B5EF4-FFF2-40B4-BE49-F238E27FC236}">
                <a16:creationId xmlns:a16="http://schemas.microsoft.com/office/drawing/2014/main" id="{B6A3ACDD-B406-AFBB-94E0-34F8DBD5E97C}"/>
              </a:ext>
            </a:extLst>
          </p:cNvPr>
          <p:cNvPicPr>
            <a:picLocks noChangeAspect="1"/>
          </p:cNvPicPr>
          <p:nvPr/>
        </p:nvPicPr>
        <p:blipFill>
          <a:blip r:embed="rId3"/>
          <a:stretch>
            <a:fillRect/>
          </a:stretch>
        </p:blipFill>
        <p:spPr>
          <a:xfrm>
            <a:off x="1413827" y="1417638"/>
            <a:ext cx="3239588" cy="4602694"/>
          </a:xfrm>
          <a:prstGeom prst="rect">
            <a:avLst/>
          </a:prstGeom>
        </p:spPr>
      </p:pic>
      <p:pic>
        <p:nvPicPr>
          <p:cNvPr id="1026" name="Picture 2">
            <a:extLst>
              <a:ext uri="{FF2B5EF4-FFF2-40B4-BE49-F238E27FC236}">
                <a16:creationId xmlns:a16="http://schemas.microsoft.com/office/drawing/2014/main" id="{DF5A243B-B365-203A-7776-76C3852E22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8383" y="3584923"/>
            <a:ext cx="1857740" cy="2573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3">
            <a:extLst>
              <a:ext uri="{FF2B5EF4-FFF2-40B4-BE49-F238E27FC236}">
                <a16:creationId xmlns:a16="http://schemas.microsoft.com/office/drawing/2014/main" id="{BD7FBE0B-38A2-0630-297C-3832A0E4CB52}"/>
              </a:ext>
            </a:extLst>
          </p:cNvPr>
          <p:cNvSpPr txBox="1">
            <a:spLocks/>
          </p:cNvSpPr>
          <p:nvPr/>
        </p:nvSpPr>
        <p:spPr>
          <a:xfrm>
            <a:off x="7282814" y="6267888"/>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pic>
        <p:nvPicPr>
          <p:cNvPr id="8" name="Picture 7" descr="A wooden box with a pair of scissors&#10;&#10;AI-generated content may be incorrect.">
            <a:extLst>
              <a:ext uri="{FF2B5EF4-FFF2-40B4-BE49-F238E27FC236}">
                <a16:creationId xmlns:a16="http://schemas.microsoft.com/office/drawing/2014/main" id="{AF3B6152-B9F9-9C4B-BA88-856B1C1D661D}"/>
              </a:ext>
            </a:extLst>
          </p:cNvPr>
          <p:cNvPicPr>
            <a:picLocks noChangeAspect="1"/>
          </p:cNvPicPr>
          <p:nvPr/>
        </p:nvPicPr>
        <p:blipFill>
          <a:blip r:embed="rId5"/>
          <a:stretch>
            <a:fillRect/>
          </a:stretch>
        </p:blipFill>
        <p:spPr>
          <a:xfrm>
            <a:off x="4848153" y="274638"/>
            <a:ext cx="3378200" cy="3200400"/>
          </a:xfrm>
          <a:prstGeom prst="rect">
            <a:avLst/>
          </a:prstGeom>
        </p:spPr>
      </p:pic>
    </p:spTree>
    <p:extLst>
      <p:ext uri="{BB962C8B-B14F-4D97-AF65-F5344CB8AC3E}">
        <p14:creationId xmlns:p14="http://schemas.microsoft.com/office/powerpoint/2010/main" val="4058598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85312" y="2526965"/>
            <a:ext cx="2206620" cy="830997"/>
          </a:xfrm>
          <a:prstGeom prst="rect">
            <a:avLst/>
          </a:prstGeom>
          <a:noFill/>
        </p:spPr>
        <p:txBody>
          <a:bodyPr wrap="square" rtlCol="0">
            <a:spAutoFit/>
          </a:bodyPr>
          <a:lstStyle/>
          <a:p>
            <a:r>
              <a:rPr lang="en-US" sz="2400" dirty="0"/>
              <a:t>Temporal arteritis</a:t>
            </a:r>
          </a:p>
        </p:txBody>
      </p:sp>
      <p:pic>
        <p:nvPicPr>
          <p:cNvPr id="3" name="Picture 2"/>
          <p:cNvPicPr>
            <a:picLocks noChangeAspect="1"/>
          </p:cNvPicPr>
          <p:nvPr/>
        </p:nvPicPr>
        <p:blipFill>
          <a:blip r:embed="rId3"/>
          <a:stretch>
            <a:fillRect/>
          </a:stretch>
        </p:blipFill>
        <p:spPr>
          <a:xfrm>
            <a:off x="929890" y="1914377"/>
            <a:ext cx="4710235" cy="4646706"/>
          </a:xfrm>
          <a:prstGeom prst="rect">
            <a:avLst/>
          </a:prstGeom>
        </p:spPr>
      </p:pic>
      <p:sp>
        <p:nvSpPr>
          <p:cNvPr id="8" name="Text Placeholder 3"/>
          <p:cNvSpPr txBox="1">
            <a:spLocks/>
          </p:cNvSpPr>
          <p:nvPr/>
        </p:nvSpPr>
        <p:spPr>
          <a:xfrm>
            <a:off x="7282814" y="6267888"/>
            <a:ext cx="1887079" cy="59011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Wikimedia commons</a:t>
            </a:r>
          </a:p>
        </p:txBody>
      </p:sp>
      <p:sp>
        <p:nvSpPr>
          <p:cNvPr id="4" name="Title 3">
            <a:extLst>
              <a:ext uri="{FF2B5EF4-FFF2-40B4-BE49-F238E27FC236}">
                <a16:creationId xmlns:a16="http://schemas.microsoft.com/office/drawing/2014/main" id="{EDE8490E-3082-A4EA-E66D-77F3C1D6369B}"/>
              </a:ext>
            </a:extLst>
          </p:cNvPr>
          <p:cNvSpPr>
            <a:spLocks noGrp="1"/>
          </p:cNvSpPr>
          <p:nvPr>
            <p:ph type="title"/>
          </p:nvPr>
        </p:nvSpPr>
        <p:spPr/>
        <p:txBody>
          <a:bodyPr/>
          <a:lstStyle/>
          <a:p>
            <a:r>
              <a:rPr lang="en-US" dirty="0"/>
              <a:t>Large vessel vasculitis</a:t>
            </a:r>
          </a:p>
        </p:txBody>
      </p:sp>
    </p:spTree>
    <p:extLst>
      <p:ext uri="{BB962C8B-B14F-4D97-AF65-F5344CB8AC3E}">
        <p14:creationId xmlns:p14="http://schemas.microsoft.com/office/powerpoint/2010/main" val="3030178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icture Placeholder 6"/>
          <p:cNvGraphicFramePr>
            <a:graphicFrameLocks/>
          </p:cNvGraphicFramePr>
          <p:nvPr>
            <p:extLst>
              <p:ext uri="{D42A27DB-BD31-4B8C-83A1-F6EECF244321}">
                <p14:modId xmlns:p14="http://schemas.microsoft.com/office/powerpoint/2010/main" val="2092990880"/>
              </p:ext>
            </p:extLst>
          </p:nvPr>
        </p:nvGraphicFramePr>
        <p:xfrm>
          <a:off x="139149" y="63795"/>
          <a:ext cx="8851268" cy="6710466"/>
        </p:xfrm>
        <a:graphic>
          <a:graphicData uri="http://schemas.openxmlformats.org/drawingml/2006/table">
            <a:tbl>
              <a:tblPr firstRow="1" bandRow="1">
                <a:tableStyleId>{6E25E649-3F16-4E02-A733-19D2CDBF48F0}</a:tableStyleId>
              </a:tblPr>
              <a:tblGrid>
                <a:gridCol w="1448304">
                  <a:extLst>
                    <a:ext uri="{9D8B030D-6E8A-4147-A177-3AD203B41FA5}">
                      <a16:colId xmlns:a16="http://schemas.microsoft.com/office/drawing/2014/main" val="20000"/>
                    </a:ext>
                  </a:extLst>
                </a:gridCol>
                <a:gridCol w="4822884">
                  <a:extLst>
                    <a:ext uri="{9D8B030D-6E8A-4147-A177-3AD203B41FA5}">
                      <a16:colId xmlns:a16="http://schemas.microsoft.com/office/drawing/2014/main" val="20001"/>
                    </a:ext>
                  </a:extLst>
                </a:gridCol>
                <a:gridCol w="2280360">
                  <a:extLst>
                    <a:ext uri="{9D8B030D-6E8A-4147-A177-3AD203B41FA5}">
                      <a16:colId xmlns:a16="http://schemas.microsoft.com/office/drawing/2014/main" val="20002"/>
                    </a:ext>
                  </a:extLst>
                </a:gridCol>
                <a:gridCol w="299720">
                  <a:extLst>
                    <a:ext uri="{9D8B030D-6E8A-4147-A177-3AD203B41FA5}">
                      <a16:colId xmlns:a16="http://schemas.microsoft.com/office/drawing/2014/main" val="20003"/>
                    </a:ext>
                  </a:extLst>
                </a:gridCol>
              </a:tblGrid>
              <a:tr h="358117">
                <a:tc>
                  <a:txBody>
                    <a:bodyPr/>
                    <a:lstStyle/>
                    <a:p>
                      <a:r>
                        <a:rPr lang="en-US" dirty="0"/>
                        <a:t>Artery</a:t>
                      </a:r>
                      <a:r>
                        <a:rPr lang="en-US" baseline="0" dirty="0"/>
                        <a:t> size </a:t>
                      </a:r>
                      <a:endParaRPr lang="en-US" b="1" dirty="0"/>
                    </a:p>
                  </a:txBody>
                  <a:tcPr marL="137160" marR="137160"/>
                </a:tc>
                <a:tc>
                  <a:txBody>
                    <a:bodyPr/>
                    <a:lstStyle/>
                    <a:p>
                      <a:r>
                        <a:rPr lang="en-US" b="1" dirty="0"/>
                        <a:t>Disease</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Abbreviation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txBody>
                  <a:tcPr marL="137160" marR="137160"/>
                </a:tc>
                <a:extLst>
                  <a:ext uri="{0D108BD9-81ED-4DB2-BD59-A6C34878D82A}">
                    <a16:rowId xmlns:a16="http://schemas.microsoft.com/office/drawing/2014/main" val="10000"/>
                  </a:ext>
                </a:extLst>
              </a:tr>
              <a:tr h="626705">
                <a:tc>
                  <a:txBody>
                    <a:bodyPr/>
                    <a:lstStyle/>
                    <a:p>
                      <a:r>
                        <a:rPr lang="en-US" b="1" dirty="0"/>
                        <a:t>Large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Giant cell arteritis</a:t>
                      </a:r>
                      <a:r>
                        <a:rPr lang="en-US" b="1" baseline="0" dirty="0"/>
                        <a:t> </a:t>
                      </a:r>
                      <a:endParaRPr lang="en-US" b="1" dirty="0"/>
                    </a:p>
                    <a:p>
                      <a:endParaRPr lang="en-US" b="1" dirty="0"/>
                    </a:p>
                  </a:txBody>
                  <a:tcPr marL="137160" marR="137160"/>
                </a:tc>
                <a:tc>
                  <a:txBody>
                    <a:bodyPr/>
                    <a:lstStyle/>
                    <a:p>
                      <a:pPr marL="0" indent="0">
                        <a:buFont typeface="Arial"/>
                        <a:buNone/>
                      </a:pPr>
                      <a:r>
                        <a:rPr lang="en-US" b="1" dirty="0"/>
                        <a:t>GCA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1"/>
                  </a:ext>
                </a:extLst>
              </a:tr>
              <a:tr h="899497">
                <a:tc>
                  <a:txBody>
                    <a:bodyPr/>
                    <a:lstStyle/>
                    <a:p>
                      <a:endParaRPr lang="en-US" b="1" dirty="0"/>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Takayasu’s arteritis</a:t>
                      </a:r>
                      <a:r>
                        <a:rPr lang="en-US" b="1" baseline="0" dirty="0"/>
                        <a:t> </a:t>
                      </a:r>
                      <a:endParaRPr lang="en-US" b="1" dirty="0"/>
                    </a:p>
                    <a:p>
                      <a:endParaRPr lang="en-US" b="1" dirty="0"/>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1" dirty="0"/>
                        <a:t>TA</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1" dirty="0"/>
                    </a:p>
                  </a:txBody>
                  <a:tcPr marL="137160" marR="137160"/>
                </a:tc>
                <a:extLst>
                  <a:ext uri="{0D108BD9-81ED-4DB2-BD59-A6C34878D82A}">
                    <a16:rowId xmlns:a16="http://schemas.microsoft.com/office/drawing/2014/main" val="10002"/>
                  </a:ext>
                </a:extLst>
              </a:tr>
              <a:tr h="1133831">
                <a:tc>
                  <a:txBody>
                    <a:bodyPr/>
                    <a:lstStyle/>
                    <a:p>
                      <a:r>
                        <a:rPr lang="en-US" b="1" dirty="0"/>
                        <a:t>Medium</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Polyartertitis nodosa</a:t>
                      </a:r>
                      <a:endParaRPr lang="en-US" b="1" dirty="0"/>
                    </a:p>
                    <a:p>
                      <a:endParaRPr lang="en-US" b="1" dirty="0"/>
                    </a:p>
                  </a:txBody>
                  <a:tcPr marL="137160" marR="137160"/>
                </a:tc>
                <a:tc>
                  <a:txBody>
                    <a:bodyPr/>
                    <a:lstStyle/>
                    <a:p>
                      <a:pPr marL="0" indent="0">
                        <a:buFont typeface="Arial"/>
                        <a:buNone/>
                      </a:pPr>
                      <a:r>
                        <a:rPr lang="en-US" b="1" baseline="0" dirty="0"/>
                        <a:t>PAN</a:t>
                      </a:r>
                      <a:endParaRPr lang="en-US" b="1" dirty="0"/>
                    </a:p>
                  </a:txBody>
                  <a:tcPr marL="137160" marR="137160"/>
                </a:tc>
                <a:tc>
                  <a:txBody>
                    <a:bodyPr/>
                    <a:lstStyle/>
                    <a:p>
                      <a:pPr marL="0" indent="0">
                        <a:buFont typeface="Arial"/>
                        <a:buNone/>
                      </a:pPr>
                      <a:endParaRPr lang="en-US" b="1" baseline="0" dirty="0"/>
                    </a:p>
                  </a:txBody>
                  <a:tcPr marL="137160" marR="137160"/>
                </a:tc>
                <a:extLst>
                  <a:ext uri="{0D108BD9-81ED-4DB2-BD59-A6C34878D82A}">
                    <a16:rowId xmlns:a16="http://schemas.microsoft.com/office/drawing/2014/main" val="10003"/>
                  </a:ext>
                </a:extLst>
              </a:tr>
              <a:tr h="626705">
                <a:tc>
                  <a:txBody>
                    <a:bodyPr/>
                    <a:lstStyle/>
                    <a:p>
                      <a:r>
                        <a:rPr lang="en-US" b="1" dirty="0"/>
                        <a:t>Small </a:t>
                      </a:r>
                    </a:p>
                  </a:txBody>
                  <a:tcPr marL="137160" marR="1371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Granulomatosis with polyangiitis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txBody>
                  <a:tcPr marL="137160" marR="137160"/>
                </a:tc>
                <a:tc>
                  <a:txBody>
                    <a:bodyPr/>
                    <a:lstStyle/>
                    <a:p>
                      <a:pPr marL="0" indent="0">
                        <a:buFont typeface="Arial"/>
                        <a:buNone/>
                      </a:pPr>
                      <a:r>
                        <a:rPr lang="en-US" b="1" baseline="0" dirty="0"/>
                        <a:t>GPA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4"/>
                  </a:ext>
                </a:extLst>
              </a:tr>
              <a:tr h="626705">
                <a:tc>
                  <a:txBody>
                    <a:bodyPr/>
                    <a:lstStyle/>
                    <a:p>
                      <a:endParaRPr lang="en-US" b="1" dirty="0"/>
                    </a:p>
                  </a:txBody>
                  <a:tcPr marL="137160" marR="137160"/>
                </a:tc>
                <a:tc>
                  <a:txBody>
                    <a:bodyPr/>
                    <a:lstStyle/>
                    <a:p>
                      <a:r>
                        <a:rPr lang="en-US" b="1" dirty="0"/>
                        <a:t>Eosinophilic</a:t>
                      </a:r>
                      <a:r>
                        <a:rPr lang="en-US" b="1" baseline="0" dirty="0"/>
                        <a:t> granulomatosis with polyangiitis</a:t>
                      </a:r>
                    </a:p>
                    <a:p>
                      <a:r>
                        <a:rPr lang="en-US" b="1" baseline="0" dirty="0"/>
                        <a:t> </a:t>
                      </a:r>
                      <a:endParaRPr lang="en-US" b="1" dirty="0"/>
                    </a:p>
                  </a:txBody>
                  <a:tcPr marL="137160" marR="137160"/>
                </a:tc>
                <a:tc>
                  <a:txBody>
                    <a:bodyPr/>
                    <a:lstStyle/>
                    <a:p>
                      <a:pPr marL="0" indent="0">
                        <a:buFont typeface="Arial"/>
                        <a:buNone/>
                      </a:pPr>
                      <a:r>
                        <a:rPr lang="en-US" b="1" baseline="0" dirty="0"/>
                        <a:t>EGPA</a:t>
                      </a:r>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5"/>
                  </a:ext>
                </a:extLst>
              </a:tr>
              <a:tr h="876943">
                <a:tc>
                  <a:txBody>
                    <a:bodyPr/>
                    <a:lstStyle/>
                    <a:p>
                      <a:endParaRPr lang="en-US" b="1" dirty="0"/>
                    </a:p>
                  </a:txBody>
                  <a:tcPr marL="137160" marR="137160"/>
                </a:tc>
                <a:tc>
                  <a:txBody>
                    <a:bodyPr/>
                    <a:lstStyle/>
                    <a:p>
                      <a:r>
                        <a:rPr lang="en-US" b="1" dirty="0"/>
                        <a:t>Microscopic</a:t>
                      </a:r>
                      <a:r>
                        <a:rPr lang="en-US" b="1" baseline="0" dirty="0"/>
                        <a:t> polyangiitis </a:t>
                      </a:r>
                      <a:endParaRPr lang="en-US" b="1" dirty="0"/>
                    </a:p>
                  </a:txBody>
                  <a:tcPr marL="137160" marR="137160"/>
                </a:tc>
                <a:tc>
                  <a:txBody>
                    <a:bodyPr/>
                    <a:lstStyle/>
                    <a:p>
                      <a:pPr marL="0" indent="0">
                        <a:buFont typeface="Arial"/>
                        <a:buNone/>
                      </a:pPr>
                      <a:r>
                        <a:rPr lang="en-US" b="1" dirty="0"/>
                        <a:t>MPA</a:t>
                      </a:r>
                    </a:p>
                    <a:p>
                      <a:pPr marL="0" indent="0">
                        <a:buFont typeface="Arial"/>
                        <a:buNone/>
                      </a:pPr>
                      <a:endParaRPr lang="en-US" b="1" dirty="0"/>
                    </a:p>
                  </a:txBody>
                  <a:tcPr marL="137160" marR="137160"/>
                </a:tc>
                <a:tc>
                  <a:txBody>
                    <a:bodyPr/>
                    <a:lstStyle/>
                    <a:p>
                      <a:pPr marL="0" indent="0">
                        <a:buFont typeface="Arial"/>
                        <a:buNone/>
                      </a:pPr>
                      <a:endParaRPr lang="en-US" b="1" baseline="0" dirty="0"/>
                    </a:p>
                  </a:txBody>
                  <a:tcPr marL="137160" marR="137160"/>
                </a:tc>
                <a:extLst>
                  <a:ext uri="{0D108BD9-81ED-4DB2-BD59-A6C34878D82A}">
                    <a16:rowId xmlns:a16="http://schemas.microsoft.com/office/drawing/2014/main" val="10006"/>
                  </a:ext>
                </a:extLst>
              </a:tr>
              <a:tr h="1148435">
                <a:tc>
                  <a:txBody>
                    <a:bodyPr/>
                    <a:lstStyle/>
                    <a:p>
                      <a:endParaRPr lang="en-US" b="1" dirty="0"/>
                    </a:p>
                  </a:txBody>
                  <a:tcPr marL="137160" marR="137160"/>
                </a:tc>
                <a:tc>
                  <a:txBody>
                    <a:bodyPr/>
                    <a:lstStyle/>
                    <a:p>
                      <a:r>
                        <a:rPr lang="en-US" b="1" dirty="0"/>
                        <a:t>Cryoglobulinemia</a:t>
                      </a:r>
                    </a:p>
                  </a:txBody>
                  <a:tcPr marL="137160" marR="137160"/>
                </a:tc>
                <a:tc>
                  <a:txBody>
                    <a:bodyPr/>
                    <a:lstStyle/>
                    <a:p>
                      <a:pPr marL="0" indent="0">
                        <a:buFont typeface="Arial"/>
                        <a:buNone/>
                      </a:pPr>
                      <a:r>
                        <a:rPr lang="en-US" b="1" dirty="0" err="1"/>
                        <a:t>Cryo</a:t>
                      </a:r>
                      <a:endParaRPr lang="en-US" b="1" dirty="0"/>
                    </a:p>
                    <a:p>
                      <a:pPr marL="0" indent="0">
                        <a:buFont typeface="Arial"/>
                        <a:buNone/>
                      </a:pPr>
                      <a:endParaRPr lang="en-US" b="1" dirty="0"/>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7"/>
                  </a:ext>
                </a:extLst>
              </a:tr>
              <a:tr h="358117">
                <a:tc>
                  <a:txBody>
                    <a:bodyPr/>
                    <a:lstStyle/>
                    <a:p>
                      <a:r>
                        <a:rPr lang="en-US" b="1" dirty="0"/>
                        <a:t>Variable</a:t>
                      </a:r>
                      <a:r>
                        <a:rPr lang="en-US" b="1" baseline="0" dirty="0"/>
                        <a:t> </a:t>
                      </a:r>
                      <a:endParaRPr lang="en-US" b="1" dirty="0"/>
                    </a:p>
                  </a:txBody>
                  <a:tcPr marL="137160" marR="137160"/>
                </a:tc>
                <a:tc>
                  <a:txBody>
                    <a:bodyPr/>
                    <a:lstStyle/>
                    <a:p>
                      <a:r>
                        <a:rPr lang="en-US" b="1" dirty="0"/>
                        <a:t>Behcet’s </a:t>
                      </a:r>
                    </a:p>
                  </a:txBody>
                  <a:tcPr marL="137160" marR="137160"/>
                </a:tc>
                <a:tc>
                  <a:txBody>
                    <a:bodyPr/>
                    <a:lstStyle/>
                    <a:p>
                      <a:pPr marL="0" indent="0">
                        <a:buFont typeface="Arial"/>
                        <a:buNone/>
                      </a:pPr>
                      <a:endParaRPr lang="en-US" b="1" dirty="0"/>
                    </a:p>
                  </a:txBody>
                  <a:tcPr marL="137160" marR="137160"/>
                </a:tc>
                <a:tc>
                  <a:txBody>
                    <a:bodyPr/>
                    <a:lstStyle/>
                    <a:p>
                      <a:pPr marL="0" indent="0">
                        <a:buFont typeface="Arial"/>
                        <a:buNone/>
                      </a:pPr>
                      <a:endParaRPr lang="en-US" b="1" dirty="0"/>
                    </a:p>
                  </a:txBody>
                  <a:tcPr marL="137160" marR="13716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925815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196" y="497590"/>
            <a:ext cx="8229600" cy="1143000"/>
          </a:xfrm>
        </p:spPr>
        <p:txBody>
          <a:bodyPr/>
          <a:lstStyle/>
          <a:p>
            <a:r>
              <a:rPr lang="en-US" dirty="0"/>
              <a:t>Odds &amp; Ends</a:t>
            </a:r>
          </a:p>
        </p:txBody>
      </p:sp>
      <p:pic>
        <p:nvPicPr>
          <p:cNvPr id="12" name="Picture 11" descr="A glass with liquid in it&#10;&#10;AI-generated content may be incorrect.">
            <a:extLst>
              <a:ext uri="{FF2B5EF4-FFF2-40B4-BE49-F238E27FC236}">
                <a16:creationId xmlns:a16="http://schemas.microsoft.com/office/drawing/2014/main" id="{C5D586AD-0AC0-D1C8-9949-CEE67819C623}"/>
              </a:ext>
            </a:extLst>
          </p:cNvPr>
          <p:cNvPicPr>
            <a:picLocks noChangeAspect="1"/>
          </p:cNvPicPr>
          <p:nvPr/>
        </p:nvPicPr>
        <p:blipFill>
          <a:blip r:embed="rId3"/>
          <a:stretch>
            <a:fillRect/>
          </a:stretch>
        </p:blipFill>
        <p:spPr>
          <a:xfrm>
            <a:off x="457196" y="2091956"/>
            <a:ext cx="2575099" cy="3429000"/>
          </a:xfrm>
          <a:prstGeom prst="rect">
            <a:avLst/>
          </a:prstGeom>
        </p:spPr>
      </p:pic>
      <p:pic>
        <p:nvPicPr>
          <p:cNvPr id="14" name="Picture 13" descr="A glass with a palm tree in it&#10;&#10;AI-generated content may be incorrect.">
            <a:extLst>
              <a:ext uri="{FF2B5EF4-FFF2-40B4-BE49-F238E27FC236}">
                <a16:creationId xmlns:a16="http://schemas.microsoft.com/office/drawing/2014/main" id="{FD1D38BD-DC3E-6221-C5DA-6D92C5C8C92C}"/>
              </a:ext>
            </a:extLst>
          </p:cNvPr>
          <p:cNvPicPr>
            <a:picLocks noChangeAspect="1"/>
          </p:cNvPicPr>
          <p:nvPr/>
        </p:nvPicPr>
        <p:blipFill>
          <a:blip r:embed="rId4"/>
          <a:stretch>
            <a:fillRect/>
          </a:stretch>
        </p:blipFill>
        <p:spPr>
          <a:xfrm>
            <a:off x="6111696" y="2091956"/>
            <a:ext cx="2575100" cy="3429002"/>
          </a:xfrm>
          <a:prstGeom prst="rect">
            <a:avLst/>
          </a:prstGeom>
        </p:spPr>
      </p:pic>
      <p:pic>
        <p:nvPicPr>
          <p:cNvPr id="16" name="Picture 15" descr="A glass with a plant in it&#10;&#10;AI-generated content may be incorrect.">
            <a:extLst>
              <a:ext uri="{FF2B5EF4-FFF2-40B4-BE49-F238E27FC236}">
                <a16:creationId xmlns:a16="http://schemas.microsoft.com/office/drawing/2014/main" id="{F16EEDDD-2508-256D-CDEE-168ADE33C109}"/>
              </a:ext>
            </a:extLst>
          </p:cNvPr>
          <p:cNvPicPr>
            <a:picLocks noChangeAspect="1"/>
          </p:cNvPicPr>
          <p:nvPr/>
        </p:nvPicPr>
        <p:blipFill>
          <a:blip r:embed="rId5"/>
          <a:stretch>
            <a:fillRect/>
          </a:stretch>
        </p:blipFill>
        <p:spPr>
          <a:xfrm>
            <a:off x="3284446" y="2091956"/>
            <a:ext cx="2575099" cy="3429000"/>
          </a:xfrm>
          <a:prstGeom prst="rect">
            <a:avLst/>
          </a:prstGeom>
        </p:spPr>
      </p:pic>
    </p:spTree>
    <p:extLst>
      <p:ext uri="{BB962C8B-B14F-4D97-AF65-F5344CB8AC3E}">
        <p14:creationId xmlns:p14="http://schemas.microsoft.com/office/powerpoint/2010/main" val="41232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erson's leg with a red skin&#10;&#10;Description automatically generated">
            <a:extLst>
              <a:ext uri="{FF2B5EF4-FFF2-40B4-BE49-F238E27FC236}">
                <a16:creationId xmlns:a16="http://schemas.microsoft.com/office/drawing/2014/main" id="{DB269EC2-85D6-84BC-C33A-FD489BEDAE8C}"/>
              </a:ext>
            </a:extLst>
          </p:cNvPr>
          <p:cNvPicPr>
            <a:picLocks noChangeAspect="1"/>
          </p:cNvPicPr>
          <p:nvPr/>
        </p:nvPicPr>
        <p:blipFill>
          <a:blip r:embed="rId3"/>
          <a:stretch>
            <a:fillRect/>
          </a:stretch>
        </p:blipFill>
        <p:spPr>
          <a:xfrm>
            <a:off x="762000" y="3517777"/>
            <a:ext cx="3810000" cy="1854200"/>
          </a:xfrm>
          <a:prstGeom prst="rect">
            <a:avLst/>
          </a:prstGeom>
        </p:spPr>
      </p:pic>
      <p:sp>
        <p:nvSpPr>
          <p:cNvPr id="17" name="Text Placeholder 3">
            <a:extLst>
              <a:ext uri="{FF2B5EF4-FFF2-40B4-BE49-F238E27FC236}">
                <a16:creationId xmlns:a16="http://schemas.microsoft.com/office/drawing/2014/main" id="{72F8B32B-EF43-A2DF-3582-C090A8E07A29}"/>
              </a:ext>
            </a:extLst>
          </p:cNvPr>
          <p:cNvSpPr txBox="1">
            <a:spLocks/>
          </p:cNvSpPr>
          <p:nvPr/>
        </p:nvSpPr>
        <p:spPr>
          <a:xfrm>
            <a:off x="7215637" y="6222555"/>
            <a:ext cx="1928363" cy="66985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Southern medical journal </a:t>
            </a:r>
          </a:p>
          <a:p>
            <a:pPr marL="0" indent="0">
              <a:buNone/>
            </a:pPr>
            <a:r>
              <a:rPr lang="en-US" sz="1200" dirty="0"/>
              <a:t>Wikipedia</a:t>
            </a:r>
          </a:p>
        </p:txBody>
      </p:sp>
      <p:sp>
        <p:nvSpPr>
          <p:cNvPr id="18" name="TextBox 17">
            <a:extLst>
              <a:ext uri="{FF2B5EF4-FFF2-40B4-BE49-F238E27FC236}">
                <a16:creationId xmlns:a16="http://schemas.microsoft.com/office/drawing/2014/main" id="{4557F21D-CFF0-C347-C81C-E1593FD2F491}"/>
              </a:ext>
            </a:extLst>
          </p:cNvPr>
          <p:cNvSpPr txBox="1"/>
          <p:nvPr/>
        </p:nvSpPr>
        <p:spPr>
          <a:xfrm>
            <a:off x="1310429" y="5584063"/>
            <a:ext cx="2375266" cy="461665"/>
          </a:xfrm>
          <a:prstGeom prst="rect">
            <a:avLst/>
          </a:prstGeom>
          <a:noFill/>
        </p:spPr>
        <p:txBody>
          <a:bodyPr wrap="none" rtlCol="0">
            <a:spAutoFit/>
          </a:bodyPr>
          <a:lstStyle/>
          <a:p>
            <a:r>
              <a:rPr lang="en-US" sz="2400" dirty="0"/>
              <a:t>Livedo reticularis</a:t>
            </a:r>
          </a:p>
        </p:txBody>
      </p:sp>
      <p:pic>
        <p:nvPicPr>
          <p:cNvPr id="20" name="Picture 19" descr="A close-up of a person's face&#10;&#10;Description automatically generated">
            <a:extLst>
              <a:ext uri="{FF2B5EF4-FFF2-40B4-BE49-F238E27FC236}">
                <a16:creationId xmlns:a16="http://schemas.microsoft.com/office/drawing/2014/main" id="{B8F321D1-26E6-C762-ADDA-37A09F3C6806}"/>
              </a:ext>
            </a:extLst>
          </p:cNvPr>
          <p:cNvPicPr>
            <a:picLocks noChangeAspect="1"/>
          </p:cNvPicPr>
          <p:nvPr/>
        </p:nvPicPr>
        <p:blipFill>
          <a:blip r:embed="rId4"/>
          <a:stretch>
            <a:fillRect/>
          </a:stretch>
        </p:blipFill>
        <p:spPr>
          <a:xfrm>
            <a:off x="5212704" y="3517777"/>
            <a:ext cx="2893237" cy="1889461"/>
          </a:xfrm>
          <a:prstGeom prst="rect">
            <a:avLst/>
          </a:prstGeom>
        </p:spPr>
      </p:pic>
      <p:sp>
        <p:nvSpPr>
          <p:cNvPr id="21" name="TextBox 20">
            <a:extLst>
              <a:ext uri="{FF2B5EF4-FFF2-40B4-BE49-F238E27FC236}">
                <a16:creationId xmlns:a16="http://schemas.microsoft.com/office/drawing/2014/main" id="{C9CE5965-405A-F8CA-59B5-CC987BB08D48}"/>
              </a:ext>
            </a:extLst>
          </p:cNvPr>
          <p:cNvSpPr txBox="1"/>
          <p:nvPr/>
        </p:nvSpPr>
        <p:spPr>
          <a:xfrm>
            <a:off x="4843985" y="5584064"/>
            <a:ext cx="3630674" cy="461665"/>
          </a:xfrm>
          <a:prstGeom prst="rect">
            <a:avLst/>
          </a:prstGeom>
          <a:noFill/>
        </p:spPr>
        <p:txBody>
          <a:bodyPr wrap="none" rtlCol="0">
            <a:spAutoFit/>
          </a:bodyPr>
          <a:lstStyle/>
          <a:p>
            <a:r>
              <a:rPr lang="en-US" sz="2400" dirty="0"/>
              <a:t>Lymphoma in salivary gland</a:t>
            </a:r>
          </a:p>
        </p:txBody>
      </p:sp>
      <p:pic>
        <p:nvPicPr>
          <p:cNvPr id="9" name="Picture 8" descr="A row of houses with trees and blue sky&#10;&#10;AI-generated content may be incorrect.">
            <a:extLst>
              <a:ext uri="{FF2B5EF4-FFF2-40B4-BE49-F238E27FC236}">
                <a16:creationId xmlns:a16="http://schemas.microsoft.com/office/drawing/2014/main" id="{3A7C450C-B1DA-4B5D-C4CD-139788694BF4}"/>
              </a:ext>
            </a:extLst>
          </p:cNvPr>
          <p:cNvPicPr>
            <a:picLocks noChangeAspect="1"/>
          </p:cNvPicPr>
          <p:nvPr/>
        </p:nvPicPr>
        <p:blipFill>
          <a:blip r:embed="rId5"/>
          <a:stretch>
            <a:fillRect/>
          </a:stretch>
        </p:blipFill>
        <p:spPr>
          <a:xfrm>
            <a:off x="2743934" y="284461"/>
            <a:ext cx="3810000" cy="3021230"/>
          </a:xfrm>
          <a:prstGeom prst="rect">
            <a:avLst/>
          </a:prstGeom>
        </p:spPr>
      </p:pic>
    </p:spTree>
    <p:extLst>
      <p:ext uri="{BB962C8B-B14F-4D97-AF65-F5344CB8AC3E}">
        <p14:creationId xmlns:p14="http://schemas.microsoft.com/office/powerpoint/2010/main" val="25589498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a:t>Never too old to learn in medicine</a:t>
            </a:r>
          </a:p>
        </p:txBody>
      </p:sp>
      <p:pic>
        <p:nvPicPr>
          <p:cNvPr id="5" name="Picture Placeholder 4"/>
          <p:cNvPicPr>
            <a:picLocks noGrp="1" noChangeAspect="1"/>
          </p:cNvPicPr>
          <p:nvPr>
            <p:ph type="pic" idx="1"/>
          </p:nvPr>
        </p:nvPicPr>
        <p:blipFill>
          <a:blip r:embed="rId3"/>
          <a:srcRect l="1515" r="1515"/>
          <a:stretch>
            <a:fillRect/>
          </a:stretch>
        </p:blipFill>
        <p:spPr>
          <a:prstGeom prst="rect">
            <a:avLst/>
          </a:prstGeom>
        </p:spPr>
      </p:pic>
      <p:sp>
        <p:nvSpPr>
          <p:cNvPr id="4" name="Text Placeholder 3"/>
          <p:cNvSpPr>
            <a:spLocks noGrp="1"/>
          </p:cNvSpPr>
          <p:nvPr>
            <p:ph type="body" sz="half" idx="2"/>
          </p:nvPr>
        </p:nvSpPr>
        <p:spPr/>
        <p:txBody>
          <a:bodyPr>
            <a:normAutofit/>
          </a:bodyPr>
          <a:lstStyle/>
          <a:p>
            <a:pPr algn="ctr"/>
            <a:r>
              <a:rPr lang="en-US" sz="2000"/>
              <a:t>(Also never too old to get burned in medicine…)</a:t>
            </a:r>
          </a:p>
        </p:txBody>
      </p:sp>
      <p:sp>
        <p:nvSpPr>
          <p:cNvPr id="6" name="TextBox 5"/>
          <p:cNvSpPr txBox="1"/>
          <p:nvPr/>
        </p:nvSpPr>
        <p:spPr>
          <a:xfrm>
            <a:off x="7278688" y="6409832"/>
            <a:ext cx="1711912" cy="276999"/>
          </a:xfrm>
          <a:prstGeom prst="rect">
            <a:avLst/>
          </a:prstGeom>
          <a:noFill/>
        </p:spPr>
        <p:txBody>
          <a:bodyPr wrap="square" rtlCol="0">
            <a:spAutoFit/>
          </a:bodyPr>
          <a:lstStyle/>
          <a:p>
            <a:r>
              <a:rPr lang="en-US" sz="1200"/>
              <a:t>McGill Univ Library</a:t>
            </a:r>
          </a:p>
        </p:txBody>
      </p:sp>
    </p:spTree>
    <p:extLst>
      <p:ext uri="{BB962C8B-B14F-4D97-AF65-F5344CB8AC3E}">
        <p14:creationId xmlns:p14="http://schemas.microsoft.com/office/powerpoint/2010/main" val="24855636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BDB1-2A39-07DB-BB1B-42B29CD39126}"/>
              </a:ext>
            </a:extLst>
          </p:cNvPr>
          <p:cNvSpPr>
            <a:spLocks noGrp="1"/>
          </p:cNvSpPr>
          <p:nvPr>
            <p:ph type="title"/>
          </p:nvPr>
        </p:nvSpPr>
        <p:spPr/>
        <p:txBody>
          <a:bodyPr>
            <a:normAutofit fontScale="90000"/>
          </a:bodyPr>
          <a:lstStyle/>
          <a:p>
            <a:r>
              <a:rPr lang="en-US" dirty="0"/>
              <a:t>Testing should ONLY CONFIRM diagnosis, not make it</a:t>
            </a:r>
          </a:p>
        </p:txBody>
      </p:sp>
      <p:pic>
        <p:nvPicPr>
          <p:cNvPr id="4" name="Picture 3" descr="A close-up of a knife&#10;&#10;AI-generated content may be incorrect.">
            <a:extLst>
              <a:ext uri="{FF2B5EF4-FFF2-40B4-BE49-F238E27FC236}">
                <a16:creationId xmlns:a16="http://schemas.microsoft.com/office/drawing/2014/main" id="{F0007CE1-EF5A-7E37-8532-9375F19E9B1C}"/>
              </a:ext>
            </a:extLst>
          </p:cNvPr>
          <p:cNvPicPr>
            <a:picLocks noChangeAspect="1"/>
          </p:cNvPicPr>
          <p:nvPr/>
        </p:nvPicPr>
        <p:blipFill>
          <a:blip r:embed="rId3"/>
          <a:stretch>
            <a:fillRect/>
          </a:stretch>
        </p:blipFill>
        <p:spPr>
          <a:xfrm>
            <a:off x="914400" y="2370738"/>
            <a:ext cx="7772400" cy="3831825"/>
          </a:xfrm>
          <a:prstGeom prst="rect">
            <a:avLst/>
          </a:prstGeom>
        </p:spPr>
      </p:pic>
      <p:sp>
        <p:nvSpPr>
          <p:cNvPr id="3" name="TextBox 2">
            <a:extLst>
              <a:ext uri="{FF2B5EF4-FFF2-40B4-BE49-F238E27FC236}">
                <a16:creationId xmlns:a16="http://schemas.microsoft.com/office/drawing/2014/main" id="{741090B9-3D3F-5FBE-0096-7F62BD2A380B}"/>
              </a:ext>
            </a:extLst>
          </p:cNvPr>
          <p:cNvSpPr txBox="1"/>
          <p:nvPr/>
        </p:nvSpPr>
        <p:spPr>
          <a:xfrm>
            <a:off x="8265809" y="6526773"/>
            <a:ext cx="816399" cy="276999"/>
          </a:xfrm>
          <a:prstGeom prst="rect">
            <a:avLst/>
          </a:prstGeom>
          <a:noFill/>
        </p:spPr>
        <p:txBody>
          <a:bodyPr wrap="square" rtlCol="0">
            <a:spAutoFit/>
          </a:bodyPr>
          <a:lstStyle/>
          <a:p>
            <a:r>
              <a:rPr lang="en-US" sz="1200" dirty="0"/>
              <a:t>Wikipedia </a:t>
            </a:r>
          </a:p>
        </p:txBody>
      </p:sp>
    </p:spTree>
    <p:extLst>
      <p:ext uri="{BB962C8B-B14F-4D97-AF65-F5344CB8AC3E}">
        <p14:creationId xmlns:p14="http://schemas.microsoft.com/office/powerpoint/2010/main" val="3129539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2005" y="5374749"/>
            <a:ext cx="5486400" cy="566738"/>
          </a:xfrm>
        </p:spPr>
        <p:txBody>
          <a:bodyPr>
            <a:noAutofit/>
          </a:bodyPr>
          <a:lstStyle/>
          <a:p>
            <a:pPr algn="ctr"/>
            <a:r>
              <a:rPr lang="en-US" sz="2400"/>
              <a:t>FUN FACTS ABOUT DR. OSLER</a:t>
            </a:r>
            <a:br>
              <a:rPr lang="en-US" sz="2400"/>
            </a:br>
            <a:r>
              <a:rPr lang="en-US" sz="2400">
                <a:latin typeface="Helvetica"/>
              </a:rPr>
              <a:t>1845–1924</a:t>
            </a:r>
            <a:endParaRPr lang="en-US" sz="2400"/>
          </a:p>
        </p:txBody>
      </p:sp>
      <p:sp>
        <p:nvSpPr>
          <p:cNvPr id="6" name="Text Placeholder 5"/>
          <p:cNvSpPr>
            <a:spLocks noGrp="1"/>
          </p:cNvSpPr>
          <p:nvPr>
            <p:ph type="body" sz="half" idx="2"/>
          </p:nvPr>
        </p:nvSpPr>
        <p:spPr>
          <a:xfrm>
            <a:off x="6293460" y="6312962"/>
            <a:ext cx="2850540" cy="543222"/>
          </a:xfrm>
        </p:spPr>
        <p:txBody>
          <a:bodyPr>
            <a:noAutofit/>
          </a:bodyPr>
          <a:lstStyle/>
          <a:p>
            <a:pPr algn="ctr"/>
            <a:r>
              <a:rPr lang="en-US" sz="1200" dirty="0"/>
              <a:t>Wikimedia commons</a:t>
            </a:r>
          </a:p>
        </p:txBody>
      </p:sp>
      <p:pic>
        <p:nvPicPr>
          <p:cNvPr id="7" name="Content Placeholder 3"/>
          <p:cNvPicPr>
            <a:picLocks noGrp="1" noChangeAspect="1"/>
          </p:cNvPicPr>
          <p:nvPr>
            <p:ph idx="4294967295"/>
          </p:nvPr>
        </p:nvPicPr>
        <p:blipFill>
          <a:blip r:embed="rId2"/>
          <a:srcRect l="-76057" r="-76057"/>
          <a:stretch>
            <a:fillRect/>
          </a:stretch>
        </p:blipFill>
        <p:spPr>
          <a:xfrm>
            <a:off x="645965" y="477312"/>
            <a:ext cx="8229600" cy="4525962"/>
          </a:xfrm>
        </p:spPr>
      </p:pic>
    </p:spTree>
    <p:extLst>
      <p:ext uri="{BB962C8B-B14F-4D97-AF65-F5344CB8AC3E}">
        <p14:creationId xmlns:p14="http://schemas.microsoft.com/office/powerpoint/2010/main" val="2555644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04588" y="6567665"/>
            <a:ext cx="1739412" cy="276999"/>
          </a:xfrm>
          <a:prstGeom prst="rect">
            <a:avLst/>
          </a:prstGeom>
          <a:noFill/>
        </p:spPr>
        <p:txBody>
          <a:bodyPr wrap="square" rtlCol="0">
            <a:spAutoFit/>
          </a:bodyPr>
          <a:lstStyle/>
          <a:p>
            <a:r>
              <a:rPr lang="en-US" sz="1200"/>
              <a:t>www.medicine.mcgill.ca</a:t>
            </a:r>
          </a:p>
        </p:txBody>
      </p:sp>
      <p:pic>
        <p:nvPicPr>
          <p:cNvPr id="6" name="Picture 5"/>
          <p:cNvPicPr>
            <a:picLocks noChangeAspect="1"/>
          </p:cNvPicPr>
          <p:nvPr/>
        </p:nvPicPr>
        <p:blipFill>
          <a:blip r:embed="rId3"/>
          <a:stretch>
            <a:fillRect/>
          </a:stretch>
        </p:blipFill>
        <p:spPr>
          <a:xfrm>
            <a:off x="822853" y="1746421"/>
            <a:ext cx="2856012" cy="3261785"/>
          </a:xfrm>
          <a:prstGeom prst="rect">
            <a:avLst/>
          </a:prstGeom>
        </p:spPr>
      </p:pic>
      <p:pic>
        <p:nvPicPr>
          <p:cNvPr id="8" name="Picture 7"/>
          <p:cNvPicPr>
            <a:picLocks noChangeAspect="1"/>
          </p:cNvPicPr>
          <p:nvPr/>
        </p:nvPicPr>
        <p:blipFill>
          <a:blip r:embed="rId4"/>
          <a:stretch>
            <a:fillRect/>
          </a:stretch>
        </p:blipFill>
        <p:spPr>
          <a:xfrm>
            <a:off x="4028119" y="1746421"/>
            <a:ext cx="4145455" cy="3261785"/>
          </a:xfrm>
          <a:prstGeom prst="rect">
            <a:avLst/>
          </a:prstGeom>
        </p:spPr>
      </p:pic>
      <p:sp>
        <p:nvSpPr>
          <p:cNvPr id="3" name="Title 2">
            <a:extLst>
              <a:ext uri="{FF2B5EF4-FFF2-40B4-BE49-F238E27FC236}">
                <a16:creationId xmlns:a16="http://schemas.microsoft.com/office/drawing/2014/main" id="{EB3460A8-E6E8-A5F6-8B1F-5A59ADB69090}"/>
              </a:ext>
            </a:extLst>
          </p:cNvPr>
          <p:cNvSpPr>
            <a:spLocks noGrp="1"/>
          </p:cNvSpPr>
          <p:nvPr>
            <p:ph type="title"/>
          </p:nvPr>
        </p:nvSpPr>
        <p:spPr/>
        <p:txBody>
          <a:bodyPr/>
          <a:lstStyle/>
          <a:p>
            <a:r>
              <a:rPr lang="en-US" dirty="0"/>
              <a:t>Acute phase reactants</a:t>
            </a:r>
          </a:p>
        </p:txBody>
      </p:sp>
      <p:sp>
        <p:nvSpPr>
          <p:cNvPr id="5" name="TextBox 4">
            <a:extLst>
              <a:ext uri="{FF2B5EF4-FFF2-40B4-BE49-F238E27FC236}">
                <a16:creationId xmlns:a16="http://schemas.microsoft.com/office/drawing/2014/main" id="{7C1B7214-D7CF-F6D0-AA0B-615423265E74}"/>
              </a:ext>
            </a:extLst>
          </p:cNvPr>
          <p:cNvSpPr txBox="1"/>
          <p:nvPr/>
        </p:nvSpPr>
        <p:spPr>
          <a:xfrm>
            <a:off x="1981829" y="5398256"/>
            <a:ext cx="640112" cy="461665"/>
          </a:xfrm>
          <a:prstGeom prst="rect">
            <a:avLst/>
          </a:prstGeom>
          <a:noFill/>
        </p:spPr>
        <p:txBody>
          <a:bodyPr wrap="none" rtlCol="0">
            <a:spAutoFit/>
          </a:bodyPr>
          <a:lstStyle/>
          <a:p>
            <a:r>
              <a:rPr lang="en-US" sz="2400" dirty="0"/>
              <a:t>ESR</a:t>
            </a:r>
          </a:p>
        </p:txBody>
      </p:sp>
      <p:sp>
        <p:nvSpPr>
          <p:cNvPr id="7" name="TextBox 6">
            <a:extLst>
              <a:ext uri="{FF2B5EF4-FFF2-40B4-BE49-F238E27FC236}">
                <a16:creationId xmlns:a16="http://schemas.microsoft.com/office/drawing/2014/main" id="{1CF9C761-0537-1FAF-6FD5-85441E8CD36E}"/>
              </a:ext>
            </a:extLst>
          </p:cNvPr>
          <p:cNvSpPr txBox="1"/>
          <p:nvPr/>
        </p:nvSpPr>
        <p:spPr>
          <a:xfrm>
            <a:off x="5427264" y="5376436"/>
            <a:ext cx="673582" cy="461665"/>
          </a:xfrm>
          <a:prstGeom prst="rect">
            <a:avLst/>
          </a:prstGeom>
          <a:noFill/>
        </p:spPr>
        <p:txBody>
          <a:bodyPr wrap="none" rtlCol="0">
            <a:spAutoFit/>
          </a:bodyPr>
          <a:lstStyle/>
          <a:p>
            <a:r>
              <a:rPr lang="en-US" sz="2400" dirty="0"/>
              <a:t>CRP</a:t>
            </a:r>
          </a:p>
        </p:txBody>
      </p:sp>
      <p:pic>
        <p:nvPicPr>
          <p:cNvPr id="11" name="Picture 10">
            <a:extLst>
              <a:ext uri="{FF2B5EF4-FFF2-40B4-BE49-F238E27FC236}">
                <a16:creationId xmlns:a16="http://schemas.microsoft.com/office/drawing/2014/main" id="{632DBA25-D8D9-15A0-9BA3-2DF235FBF6E8}"/>
              </a:ext>
            </a:extLst>
          </p:cNvPr>
          <p:cNvPicPr>
            <a:picLocks noChangeAspect="1"/>
          </p:cNvPicPr>
          <p:nvPr/>
        </p:nvPicPr>
        <p:blipFill>
          <a:blip r:embed="rId5"/>
          <a:stretch>
            <a:fillRect/>
          </a:stretch>
        </p:blipFill>
        <p:spPr>
          <a:xfrm>
            <a:off x="7265919" y="5153064"/>
            <a:ext cx="1419210" cy="1180428"/>
          </a:xfrm>
          <a:prstGeom prst="rect">
            <a:avLst/>
          </a:prstGeom>
        </p:spPr>
      </p:pic>
    </p:spTree>
    <p:extLst>
      <p:ext uri="{BB962C8B-B14F-4D97-AF65-F5344CB8AC3E}">
        <p14:creationId xmlns:p14="http://schemas.microsoft.com/office/powerpoint/2010/main" val="999787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81" y="274638"/>
            <a:ext cx="8775930" cy="1143000"/>
          </a:xfrm>
        </p:spPr>
        <p:txBody>
          <a:bodyPr>
            <a:normAutofit fontScale="90000"/>
          </a:bodyPr>
          <a:lstStyle/>
          <a:p>
            <a:r>
              <a:rPr lang="en-US" dirty="0"/>
              <a:t>Don’t be a hater; order a REGULAR CRP!</a:t>
            </a:r>
          </a:p>
        </p:txBody>
      </p:sp>
      <p:pic>
        <p:nvPicPr>
          <p:cNvPr id="3" name="Picture 2"/>
          <p:cNvPicPr>
            <a:picLocks noChangeAspect="1"/>
          </p:cNvPicPr>
          <p:nvPr/>
        </p:nvPicPr>
        <p:blipFill>
          <a:blip r:embed="rId3"/>
          <a:stretch>
            <a:fillRect/>
          </a:stretch>
        </p:blipFill>
        <p:spPr>
          <a:xfrm>
            <a:off x="858021" y="1417638"/>
            <a:ext cx="7031338" cy="4618114"/>
          </a:xfrm>
          <a:prstGeom prst="rect">
            <a:avLst/>
          </a:prstGeom>
        </p:spPr>
      </p:pic>
      <p:sp>
        <p:nvSpPr>
          <p:cNvPr id="4" name="TextBox 3"/>
          <p:cNvSpPr txBox="1"/>
          <p:nvPr/>
        </p:nvSpPr>
        <p:spPr>
          <a:xfrm>
            <a:off x="8043334" y="6530832"/>
            <a:ext cx="987777" cy="276999"/>
          </a:xfrm>
          <a:prstGeom prst="rect">
            <a:avLst/>
          </a:prstGeom>
          <a:noFill/>
        </p:spPr>
        <p:txBody>
          <a:bodyPr wrap="square" rtlCol="0">
            <a:spAutoFit/>
          </a:bodyPr>
          <a:lstStyle/>
          <a:p>
            <a:r>
              <a:rPr lang="en-US" sz="1200"/>
              <a:t>Flickr.com</a:t>
            </a:r>
          </a:p>
        </p:txBody>
      </p:sp>
    </p:spTree>
    <p:extLst>
      <p:ext uri="{BB962C8B-B14F-4D97-AF65-F5344CB8AC3E}">
        <p14:creationId xmlns:p14="http://schemas.microsoft.com/office/powerpoint/2010/main" val="1278367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1664877"/>
            <a:ext cx="5085160" cy="3028124"/>
          </a:xfrm>
          <a:prstGeom prst="rect">
            <a:avLst/>
          </a:prstGeom>
        </p:spPr>
      </p:pic>
      <p:pic>
        <p:nvPicPr>
          <p:cNvPr id="4" name="Picture 3"/>
          <p:cNvPicPr>
            <a:picLocks noChangeAspect="1"/>
          </p:cNvPicPr>
          <p:nvPr/>
        </p:nvPicPr>
        <p:blipFill>
          <a:blip r:embed="rId4"/>
          <a:stretch>
            <a:fillRect/>
          </a:stretch>
        </p:blipFill>
        <p:spPr>
          <a:xfrm>
            <a:off x="5773181" y="2133572"/>
            <a:ext cx="3124200" cy="1320800"/>
          </a:xfrm>
          <a:prstGeom prst="rect">
            <a:avLst/>
          </a:prstGeom>
        </p:spPr>
      </p:pic>
      <p:sp>
        <p:nvSpPr>
          <p:cNvPr id="5" name="TextBox 4"/>
          <p:cNvSpPr txBox="1"/>
          <p:nvPr/>
        </p:nvSpPr>
        <p:spPr>
          <a:xfrm>
            <a:off x="8265809" y="6526773"/>
            <a:ext cx="816399" cy="276999"/>
          </a:xfrm>
          <a:prstGeom prst="rect">
            <a:avLst/>
          </a:prstGeom>
          <a:noFill/>
        </p:spPr>
        <p:txBody>
          <a:bodyPr wrap="square" rtlCol="0">
            <a:spAutoFit/>
          </a:bodyPr>
          <a:lstStyle/>
          <a:p>
            <a:r>
              <a:rPr lang="en-US" sz="1200" dirty="0"/>
              <a:t>Wikipedia </a:t>
            </a:r>
          </a:p>
        </p:txBody>
      </p:sp>
      <p:sp>
        <p:nvSpPr>
          <p:cNvPr id="8" name="Title 7">
            <a:extLst>
              <a:ext uri="{FF2B5EF4-FFF2-40B4-BE49-F238E27FC236}">
                <a16:creationId xmlns:a16="http://schemas.microsoft.com/office/drawing/2014/main" id="{7CD8B0C8-4DDF-DF74-4D1E-D6D5209E94C1}"/>
              </a:ext>
            </a:extLst>
          </p:cNvPr>
          <p:cNvSpPr>
            <a:spLocks noGrp="1"/>
          </p:cNvSpPr>
          <p:nvPr>
            <p:ph type="title"/>
          </p:nvPr>
        </p:nvSpPr>
        <p:spPr/>
        <p:txBody>
          <a:bodyPr/>
          <a:lstStyle/>
          <a:p>
            <a:r>
              <a:rPr lang="en-US" dirty="0"/>
              <a:t>RA antibodies</a:t>
            </a:r>
          </a:p>
        </p:txBody>
      </p:sp>
      <p:sp>
        <p:nvSpPr>
          <p:cNvPr id="9" name="TextBox 8">
            <a:extLst>
              <a:ext uri="{FF2B5EF4-FFF2-40B4-BE49-F238E27FC236}">
                <a16:creationId xmlns:a16="http://schemas.microsoft.com/office/drawing/2014/main" id="{D0A79FEE-44AA-232E-02E7-F3D222F515CE}"/>
              </a:ext>
            </a:extLst>
          </p:cNvPr>
          <p:cNvSpPr txBox="1"/>
          <p:nvPr/>
        </p:nvSpPr>
        <p:spPr>
          <a:xfrm>
            <a:off x="1406768" y="5193123"/>
            <a:ext cx="2516523" cy="461665"/>
          </a:xfrm>
          <a:prstGeom prst="rect">
            <a:avLst/>
          </a:prstGeom>
          <a:noFill/>
        </p:spPr>
        <p:txBody>
          <a:bodyPr wrap="none" rtlCol="0">
            <a:spAutoFit/>
          </a:bodyPr>
          <a:lstStyle/>
          <a:p>
            <a:r>
              <a:rPr lang="en-US" sz="2400" dirty="0"/>
              <a:t>Rheumatoid factor</a:t>
            </a:r>
          </a:p>
        </p:txBody>
      </p:sp>
      <p:sp>
        <p:nvSpPr>
          <p:cNvPr id="10" name="TextBox 9">
            <a:extLst>
              <a:ext uri="{FF2B5EF4-FFF2-40B4-BE49-F238E27FC236}">
                <a16:creationId xmlns:a16="http://schemas.microsoft.com/office/drawing/2014/main" id="{A6CCB843-D02F-595A-B52C-25921DDB39E7}"/>
              </a:ext>
            </a:extLst>
          </p:cNvPr>
          <p:cNvSpPr txBox="1"/>
          <p:nvPr/>
        </p:nvSpPr>
        <p:spPr>
          <a:xfrm>
            <a:off x="6379535" y="3976577"/>
            <a:ext cx="1759008" cy="1200329"/>
          </a:xfrm>
          <a:prstGeom prst="rect">
            <a:avLst/>
          </a:prstGeom>
          <a:noFill/>
        </p:spPr>
        <p:txBody>
          <a:bodyPr wrap="none" rtlCol="0">
            <a:spAutoFit/>
          </a:bodyPr>
          <a:lstStyle/>
          <a:p>
            <a:r>
              <a:rPr lang="en-US" sz="2400" dirty="0"/>
              <a:t>Cyclic </a:t>
            </a:r>
          </a:p>
          <a:p>
            <a:r>
              <a:rPr lang="en-US" sz="2400" dirty="0"/>
              <a:t>citrullinated </a:t>
            </a:r>
          </a:p>
          <a:p>
            <a:r>
              <a:rPr lang="en-US" sz="2400" dirty="0"/>
              <a:t>peptide</a:t>
            </a:r>
          </a:p>
        </p:txBody>
      </p:sp>
    </p:spTree>
    <p:extLst>
      <p:ext uri="{BB962C8B-B14F-4D97-AF65-F5344CB8AC3E}">
        <p14:creationId xmlns:p14="http://schemas.microsoft.com/office/powerpoint/2010/main" val="1357890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 nuclear antigens</a:t>
            </a:r>
          </a:p>
        </p:txBody>
      </p:sp>
      <p:sp>
        <p:nvSpPr>
          <p:cNvPr id="3" name="TextBox 2"/>
          <p:cNvSpPr txBox="1"/>
          <p:nvPr/>
        </p:nvSpPr>
        <p:spPr>
          <a:xfrm>
            <a:off x="8023812" y="6429698"/>
            <a:ext cx="830868" cy="276999"/>
          </a:xfrm>
          <a:prstGeom prst="rect">
            <a:avLst/>
          </a:prstGeom>
          <a:noFill/>
        </p:spPr>
        <p:txBody>
          <a:bodyPr wrap="square" rtlCol="0">
            <a:spAutoFit/>
          </a:bodyPr>
          <a:lstStyle/>
          <a:p>
            <a:r>
              <a:rPr lang="en-US" sz="1200" dirty="0"/>
              <a:t>Wikipedia</a:t>
            </a:r>
          </a:p>
        </p:txBody>
      </p:sp>
      <p:pic>
        <p:nvPicPr>
          <p:cNvPr id="4" name="Picture 3"/>
          <p:cNvPicPr>
            <a:picLocks noChangeAspect="1"/>
          </p:cNvPicPr>
          <p:nvPr/>
        </p:nvPicPr>
        <p:blipFill>
          <a:blip r:embed="rId3"/>
          <a:stretch>
            <a:fillRect/>
          </a:stretch>
        </p:blipFill>
        <p:spPr>
          <a:xfrm>
            <a:off x="1029220" y="2853594"/>
            <a:ext cx="2194957" cy="2041976"/>
          </a:xfrm>
          <a:prstGeom prst="rect">
            <a:avLst/>
          </a:prstGeom>
        </p:spPr>
      </p:pic>
      <p:pic>
        <p:nvPicPr>
          <p:cNvPr id="5" name="Picture 4"/>
          <p:cNvPicPr>
            <a:picLocks noChangeAspect="1"/>
          </p:cNvPicPr>
          <p:nvPr/>
        </p:nvPicPr>
        <p:blipFill>
          <a:blip r:embed="rId4"/>
          <a:stretch>
            <a:fillRect/>
          </a:stretch>
        </p:blipFill>
        <p:spPr>
          <a:xfrm>
            <a:off x="6018188" y="3736258"/>
            <a:ext cx="2156505" cy="1970261"/>
          </a:xfrm>
          <a:prstGeom prst="rect">
            <a:avLst/>
          </a:prstGeom>
        </p:spPr>
      </p:pic>
      <p:pic>
        <p:nvPicPr>
          <p:cNvPr id="6" name="Picture 5"/>
          <p:cNvPicPr>
            <a:picLocks noChangeAspect="1"/>
          </p:cNvPicPr>
          <p:nvPr/>
        </p:nvPicPr>
        <p:blipFill>
          <a:blip r:embed="rId5"/>
          <a:stretch>
            <a:fillRect/>
          </a:stretch>
        </p:blipFill>
        <p:spPr>
          <a:xfrm>
            <a:off x="3595990" y="3266991"/>
            <a:ext cx="2086191" cy="2029295"/>
          </a:xfrm>
          <a:prstGeom prst="rect">
            <a:avLst/>
          </a:prstGeom>
        </p:spPr>
      </p:pic>
      <p:sp>
        <p:nvSpPr>
          <p:cNvPr id="8" name="TextBox 7"/>
          <p:cNvSpPr txBox="1"/>
          <p:nvPr/>
        </p:nvSpPr>
        <p:spPr>
          <a:xfrm>
            <a:off x="2232526" y="1633855"/>
            <a:ext cx="4745789" cy="646331"/>
          </a:xfrm>
          <a:prstGeom prst="rect">
            <a:avLst/>
          </a:prstGeom>
          <a:noFill/>
        </p:spPr>
        <p:txBody>
          <a:bodyPr wrap="square" rtlCol="0">
            <a:spAutoFit/>
          </a:bodyPr>
          <a:lstStyle/>
          <a:p>
            <a:pPr algn="ctr"/>
            <a:r>
              <a:rPr lang="en-US" sz="3600" dirty="0"/>
              <a:t>(America’s sweetheart)</a:t>
            </a:r>
          </a:p>
        </p:txBody>
      </p:sp>
    </p:spTree>
    <p:extLst>
      <p:ext uri="{BB962C8B-B14F-4D97-AF65-F5344CB8AC3E}">
        <p14:creationId xmlns:p14="http://schemas.microsoft.com/office/powerpoint/2010/main" val="474291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Anti phospholipids (aPL)</a:t>
            </a:r>
          </a:p>
        </p:txBody>
      </p:sp>
      <p:pic>
        <p:nvPicPr>
          <p:cNvPr id="5" name="Picture 4"/>
          <p:cNvPicPr>
            <a:picLocks noChangeAspect="1"/>
          </p:cNvPicPr>
          <p:nvPr/>
        </p:nvPicPr>
        <p:blipFill>
          <a:blip r:embed="rId3"/>
          <a:stretch>
            <a:fillRect/>
          </a:stretch>
        </p:blipFill>
        <p:spPr>
          <a:xfrm>
            <a:off x="2626708" y="1719865"/>
            <a:ext cx="3890583" cy="4486601"/>
          </a:xfrm>
          <a:prstGeom prst="rect">
            <a:avLst/>
          </a:prstGeom>
        </p:spPr>
      </p:pic>
      <p:sp>
        <p:nvSpPr>
          <p:cNvPr id="6" name="TextBox 5"/>
          <p:cNvSpPr txBox="1"/>
          <p:nvPr/>
        </p:nvSpPr>
        <p:spPr>
          <a:xfrm>
            <a:off x="8115904" y="6508694"/>
            <a:ext cx="1028095" cy="276999"/>
          </a:xfrm>
          <a:prstGeom prst="rect">
            <a:avLst/>
          </a:prstGeom>
          <a:noFill/>
        </p:spPr>
        <p:txBody>
          <a:bodyPr wrap="square" rtlCol="0">
            <a:spAutoFit/>
          </a:bodyPr>
          <a:lstStyle/>
          <a:p>
            <a:r>
              <a:rPr lang="en-US" sz="1200" dirty="0"/>
              <a:t>Wikipedia </a:t>
            </a:r>
          </a:p>
        </p:txBody>
      </p:sp>
    </p:spTree>
    <p:extLst>
      <p:ext uri="{BB962C8B-B14F-4D97-AF65-F5344CB8AC3E}">
        <p14:creationId xmlns:p14="http://schemas.microsoft.com/office/powerpoint/2010/main" val="3774331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Anti neutrophilic cytoplasmic antibodies (ANCA)</a:t>
            </a:r>
          </a:p>
        </p:txBody>
      </p:sp>
      <p:pic>
        <p:nvPicPr>
          <p:cNvPr id="3" name="Picture 2"/>
          <p:cNvPicPr>
            <a:picLocks noChangeAspect="1"/>
          </p:cNvPicPr>
          <p:nvPr/>
        </p:nvPicPr>
        <p:blipFill>
          <a:blip r:embed="rId3"/>
          <a:stretch>
            <a:fillRect/>
          </a:stretch>
        </p:blipFill>
        <p:spPr>
          <a:xfrm>
            <a:off x="1604135" y="1908832"/>
            <a:ext cx="5808522" cy="3577568"/>
          </a:xfrm>
          <a:prstGeom prst="rect">
            <a:avLst/>
          </a:prstGeom>
        </p:spPr>
      </p:pic>
      <p:sp>
        <p:nvSpPr>
          <p:cNvPr id="6" name="TextBox 5"/>
          <p:cNvSpPr txBox="1"/>
          <p:nvPr/>
        </p:nvSpPr>
        <p:spPr>
          <a:xfrm>
            <a:off x="7412657" y="6277207"/>
            <a:ext cx="1596253" cy="461665"/>
          </a:xfrm>
          <a:prstGeom prst="rect">
            <a:avLst/>
          </a:prstGeom>
          <a:noFill/>
        </p:spPr>
        <p:txBody>
          <a:bodyPr wrap="square" rtlCol="0">
            <a:spAutoFit/>
          </a:bodyPr>
          <a:lstStyle/>
          <a:p>
            <a:r>
              <a:rPr lang="en-US" sz="1200" dirty="0"/>
              <a:t>Wiki  </a:t>
            </a:r>
            <a:r>
              <a:rPr lang="en-US" sz="1200" dirty="0" err="1"/>
              <a:t>www.oocities.org</a:t>
            </a:r>
            <a:endParaRPr lang="en-US" sz="1200" dirty="0"/>
          </a:p>
        </p:txBody>
      </p:sp>
    </p:spTree>
    <p:extLst>
      <p:ext uri="{BB962C8B-B14F-4D97-AF65-F5344CB8AC3E}">
        <p14:creationId xmlns:p14="http://schemas.microsoft.com/office/powerpoint/2010/main" val="2142369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0861" y="2367209"/>
            <a:ext cx="2998733" cy="3162300"/>
          </a:xfrm>
          <a:prstGeom prst="rect">
            <a:avLst/>
          </a:prstGeom>
        </p:spPr>
      </p:pic>
      <p:pic>
        <p:nvPicPr>
          <p:cNvPr id="4" name="Picture 3"/>
          <p:cNvPicPr>
            <a:picLocks noChangeAspect="1"/>
          </p:cNvPicPr>
          <p:nvPr/>
        </p:nvPicPr>
        <p:blipFill>
          <a:blip r:embed="rId4"/>
          <a:stretch>
            <a:fillRect/>
          </a:stretch>
        </p:blipFill>
        <p:spPr>
          <a:xfrm>
            <a:off x="4571999" y="2367209"/>
            <a:ext cx="2794000" cy="3162300"/>
          </a:xfrm>
          <a:prstGeom prst="rect">
            <a:avLst/>
          </a:prstGeom>
        </p:spPr>
      </p:pic>
      <p:sp>
        <p:nvSpPr>
          <p:cNvPr id="5" name="TextBox 4"/>
          <p:cNvSpPr txBox="1"/>
          <p:nvPr/>
        </p:nvSpPr>
        <p:spPr>
          <a:xfrm>
            <a:off x="7365999" y="6479081"/>
            <a:ext cx="1628589" cy="276999"/>
          </a:xfrm>
          <a:prstGeom prst="rect">
            <a:avLst/>
          </a:prstGeom>
          <a:noFill/>
        </p:spPr>
        <p:txBody>
          <a:bodyPr wrap="square" rtlCol="0">
            <a:spAutoFit/>
          </a:bodyPr>
          <a:lstStyle/>
          <a:p>
            <a:r>
              <a:rPr lang="en-US" sz="1200" dirty="0"/>
              <a:t>Wikimedia commons </a:t>
            </a:r>
          </a:p>
        </p:txBody>
      </p:sp>
      <p:sp>
        <p:nvSpPr>
          <p:cNvPr id="7" name="Title 6">
            <a:extLst>
              <a:ext uri="{FF2B5EF4-FFF2-40B4-BE49-F238E27FC236}">
                <a16:creationId xmlns:a16="http://schemas.microsoft.com/office/drawing/2014/main" id="{E58BECC3-9252-DF57-EAB5-D6019A6CA862}"/>
              </a:ext>
            </a:extLst>
          </p:cNvPr>
          <p:cNvSpPr>
            <a:spLocks noGrp="1"/>
          </p:cNvSpPr>
          <p:nvPr>
            <p:ph type="title"/>
          </p:nvPr>
        </p:nvSpPr>
        <p:spPr/>
        <p:txBody>
          <a:bodyPr/>
          <a:lstStyle/>
          <a:p>
            <a:r>
              <a:rPr lang="en-US" dirty="0"/>
              <a:t>Cocaine turns everything positive</a:t>
            </a:r>
          </a:p>
        </p:txBody>
      </p:sp>
    </p:spTree>
    <p:extLst>
      <p:ext uri="{BB962C8B-B14F-4D97-AF65-F5344CB8AC3E}">
        <p14:creationId xmlns:p14="http://schemas.microsoft.com/office/powerpoint/2010/main" val="30224812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a:t>HLA B27 </a:t>
            </a:r>
          </a:p>
        </p:txBody>
      </p:sp>
      <p:pic>
        <p:nvPicPr>
          <p:cNvPr id="8" name="Content Placeholder 7"/>
          <p:cNvPicPr>
            <a:picLocks noGrp="1" noChangeAspect="1"/>
          </p:cNvPicPr>
          <p:nvPr>
            <p:ph sz="half" idx="2"/>
          </p:nvPr>
        </p:nvPicPr>
        <p:blipFill>
          <a:blip r:embed="rId3"/>
          <a:srcRect t="5045" b="5045"/>
          <a:stretch>
            <a:fillRect/>
          </a:stretch>
        </p:blipFill>
        <p:spPr>
          <a:xfrm>
            <a:off x="2514600" y="1693473"/>
            <a:ext cx="4114800" cy="4156854"/>
          </a:xfrm>
        </p:spPr>
      </p:pic>
      <p:sp>
        <p:nvSpPr>
          <p:cNvPr id="9" name="TextBox 8"/>
          <p:cNvSpPr txBox="1"/>
          <p:nvPr/>
        </p:nvSpPr>
        <p:spPr>
          <a:xfrm>
            <a:off x="7302776" y="6126163"/>
            <a:ext cx="1283851" cy="276999"/>
          </a:xfrm>
          <a:prstGeom prst="rect">
            <a:avLst/>
          </a:prstGeom>
          <a:noFill/>
        </p:spPr>
        <p:txBody>
          <a:bodyPr wrap="square" rtlCol="0">
            <a:spAutoFit/>
          </a:bodyPr>
          <a:lstStyle/>
          <a:p>
            <a:r>
              <a:rPr lang="en-US" sz="1200"/>
              <a:t>Likesuccess.com</a:t>
            </a:r>
          </a:p>
        </p:txBody>
      </p:sp>
    </p:spTree>
    <p:extLst>
      <p:ext uri="{BB962C8B-B14F-4D97-AF65-F5344CB8AC3E}">
        <p14:creationId xmlns:p14="http://schemas.microsoft.com/office/powerpoint/2010/main" val="1702078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Synovial fluid analysis</a:t>
            </a:r>
          </a:p>
        </p:txBody>
      </p:sp>
      <p:pic>
        <p:nvPicPr>
          <p:cNvPr id="9" name="Picture 8"/>
          <p:cNvPicPr>
            <a:picLocks noChangeAspect="1"/>
          </p:cNvPicPr>
          <p:nvPr/>
        </p:nvPicPr>
        <p:blipFill>
          <a:blip r:embed="rId3"/>
          <a:stretch>
            <a:fillRect/>
          </a:stretch>
        </p:blipFill>
        <p:spPr>
          <a:xfrm>
            <a:off x="6413500" y="3908979"/>
            <a:ext cx="1828800" cy="2374900"/>
          </a:xfrm>
          <a:prstGeom prst="rect">
            <a:avLst/>
          </a:prstGeom>
        </p:spPr>
      </p:pic>
      <p:pic>
        <p:nvPicPr>
          <p:cNvPr id="10" name="Picture 9"/>
          <p:cNvPicPr>
            <a:picLocks noChangeAspect="1"/>
          </p:cNvPicPr>
          <p:nvPr/>
        </p:nvPicPr>
        <p:blipFill>
          <a:blip r:embed="rId4"/>
          <a:stretch>
            <a:fillRect/>
          </a:stretch>
        </p:blipFill>
        <p:spPr>
          <a:xfrm>
            <a:off x="876300" y="3896279"/>
            <a:ext cx="1841500" cy="2387600"/>
          </a:xfrm>
          <a:prstGeom prst="rect">
            <a:avLst/>
          </a:prstGeom>
        </p:spPr>
      </p:pic>
      <p:pic>
        <p:nvPicPr>
          <p:cNvPr id="12" name="Picture 11"/>
          <p:cNvPicPr>
            <a:picLocks noChangeAspect="1"/>
          </p:cNvPicPr>
          <p:nvPr/>
        </p:nvPicPr>
        <p:blipFill>
          <a:blip r:embed="rId5"/>
          <a:stretch>
            <a:fillRect/>
          </a:stretch>
        </p:blipFill>
        <p:spPr>
          <a:xfrm>
            <a:off x="4559300" y="3908979"/>
            <a:ext cx="1854200" cy="2374900"/>
          </a:xfrm>
          <a:prstGeom prst="rect">
            <a:avLst/>
          </a:prstGeom>
        </p:spPr>
      </p:pic>
      <p:pic>
        <p:nvPicPr>
          <p:cNvPr id="13" name="Picture 12"/>
          <p:cNvPicPr>
            <a:picLocks noChangeAspect="1"/>
          </p:cNvPicPr>
          <p:nvPr/>
        </p:nvPicPr>
        <p:blipFill>
          <a:blip r:embed="rId6"/>
          <a:stretch>
            <a:fillRect/>
          </a:stretch>
        </p:blipFill>
        <p:spPr>
          <a:xfrm>
            <a:off x="2717800" y="3896279"/>
            <a:ext cx="1841500" cy="2400300"/>
          </a:xfrm>
          <a:prstGeom prst="rect">
            <a:avLst/>
          </a:prstGeom>
        </p:spPr>
      </p:pic>
      <p:sp>
        <p:nvSpPr>
          <p:cNvPr id="15" name="TextBox 14"/>
          <p:cNvSpPr txBox="1"/>
          <p:nvPr/>
        </p:nvSpPr>
        <p:spPr>
          <a:xfrm>
            <a:off x="1090585" y="1601465"/>
            <a:ext cx="6819605" cy="523220"/>
          </a:xfrm>
          <a:prstGeom prst="rect">
            <a:avLst/>
          </a:prstGeom>
          <a:noFill/>
        </p:spPr>
        <p:txBody>
          <a:bodyPr wrap="square" rtlCol="0">
            <a:spAutoFit/>
          </a:bodyPr>
          <a:lstStyle/>
          <a:p>
            <a:pPr marL="457200" indent="-457200">
              <a:buFont typeface="Arial"/>
              <a:buChar char="•"/>
            </a:pPr>
            <a:endParaRPr lang="en-US" sz="2800" dirty="0"/>
          </a:p>
        </p:txBody>
      </p:sp>
      <p:sp>
        <p:nvSpPr>
          <p:cNvPr id="2" name="TextBox 1">
            <a:extLst>
              <a:ext uri="{FF2B5EF4-FFF2-40B4-BE49-F238E27FC236}">
                <a16:creationId xmlns:a16="http://schemas.microsoft.com/office/drawing/2014/main" id="{89C79BCE-CF91-223F-013A-17307E2F8D12}"/>
              </a:ext>
            </a:extLst>
          </p:cNvPr>
          <p:cNvSpPr txBox="1"/>
          <p:nvPr/>
        </p:nvSpPr>
        <p:spPr>
          <a:xfrm>
            <a:off x="7590398" y="6298438"/>
            <a:ext cx="1601792" cy="461665"/>
          </a:xfrm>
          <a:prstGeom prst="rect">
            <a:avLst/>
          </a:prstGeom>
          <a:noFill/>
        </p:spPr>
        <p:txBody>
          <a:bodyPr wrap="square" rtlCol="0">
            <a:spAutoFit/>
          </a:bodyPr>
          <a:lstStyle/>
          <a:p>
            <a:r>
              <a:rPr lang="en-US" sz="1200" dirty="0" err="1"/>
              <a:t>Foamcast.org</a:t>
            </a:r>
            <a:endParaRPr lang="en-US" sz="1200" dirty="0"/>
          </a:p>
          <a:p>
            <a:r>
              <a:rPr lang="en-US" sz="1200" b="0" i="0" u="sng" dirty="0">
                <a:effectLst/>
                <a:latin typeface="Helvetica Neue" panose="02000503000000020004" pitchFamily="2" charset="0"/>
                <a:hlinkClick r:id="rId7">
                  <a:extLst>
                    <a:ext uri="{A12FA001-AC4F-418D-AE19-62706E023703}">
                      <ahyp:hlinkClr xmlns:ahyp="http://schemas.microsoft.com/office/drawing/2018/hyperlinkcolor" val="tx"/>
                    </a:ext>
                  </a:extLst>
                </a:hlinkClick>
              </a:rPr>
              <a:t>usmlepathslides</a:t>
            </a:r>
            <a:r>
              <a:rPr lang="en-US" sz="1200" b="0" i="0" dirty="0">
                <a:solidFill>
                  <a:srgbClr val="333333"/>
                </a:solidFill>
                <a:effectLst/>
                <a:latin typeface="Helvetica Neue" panose="02000503000000020004" pitchFamily="2" charset="0"/>
              </a:rPr>
              <a:t>:</a:t>
            </a:r>
            <a:endParaRPr lang="en-US" sz="1200" dirty="0"/>
          </a:p>
        </p:txBody>
      </p:sp>
      <p:pic>
        <p:nvPicPr>
          <p:cNvPr id="3" name="Picture 2" descr="Several test tubes with different liquids&#10;&#10;AI-generated content may be incorrect.">
            <a:extLst>
              <a:ext uri="{FF2B5EF4-FFF2-40B4-BE49-F238E27FC236}">
                <a16:creationId xmlns:a16="http://schemas.microsoft.com/office/drawing/2014/main" id="{CC1DB144-D09D-640F-88E7-B3BB5D9B88C9}"/>
              </a:ext>
            </a:extLst>
          </p:cNvPr>
          <p:cNvPicPr>
            <a:picLocks noChangeAspect="1"/>
          </p:cNvPicPr>
          <p:nvPr/>
        </p:nvPicPr>
        <p:blipFill>
          <a:blip r:embed="rId8"/>
          <a:stretch>
            <a:fillRect/>
          </a:stretch>
        </p:blipFill>
        <p:spPr>
          <a:xfrm>
            <a:off x="2587171" y="1440150"/>
            <a:ext cx="3685420" cy="2374900"/>
          </a:xfrm>
          <a:prstGeom prst="rect">
            <a:avLst/>
          </a:prstGeom>
        </p:spPr>
      </p:pic>
    </p:spTree>
    <p:extLst>
      <p:ext uri="{BB962C8B-B14F-4D97-AF65-F5344CB8AC3E}">
        <p14:creationId xmlns:p14="http://schemas.microsoft.com/office/powerpoint/2010/main" val="2604246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36750" y="360207"/>
            <a:ext cx="5270500" cy="2540000"/>
          </a:xfrm>
          <a:prstGeom prst="rect">
            <a:avLst/>
          </a:prstGeom>
        </p:spPr>
      </p:pic>
      <p:sp>
        <p:nvSpPr>
          <p:cNvPr id="4" name="TextBox 3"/>
          <p:cNvSpPr txBox="1"/>
          <p:nvPr/>
        </p:nvSpPr>
        <p:spPr>
          <a:xfrm>
            <a:off x="7594997" y="6335347"/>
            <a:ext cx="1549003" cy="461665"/>
          </a:xfrm>
          <a:prstGeom prst="rect">
            <a:avLst/>
          </a:prstGeom>
          <a:noFill/>
        </p:spPr>
        <p:txBody>
          <a:bodyPr wrap="square" rtlCol="0">
            <a:spAutoFit/>
          </a:bodyPr>
          <a:lstStyle/>
          <a:p>
            <a:r>
              <a:rPr lang="en-US" sz="1200"/>
              <a:t>Ann Rheum Dis</a:t>
            </a:r>
          </a:p>
          <a:p>
            <a:r>
              <a:rPr lang="en-US" sz="1200"/>
              <a:t>Wikimedia commons </a:t>
            </a:r>
          </a:p>
        </p:txBody>
      </p:sp>
      <p:pic>
        <p:nvPicPr>
          <p:cNvPr id="5" name="Picture 4"/>
          <p:cNvPicPr>
            <a:picLocks noChangeAspect="1"/>
          </p:cNvPicPr>
          <p:nvPr/>
        </p:nvPicPr>
        <p:blipFill>
          <a:blip r:embed="rId4"/>
          <a:stretch>
            <a:fillRect/>
          </a:stretch>
        </p:blipFill>
        <p:spPr>
          <a:xfrm>
            <a:off x="1196883" y="3205396"/>
            <a:ext cx="2880605" cy="2160454"/>
          </a:xfrm>
          <a:prstGeom prst="rect">
            <a:avLst/>
          </a:prstGeom>
        </p:spPr>
      </p:pic>
      <p:pic>
        <p:nvPicPr>
          <p:cNvPr id="6" name="Picture 5"/>
          <p:cNvPicPr>
            <a:picLocks noChangeAspect="1"/>
          </p:cNvPicPr>
          <p:nvPr/>
        </p:nvPicPr>
        <p:blipFill>
          <a:blip r:embed="rId5"/>
          <a:stretch>
            <a:fillRect/>
          </a:stretch>
        </p:blipFill>
        <p:spPr>
          <a:xfrm>
            <a:off x="4668089" y="3205396"/>
            <a:ext cx="3211486" cy="2160454"/>
          </a:xfrm>
          <a:prstGeom prst="rect">
            <a:avLst/>
          </a:prstGeom>
        </p:spPr>
      </p:pic>
      <p:sp>
        <p:nvSpPr>
          <p:cNvPr id="7" name="TextBox 6"/>
          <p:cNvSpPr txBox="1"/>
          <p:nvPr/>
        </p:nvSpPr>
        <p:spPr>
          <a:xfrm>
            <a:off x="2077253" y="5579375"/>
            <a:ext cx="1119867" cy="461665"/>
          </a:xfrm>
          <a:prstGeom prst="rect">
            <a:avLst/>
          </a:prstGeom>
          <a:noFill/>
        </p:spPr>
        <p:txBody>
          <a:bodyPr wrap="square" rtlCol="0">
            <a:spAutoFit/>
          </a:bodyPr>
          <a:lstStyle/>
          <a:p>
            <a:r>
              <a:rPr lang="en-US" sz="2400" dirty="0"/>
              <a:t>Gout</a:t>
            </a:r>
          </a:p>
        </p:txBody>
      </p:sp>
      <p:sp>
        <p:nvSpPr>
          <p:cNvPr id="8" name="TextBox 7"/>
          <p:cNvSpPr txBox="1"/>
          <p:nvPr/>
        </p:nvSpPr>
        <p:spPr>
          <a:xfrm>
            <a:off x="4887629" y="5566024"/>
            <a:ext cx="2991946" cy="461665"/>
          </a:xfrm>
          <a:prstGeom prst="rect">
            <a:avLst/>
          </a:prstGeom>
          <a:noFill/>
        </p:spPr>
        <p:txBody>
          <a:bodyPr wrap="square" rtlCol="0">
            <a:spAutoFit/>
          </a:bodyPr>
          <a:lstStyle/>
          <a:p>
            <a:r>
              <a:rPr lang="en-US" sz="2400" dirty="0"/>
              <a:t>Pseudogout (CPPD)</a:t>
            </a:r>
          </a:p>
        </p:txBody>
      </p:sp>
    </p:spTree>
    <p:extLst>
      <p:ext uri="{BB962C8B-B14F-4D97-AF65-F5344CB8AC3E}">
        <p14:creationId xmlns:p14="http://schemas.microsoft.com/office/powerpoint/2010/main" val="3719640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rheumatology?</a:t>
            </a:r>
          </a:p>
        </p:txBody>
      </p:sp>
      <p:sp>
        <p:nvSpPr>
          <p:cNvPr id="9" name="Text Placeholder 8"/>
          <p:cNvSpPr>
            <a:spLocks noGrp="1"/>
          </p:cNvSpPr>
          <p:nvPr>
            <p:ph type="body" idx="1"/>
          </p:nvPr>
        </p:nvSpPr>
        <p:spPr>
          <a:xfrm>
            <a:off x="7022353" y="6126163"/>
            <a:ext cx="2121647" cy="636764"/>
          </a:xfrm>
        </p:spPr>
        <p:txBody>
          <a:bodyPr>
            <a:normAutofit fontScale="62500" lnSpcReduction="20000"/>
          </a:bodyPr>
          <a:lstStyle/>
          <a:p>
            <a:pPr marL="0" lvl="1"/>
            <a:endParaRPr lang="en-US" sz="1000" b="0"/>
          </a:p>
          <a:p>
            <a:pPr marL="0" lvl="1"/>
            <a:endParaRPr lang="en-US" sz="1000" b="0"/>
          </a:p>
          <a:p>
            <a:pPr marL="0" lvl="1"/>
            <a:endParaRPr lang="en-US" sz="1000" b="0"/>
          </a:p>
          <a:p>
            <a:pPr marL="0" lvl="1"/>
            <a:endParaRPr lang="en-US" sz="1000" b="0"/>
          </a:p>
          <a:p>
            <a:pPr marL="0" lvl="1"/>
            <a:r>
              <a:rPr lang="en-US" sz="1700" b="0"/>
              <a:t>Wikimedia commons</a:t>
            </a:r>
          </a:p>
          <a:p>
            <a:endParaRPr lang="en-US" b="0"/>
          </a:p>
        </p:txBody>
      </p:sp>
      <p:pic>
        <p:nvPicPr>
          <p:cNvPr id="7" name="Content Placeholder 6"/>
          <p:cNvPicPr>
            <a:picLocks noGrp="1" noChangeAspect="1"/>
          </p:cNvPicPr>
          <p:nvPr>
            <p:ph sz="quarter" idx="4"/>
          </p:nvPr>
        </p:nvPicPr>
        <p:blipFill>
          <a:blip r:embed="rId3"/>
          <a:srcRect l="-23744" r="-23744"/>
          <a:stretch>
            <a:fillRect/>
          </a:stretch>
        </p:blipFill>
        <p:spPr>
          <a:xfrm>
            <a:off x="377330" y="1436782"/>
            <a:ext cx="4041775" cy="4591050"/>
          </a:xfrm>
        </p:spPr>
      </p:pic>
      <p:pic>
        <p:nvPicPr>
          <p:cNvPr id="11" name="Picture 10"/>
          <p:cNvPicPr>
            <a:picLocks noChangeAspect="1"/>
          </p:cNvPicPr>
          <p:nvPr/>
        </p:nvPicPr>
        <p:blipFill>
          <a:blip r:embed="rId4"/>
          <a:stretch>
            <a:fillRect/>
          </a:stretch>
        </p:blipFill>
        <p:spPr>
          <a:xfrm>
            <a:off x="4214721" y="1559454"/>
            <a:ext cx="3734320" cy="2742391"/>
          </a:xfrm>
          <a:prstGeom prst="rect">
            <a:avLst/>
          </a:prstGeom>
        </p:spPr>
      </p:pic>
      <p:pic>
        <p:nvPicPr>
          <p:cNvPr id="8" name="Picture 7" descr="Gavel resting on block">
            <a:extLst>
              <a:ext uri="{FF2B5EF4-FFF2-40B4-BE49-F238E27FC236}">
                <a16:creationId xmlns:a16="http://schemas.microsoft.com/office/drawing/2014/main" id="{653BE176-64A3-CE97-8FC4-4A7EBADBFC0D}"/>
              </a:ext>
            </a:extLst>
          </p:cNvPr>
          <p:cNvPicPr>
            <a:picLocks noChangeAspect="1"/>
          </p:cNvPicPr>
          <p:nvPr/>
        </p:nvPicPr>
        <p:blipFill>
          <a:blip r:embed="rId5"/>
          <a:stretch>
            <a:fillRect/>
          </a:stretch>
        </p:blipFill>
        <p:spPr>
          <a:xfrm>
            <a:off x="4572000" y="4532063"/>
            <a:ext cx="2299448" cy="1532965"/>
          </a:xfrm>
          <a:prstGeom prst="rect">
            <a:avLst/>
          </a:prstGeom>
        </p:spPr>
      </p:pic>
    </p:spTree>
    <p:extLst>
      <p:ext uri="{BB962C8B-B14F-4D97-AF65-F5344CB8AC3E}">
        <p14:creationId xmlns:p14="http://schemas.microsoft.com/office/powerpoint/2010/main" val="1061236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rmAutofit fontScale="90000"/>
          </a:bodyPr>
          <a:lstStyle/>
          <a:p>
            <a:r>
              <a:rPr lang="en-US"/>
              <a:t>How we treat EVERYTHING in rheumatology</a:t>
            </a:r>
          </a:p>
        </p:txBody>
      </p:sp>
      <p:pic>
        <p:nvPicPr>
          <p:cNvPr id="14" name="Picture 13" descr="An aerial view of a city&#10;&#10;AI-generated content may be incorrect.">
            <a:extLst>
              <a:ext uri="{FF2B5EF4-FFF2-40B4-BE49-F238E27FC236}">
                <a16:creationId xmlns:a16="http://schemas.microsoft.com/office/drawing/2014/main" id="{7859D30F-5127-726E-D7A2-0C4BFE89A573}"/>
              </a:ext>
            </a:extLst>
          </p:cNvPr>
          <p:cNvPicPr>
            <a:picLocks noChangeAspect="1"/>
          </p:cNvPicPr>
          <p:nvPr/>
        </p:nvPicPr>
        <p:blipFill>
          <a:blip r:embed="rId3"/>
          <a:stretch>
            <a:fillRect/>
          </a:stretch>
        </p:blipFill>
        <p:spPr>
          <a:xfrm>
            <a:off x="1130300" y="1704458"/>
            <a:ext cx="6883400" cy="4597400"/>
          </a:xfrm>
          <a:prstGeom prst="rect">
            <a:avLst/>
          </a:prstGeom>
        </p:spPr>
      </p:pic>
    </p:spTree>
    <p:extLst>
      <p:ext uri="{BB962C8B-B14F-4D97-AF65-F5344CB8AC3E}">
        <p14:creationId xmlns:p14="http://schemas.microsoft.com/office/powerpoint/2010/main" val="2953229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BUT Monoarticular arthritis is different</a:t>
            </a:r>
          </a:p>
        </p:txBody>
      </p:sp>
      <p:pic>
        <p:nvPicPr>
          <p:cNvPr id="8" name="Picture 7" descr="A tall building on a small island in the middle of a city&#10;&#10;AI-generated content may be incorrect.">
            <a:extLst>
              <a:ext uri="{FF2B5EF4-FFF2-40B4-BE49-F238E27FC236}">
                <a16:creationId xmlns:a16="http://schemas.microsoft.com/office/drawing/2014/main" id="{EF26526F-E6CC-5D4A-FAC1-F15547C9A39D}"/>
              </a:ext>
            </a:extLst>
          </p:cNvPr>
          <p:cNvPicPr>
            <a:picLocks noChangeAspect="1"/>
          </p:cNvPicPr>
          <p:nvPr/>
        </p:nvPicPr>
        <p:blipFill>
          <a:blip r:embed="rId3"/>
          <a:stretch>
            <a:fillRect/>
          </a:stretch>
        </p:blipFill>
        <p:spPr>
          <a:xfrm>
            <a:off x="1123950" y="1502547"/>
            <a:ext cx="6896100" cy="4597400"/>
          </a:xfrm>
          <a:prstGeom prst="rect">
            <a:avLst/>
          </a:prstGeom>
        </p:spPr>
      </p:pic>
    </p:spTree>
    <p:extLst>
      <p:ext uri="{BB962C8B-B14F-4D97-AF65-F5344CB8AC3E}">
        <p14:creationId xmlns:p14="http://schemas.microsoft.com/office/powerpoint/2010/main" val="1136601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Cases</a:t>
            </a:r>
          </a:p>
        </p:txBody>
      </p:sp>
      <p:sp>
        <p:nvSpPr>
          <p:cNvPr id="5" name="Text Placeholder 4"/>
          <p:cNvSpPr>
            <a:spLocks noGrp="1"/>
          </p:cNvSpPr>
          <p:nvPr>
            <p:ph type="body" idx="1"/>
          </p:nvPr>
        </p:nvSpPr>
        <p:spPr/>
        <p:txBody>
          <a:bodyPr>
            <a:normAutofit/>
          </a:bodyPr>
          <a:lstStyle/>
          <a:p>
            <a:r>
              <a:rPr lang="en-US" sz="3200" dirty="0"/>
              <a:t>Clinical</a:t>
            </a:r>
          </a:p>
        </p:txBody>
      </p:sp>
      <p:sp>
        <p:nvSpPr>
          <p:cNvPr id="3" name="Content Placeholder 2"/>
          <p:cNvSpPr>
            <a:spLocks noGrp="1"/>
          </p:cNvSpPr>
          <p:nvPr>
            <p:ph sz="half" idx="2"/>
          </p:nvPr>
        </p:nvSpPr>
        <p:spPr>
          <a:xfrm>
            <a:off x="457200" y="2174874"/>
            <a:ext cx="4040188" cy="4683125"/>
          </a:xfrm>
        </p:spPr>
        <p:txBody>
          <a:bodyPr>
            <a:normAutofit fontScale="92500"/>
          </a:bodyPr>
          <a:lstStyle/>
          <a:p>
            <a:r>
              <a:rPr lang="en-US" sz="2800" dirty="0"/>
              <a:t>Drug rep vs the truck driver</a:t>
            </a:r>
          </a:p>
          <a:p>
            <a:r>
              <a:rPr lang="en-US" sz="2800" dirty="0"/>
              <a:t>Volleyball player vs every old person in Elgin </a:t>
            </a:r>
          </a:p>
          <a:p>
            <a:r>
              <a:rPr lang="en-US" sz="2800" dirty="0"/>
              <a:t>Ron’s twin from Harry Potter vs the man whose now ex wife (yay) hates me </a:t>
            </a:r>
          </a:p>
          <a:p>
            <a:r>
              <a:rPr lang="en-US" sz="2800" dirty="0"/>
              <a:t>Every old person in Elgin vs the retired engineer</a:t>
            </a:r>
          </a:p>
          <a:p>
            <a:endParaRPr lang="en-US" dirty="0"/>
          </a:p>
        </p:txBody>
      </p:sp>
      <p:sp>
        <p:nvSpPr>
          <p:cNvPr id="6" name="Text Placeholder 5"/>
          <p:cNvSpPr>
            <a:spLocks noGrp="1"/>
          </p:cNvSpPr>
          <p:nvPr>
            <p:ph type="body" sz="quarter" idx="3"/>
          </p:nvPr>
        </p:nvSpPr>
        <p:spPr/>
        <p:txBody>
          <a:bodyPr>
            <a:normAutofit/>
          </a:bodyPr>
          <a:lstStyle/>
          <a:p>
            <a:r>
              <a:rPr lang="en-US" sz="3200"/>
              <a:t>Labs/tests</a:t>
            </a:r>
          </a:p>
        </p:txBody>
      </p:sp>
      <p:sp>
        <p:nvSpPr>
          <p:cNvPr id="4" name="Content Placeholder 3"/>
          <p:cNvSpPr>
            <a:spLocks noGrp="1"/>
          </p:cNvSpPr>
          <p:nvPr>
            <p:ph sz="quarter" idx="4"/>
          </p:nvPr>
        </p:nvSpPr>
        <p:spPr>
          <a:xfrm>
            <a:off x="4645025" y="2174875"/>
            <a:ext cx="4041775" cy="4683124"/>
          </a:xfrm>
        </p:spPr>
        <p:txBody>
          <a:bodyPr>
            <a:normAutofit fontScale="92500"/>
          </a:bodyPr>
          <a:lstStyle/>
          <a:p>
            <a:r>
              <a:rPr lang="en-US" sz="2800"/>
              <a:t>Labs in v anxious tree hugger vs Max’s mom</a:t>
            </a:r>
          </a:p>
          <a:p>
            <a:r>
              <a:rPr lang="en-US" sz="2800"/>
              <a:t>Gold lid implant vs an extra in Lord of the Rings</a:t>
            </a:r>
          </a:p>
          <a:p>
            <a:r>
              <a:rPr lang="en-US" sz="2800"/>
              <a:t>Crystals and treatment in the retired nurse with the crazy aunt vs Italian seamstress </a:t>
            </a:r>
          </a:p>
        </p:txBody>
      </p:sp>
    </p:spTree>
    <p:extLst>
      <p:ext uri="{BB962C8B-B14F-4D97-AF65-F5344CB8AC3E}">
        <p14:creationId xmlns:p14="http://schemas.microsoft.com/office/powerpoint/2010/main" val="427263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dissolv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dissolv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dissolve">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dissolve">
                                      <p:cBhvr>
                                        <p:cTn id="4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That’s what Lee said</a:t>
            </a:r>
          </a:p>
        </p:txBody>
      </p:sp>
      <p:graphicFrame>
        <p:nvGraphicFramePr>
          <p:cNvPr id="5" name="Table 4"/>
          <p:cNvGraphicFramePr>
            <a:graphicFrameLocks noGrp="1"/>
          </p:cNvGraphicFramePr>
          <p:nvPr/>
        </p:nvGraphicFramePr>
        <p:xfrm>
          <a:off x="287867" y="1735666"/>
          <a:ext cx="8602132" cy="444305"/>
        </p:xfrm>
        <a:graphic>
          <a:graphicData uri="http://schemas.openxmlformats.org/drawingml/2006/table">
            <a:tbl>
              <a:tblPr firstRow="1" bandRow="1">
                <a:tableStyleId>{6E25E649-3F16-4E02-A733-19D2CDBF48F0}</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444305">
                <a:tc>
                  <a:txBody>
                    <a:bodyPr/>
                    <a:lstStyle/>
                    <a:p>
                      <a:r>
                        <a:rPr lang="en-US" sz="2000"/>
                        <a:t>History</a:t>
                      </a:r>
                      <a:r>
                        <a:rPr lang="en-US" sz="2000" baseline="0"/>
                        <a:t> </a:t>
                      </a:r>
                      <a:endParaRPr lang="en-US" sz="2000" b="1" baseline="0"/>
                    </a:p>
                  </a:txBody>
                  <a:tcPr/>
                </a:tc>
                <a:tc>
                  <a:txBody>
                    <a:bodyPr/>
                    <a:lstStyle/>
                    <a:p>
                      <a:r>
                        <a:rPr lang="en-US" sz="2000"/>
                        <a:t>Physical</a:t>
                      </a:r>
                      <a:r>
                        <a:rPr lang="en-US" sz="2000" baseline="0"/>
                        <a:t> </a:t>
                      </a:r>
                      <a:endParaRPr lang="en-US" sz="2000" b="1"/>
                    </a:p>
                  </a:txBody>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nvGraphicFramePr>
        <p:xfrm>
          <a:off x="287867" y="2179971"/>
          <a:ext cx="8602132" cy="732562"/>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32562">
                <a:tc>
                  <a:txBody>
                    <a:bodyPr/>
                    <a:lstStyle/>
                    <a:p>
                      <a:r>
                        <a:rPr lang="en-US" sz="2000"/>
                        <a:t>Synovitis</a:t>
                      </a:r>
                      <a:r>
                        <a:rPr lang="en-US" sz="2000" baseline="0"/>
                        <a:t> </a:t>
                      </a:r>
                      <a:endParaRPr lang="en-US" sz="2000" b="1"/>
                    </a:p>
                  </a:txBody>
                  <a:tcPr/>
                </a:tc>
                <a:tc>
                  <a:txBody>
                    <a:bodyPr/>
                    <a:lstStyle/>
                    <a:p>
                      <a:r>
                        <a:rPr lang="en-US" sz="2000" dirty="0"/>
                        <a:t>Joint 2x</a:t>
                      </a:r>
                      <a:r>
                        <a:rPr lang="en-US" sz="2000" baseline="0" dirty="0"/>
                        <a:t> size of normal, warm, tender</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287867" y="2912533"/>
          <a:ext cx="8602132" cy="766883"/>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r>
                        <a:rPr lang="en-US" sz="2000" dirty="0"/>
                        <a:t>Morning stiffness</a:t>
                      </a:r>
                    </a:p>
                    <a:p>
                      <a:endParaRPr lang="en-US" sz="2000" b="1" dirty="0"/>
                    </a:p>
                  </a:txBody>
                  <a:tcPr/>
                </a:tc>
                <a:tc>
                  <a:txBody>
                    <a:bodyPr/>
                    <a:lstStyle/>
                    <a:p>
                      <a:r>
                        <a:rPr lang="en-US" sz="2000" dirty="0"/>
                        <a:t>At least 1</a:t>
                      </a:r>
                      <a:r>
                        <a:rPr lang="en-US" sz="2000" baseline="0" dirty="0"/>
                        <a:t> hour; set morning alarms earlier</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287867" y="3679416"/>
          <a:ext cx="8602132" cy="701040"/>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547774">
                <a:tc>
                  <a:txBody>
                    <a:bodyPr/>
                    <a:lstStyle/>
                    <a:p>
                      <a:r>
                        <a:rPr lang="en-US" sz="2000" dirty="0"/>
                        <a:t>Inflammatory back pain</a:t>
                      </a:r>
                    </a:p>
                    <a:p>
                      <a:endParaRPr lang="en-US" sz="2000" b="1" dirty="0"/>
                    </a:p>
                  </a:txBody>
                  <a:tcPr/>
                </a:tc>
                <a:tc>
                  <a:txBody>
                    <a:bodyPr/>
                    <a:lstStyle/>
                    <a:p>
                      <a:r>
                        <a:rPr lang="en-US" sz="2000" dirty="0"/>
                        <a:t>Wake</a:t>
                      </a:r>
                      <a:r>
                        <a:rPr lang="en-US" sz="2000" baseline="0" dirty="0"/>
                        <a:t> up at night and get better with exercise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287867" y="5103626"/>
          <a:ext cx="8602132" cy="766883"/>
        </p:xfrm>
        <a:graphic>
          <a:graphicData uri="http://schemas.openxmlformats.org/drawingml/2006/table">
            <a:tbl>
              <a:tblPr firstRow="1" bandRow="1">
                <a:tableStyleId>{D7AC3CCA-C797-4891-BE02-D94E43425B78}</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t>Raynaud’s</a:t>
                      </a:r>
                    </a:p>
                    <a:p>
                      <a:endParaRPr lang="en-US" sz="2000" b="1" dirty="0"/>
                    </a:p>
                  </a:txBody>
                  <a:tcPr/>
                </a:tc>
                <a:tc>
                  <a:txBody>
                    <a:bodyPr/>
                    <a:lstStyle/>
                    <a:p>
                      <a:r>
                        <a:rPr lang="en-US" sz="2000" dirty="0"/>
                        <a:t>Color changes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287867" y="4380456"/>
          <a:ext cx="8602132" cy="701040"/>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559037">
                <a:tc>
                  <a:txBody>
                    <a:bodyPr/>
                    <a:lstStyle/>
                    <a:p>
                      <a:r>
                        <a:rPr lang="en-US" sz="2000" dirty="0"/>
                        <a:t>Photosensitive rashes</a:t>
                      </a:r>
                    </a:p>
                    <a:p>
                      <a:endParaRPr lang="en-US" sz="2000" b="1" dirty="0"/>
                    </a:p>
                  </a:txBody>
                  <a:tcPr/>
                </a:tc>
                <a:tc>
                  <a:txBody>
                    <a:bodyPr/>
                    <a:lstStyle/>
                    <a:p>
                      <a:r>
                        <a:rPr lang="en-US" sz="2000" dirty="0"/>
                        <a:t>Worse</a:t>
                      </a:r>
                      <a:r>
                        <a:rPr lang="en-US" sz="2000" baseline="0" dirty="0"/>
                        <a:t> with sun exposure </a:t>
                      </a:r>
                      <a:endParaRPr lang="en-US" sz="2000" b="1" dirty="0"/>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287867" y="5870509"/>
          <a:ext cx="8602132" cy="766883"/>
        </p:xfrm>
        <a:graphic>
          <a:graphicData uri="http://schemas.openxmlformats.org/drawingml/2006/table">
            <a:tbl>
              <a:tblPr firstRow="1" bandRow="1">
                <a:tableStyleId>{0505E3EF-67EA-436B-97B2-0124C06EBD24}</a:tableStyleId>
              </a:tblPr>
              <a:tblGrid>
                <a:gridCol w="2704011">
                  <a:extLst>
                    <a:ext uri="{9D8B030D-6E8A-4147-A177-3AD203B41FA5}">
                      <a16:colId xmlns:a16="http://schemas.microsoft.com/office/drawing/2014/main" val="20000"/>
                    </a:ext>
                  </a:extLst>
                </a:gridCol>
                <a:gridCol w="5898121">
                  <a:extLst>
                    <a:ext uri="{9D8B030D-6E8A-4147-A177-3AD203B41FA5}">
                      <a16:colId xmlns:a16="http://schemas.microsoft.com/office/drawing/2014/main" val="20001"/>
                    </a:ext>
                  </a:extLst>
                </a:gridCol>
              </a:tblGrid>
              <a:tr h="766883">
                <a:tc>
                  <a:txBody>
                    <a:bodyPr/>
                    <a:lstStyle/>
                    <a:p>
                      <a:r>
                        <a:rPr lang="en-US" sz="2000" dirty="0"/>
                        <a:t>Constitutional</a:t>
                      </a:r>
                      <a:r>
                        <a:rPr lang="en-US" sz="2000" baseline="0" dirty="0"/>
                        <a:t> </a:t>
                      </a:r>
                      <a:r>
                        <a:rPr lang="en-US" sz="2000" baseline="0" dirty="0" err="1"/>
                        <a:t>sx</a:t>
                      </a:r>
                      <a:endParaRPr lang="en-US" sz="2000" dirty="0"/>
                    </a:p>
                    <a:p>
                      <a:endParaRPr lang="en-US" sz="2000" b="1" dirty="0"/>
                    </a:p>
                  </a:txBody>
                  <a:tcPr/>
                </a:tc>
                <a:tc>
                  <a:txBody>
                    <a:bodyPr/>
                    <a:lstStyle/>
                    <a:p>
                      <a:r>
                        <a:rPr lang="en-US" sz="2000" dirty="0"/>
                        <a:t>Look ill</a:t>
                      </a:r>
                      <a:r>
                        <a:rPr lang="en-US" sz="2000" baseline="0" dirty="0"/>
                        <a:t> (pay attention to grooming)</a:t>
                      </a:r>
                      <a:endParaRPr lang="en-US" sz="2000" b="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943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18533" y="1081536"/>
          <a:ext cx="8889999" cy="628328"/>
        </p:xfrm>
        <a:graphic>
          <a:graphicData uri="http://schemas.openxmlformats.org/drawingml/2006/table">
            <a:tbl>
              <a:tblPr firstRow="1" bandRow="1">
                <a:tableStyleId>{6E25E649-3F16-4E02-A733-19D2CDBF48F0}</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b="1"/>
                        <a:t>Problem </a:t>
                      </a:r>
                    </a:p>
                  </a:txBody>
                  <a:tcPr/>
                </a:tc>
                <a:tc>
                  <a:txBody>
                    <a:bodyPr/>
                    <a:lstStyle/>
                    <a:p>
                      <a:r>
                        <a:rPr lang="en-US" b="1"/>
                        <a:t>Rheum</a:t>
                      </a:r>
                    </a:p>
                  </a:txBody>
                  <a:tcPr/>
                </a:tc>
                <a:tc>
                  <a:txBody>
                    <a:bodyPr/>
                    <a:lstStyle/>
                    <a:p>
                      <a:r>
                        <a:rPr lang="en-US" b="1"/>
                        <a:t>Ortho</a:t>
                      </a:r>
                    </a:p>
                  </a:txBody>
                  <a:tcPr/>
                </a:tc>
                <a:extLst>
                  <a:ext uri="{0D108BD9-81ED-4DB2-BD59-A6C34878D82A}">
                    <a16:rowId xmlns:a16="http://schemas.microsoft.com/office/drawing/2014/main" val="10000"/>
                  </a:ext>
                </a:extLst>
              </a:tr>
            </a:tbl>
          </a:graphicData>
        </a:graphic>
      </p:graphicFrame>
      <p:sp>
        <p:nvSpPr>
          <p:cNvPr id="6" name="TextBox 5"/>
          <p:cNvSpPr txBox="1"/>
          <p:nvPr/>
        </p:nvSpPr>
        <p:spPr>
          <a:xfrm>
            <a:off x="1066800" y="338667"/>
            <a:ext cx="6993467" cy="584776"/>
          </a:xfrm>
          <a:prstGeom prst="rect">
            <a:avLst/>
          </a:prstGeom>
          <a:noFill/>
        </p:spPr>
        <p:txBody>
          <a:bodyPr wrap="square" rtlCol="0">
            <a:spAutoFit/>
          </a:bodyPr>
          <a:lstStyle/>
          <a:p>
            <a:r>
              <a:rPr lang="en-US" sz="3200" dirty="0"/>
              <a:t>Know where to send the patient… </a:t>
            </a:r>
          </a:p>
        </p:txBody>
      </p:sp>
      <p:graphicFrame>
        <p:nvGraphicFramePr>
          <p:cNvPr id="7" name="Table 6"/>
          <p:cNvGraphicFramePr>
            <a:graphicFrameLocks noGrp="1"/>
          </p:cNvGraphicFramePr>
          <p:nvPr>
            <p:extLst>
              <p:ext uri="{D42A27DB-BD31-4B8C-83A1-F6EECF244321}">
                <p14:modId xmlns:p14="http://schemas.microsoft.com/office/powerpoint/2010/main" val="13361997"/>
              </p:ext>
            </p:extLst>
          </p:nvPr>
        </p:nvGraphicFramePr>
        <p:xfrm>
          <a:off x="118533" y="1709864"/>
          <a:ext cx="8889999" cy="641669"/>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41669">
                <a:tc>
                  <a:txBody>
                    <a:bodyPr/>
                    <a:lstStyle/>
                    <a:p>
                      <a:r>
                        <a:rPr lang="en-US" dirty="0"/>
                        <a:t>Infected</a:t>
                      </a:r>
                      <a:r>
                        <a:rPr lang="en-US" baseline="0" dirty="0"/>
                        <a:t> joint</a:t>
                      </a:r>
                      <a:endParaRPr lang="en-US" b="1" dirty="0"/>
                    </a:p>
                  </a:txBody>
                  <a:tcPr/>
                </a:tc>
                <a:tc>
                  <a:txBody>
                    <a:bodyPr/>
                    <a:lstStyle/>
                    <a:p>
                      <a:endParaRPr lang="en-US" b="1" dirty="0"/>
                    </a:p>
                  </a:txBody>
                  <a:tcPr/>
                </a:tc>
                <a:tc>
                  <a:txBody>
                    <a:bodyPr/>
                    <a:lstStyle/>
                    <a:p>
                      <a:r>
                        <a:rPr lang="en-US" dirty="0"/>
                        <a:t>Aspirate</a:t>
                      </a:r>
                      <a:r>
                        <a:rPr lang="en-US" baseline="0" dirty="0"/>
                        <a:t>, surgery, iv antibiotics</a:t>
                      </a:r>
                      <a:endParaRPr lang="en-US" b="1" dirty="0"/>
                    </a:p>
                  </a:txBody>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nvGraphicFramePr>
        <p:xfrm>
          <a:off x="118533" y="2351533"/>
          <a:ext cx="8889999" cy="628328"/>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Mechanical issue</a:t>
                      </a:r>
                      <a:endParaRPr lang="en-US" b="1"/>
                    </a:p>
                  </a:txBody>
                  <a:tcPr/>
                </a:tc>
                <a:tc>
                  <a:txBody>
                    <a:bodyPr/>
                    <a:lstStyle/>
                    <a:p>
                      <a:endParaRPr lang="en-US" b="1"/>
                    </a:p>
                  </a:txBody>
                  <a:tcPr/>
                </a:tc>
                <a:tc>
                  <a:txBody>
                    <a:bodyPr/>
                    <a:lstStyle/>
                    <a:p>
                      <a:r>
                        <a:rPr lang="en-US" dirty="0"/>
                        <a:t>Image, </a:t>
                      </a:r>
                      <a:r>
                        <a:rPr lang="en-US" dirty="0" err="1"/>
                        <a:t>phys</a:t>
                      </a:r>
                      <a:r>
                        <a:rPr lang="en-US" baseline="0" dirty="0"/>
                        <a:t> </a:t>
                      </a:r>
                      <a:r>
                        <a:rPr lang="en-US" baseline="0" dirty="0" err="1"/>
                        <a:t>tx</a:t>
                      </a:r>
                      <a:r>
                        <a:rPr lang="en-US" baseline="0" dirty="0"/>
                        <a:t>, surgery</a:t>
                      </a:r>
                      <a:endParaRPr lang="en-US" b="1" dirty="0"/>
                    </a:p>
                  </a:txBody>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nvGraphicFramePr>
        <p:xfrm>
          <a:off x="118533" y="2979861"/>
          <a:ext cx="8889999" cy="628328"/>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dirty="0"/>
                        <a:t>Polyarticular synovitis </a:t>
                      </a:r>
                      <a:endParaRPr lang="en-US" b="1" dirty="0"/>
                    </a:p>
                  </a:txBody>
                  <a:tcPr/>
                </a:tc>
                <a:tc>
                  <a:txBody>
                    <a:bodyPr/>
                    <a:lstStyle/>
                    <a:p>
                      <a:r>
                        <a:rPr lang="en-US" dirty="0"/>
                        <a:t>RA</a:t>
                      </a:r>
                      <a:endParaRPr lang="en-US" b="1" dirty="0"/>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0" name="Table 9"/>
          <p:cNvGraphicFramePr>
            <a:graphicFrameLocks noGrp="1"/>
          </p:cNvGraphicFramePr>
          <p:nvPr/>
        </p:nvGraphicFramePr>
        <p:xfrm>
          <a:off x="118533" y="3608189"/>
          <a:ext cx="8889999" cy="640080"/>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Morning</a:t>
                      </a:r>
                      <a:r>
                        <a:rPr lang="en-US" baseline="0" dirty="0"/>
                        <a:t> stiffness</a:t>
                      </a:r>
                      <a:endParaRPr lang="en-US" dirty="0"/>
                    </a:p>
                    <a:p>
                      <a:endParaRPr lang="en-US" b="1" dirty="0"/>
                    </a:p>
                  </a:txBody>
                  <a:tcPr/>
                </a:tc>
                <a:tc>
                  <a:txBody>
                    <a:bodyPr/>
                    <a:lstStyle/>
                    <a:p>
                      <a:r>
                        <a:rPr lang="en-US"/>
                        <a:t>RA</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118533" y="4248269"/>
          <a:ext cx="8889999" cy="640080"/>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Photosensitive rashes with synovitis</a:t>
                      </a:r>
                      <a:endParaRPr lang="en-US" b="1"/>
                    </a:p>
                  </a:txBody>
                  <a:tcPr/>
                </a:tc>
                <a:tc>
                  <a:txBody>
                    <a:bodyPr/>
                    <a:lstStyle/>
                    <a:p>
                      <a:r>
                        <a:rPr lang="en-US"/>
                        <a:t>Lupus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118533" y="4888349"/>
          <a:ext cx="8889999" cy="628328"/>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dirty="0"/>
                        <a:t>Recurrent</a:t>
                      </a:r>
                      <a:r>
                        <a:rPr lang="en-US" baseline="0" dirty="0"/>
                        <a:t> symptoms </a:t>
                      </a:r>
                      <a:endParaRPr lang="en-US" b="1" dirty="0"/>
                    </a:p>
                  </a:txBody>
                  <a:tcPr/>
                </a:tc>
                <a:tc>
                  <a:txBody>
                    <a:bodyPr/>
                    <a:lstStyle/>
                    <a:p>
                      <a:r>
                        <a:rPr lang="en-US"/>
                        <a:t>Arthritis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3" name="Table 12"/>
          <p:cNvGraphicFramePr>
            <a:graphicFrameLocks noGrp="1"/>
          </p:cNvGraphicFramePr>
          <p:nvPr/>
        </p:nvGraphicFramePr>
        <p:xfrm>
          <a:off x="118533" y="5523266"/>
          <a:ext cx="8889999" cy="628328"/>
        </p:xfrm>
        <a:graphic>
          <a:graphicData uri="http://schemas.openxmlformats.org/drawingml/2006/table">
            <a:tbl>
              <a:tblPr firstRow="1" bandRow="1">
                <a:tableStyleId>{D7AC3CCA-C797-4891-BE02-D94E43425B78}</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r>
                        <a:rPr lang="en-US"/>
                        <a:t>Muscle weakness/atrophy</a:t>
                      </a:r>
                      <a:endParaRPr lang="en-US" b="1"/>
                    </a:p>
                  </a:txBody>
                  <a:tcPr/>
                </a:tc>
                <a:tc>
                  <a:txBody>
                    <a:bodyPr/>
                    <a:lstStyle/>
                    <a:p>
                      <a:r>
                        <a:rPr lang="en-US"/>
                        <a:t>Myositis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graphicFrame>
        <p:nvGraphicFramePr>
          <p:cNvPr id="14" name="Table 13"/>
          <p:cNvGraphicFramePr>
            <a:graphicFrameLocks noGrp="1"/>
          </p:cNvGraphicFramePr>
          <p:nvPr/>
        </p:nvGraphicFramePr>
        <p:xfrm>
          <a:off x="118533" y="6151594"/>
          <a:ext cx="8889999" cy="640080"/>
        </p:xfrm>
        <a:graphic>
          <a:graphicData uri="http://schemas.openxmlformats.org/drawingml/2006/table">
            <a:tbl>
              <a:tblPr firstRow="1" bandRow="1">
                <a:tableStyleId>{0505E3EF-67EA-436B-97B2-0124C06EBD24}</a:tableStyleId>
              </a:tblPr>
              <a:tblGrid>
                <a:gridCol w="3556000">
                  <a:extLst>
                    <a:ext uri="{9D8B030D-6E8A-4147-A177-3AD203B41FA5}">
                      <a16:colId xmlns:a16="http://schemas.microsoft.com/office/drawing/2014/main" val="20000"/>
                    </a:ext>
                  </a:extLst>
                </a:gridCol>
                <a:gridCol w="2065867">
                  <a:extLst>
                    <a:ext uri="{9D8B030D-6E8A-4147-A177-3AD203B41FA5}">
                      <a16:colId xmlns:a16="http://schemas.microsoft.com/office/drawing/2014/main" val="20001"/>
                    </a:ext>
                  </a:extLst>
                </a:gridCol>
                <a:gridCol w="3268132">
                  <a:extLst>
                    <a:ext uri="{9D8B030D-6E8A-4147-A177-3AD203B41FA5}">
                      <a16:colId xmlns:a16="http://schemas.microsoft.com/office/drawing/2014/main" val="20002"/>
                    </a:ext>
                  </a:extLst>
                </a:gridCol>
              </a:tblGrid>
              <a:tr h="6283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Constitutional</a:t>
                      </a:r>
                      <a:r>
                        <a:rPr lang="en-US" baseline="0" dirty="0"/>
                        <a:t> symptoms</a:t>
                      </a:r>
                      <a:endParaRPr lang="en-US" dirty="0"/>
                    </a:p>
                    <a:p>
                      <a:endParaRPr lang="en-US" b="1" dirty="0"/>
                    </a:p>
                  </a:txBody>
                  <a:tcPr/>
                </a:tc>
                <a:tc>
                  <a:txBody>
                    <a:bodyPr/>
                    <a:lstStyle/>
                    <a:p>
                      <a:r>
                        <a:rPr lang="en-US"/>
                        <a:t>Vasculitis </a:t>
                      </a:r>
                      <a:endParaRPr lang="en-US" b="1"/>
                    </a:p>
                  </a:txBody>
                  <a:tcPr/>
                </a:tc>
                <a:tc>
                  <a:txBody>
                    <a:bodyPr/>
                    <a:lstStyle/>
                    <a:p>
                      <a:endParaRPr lang="en-US" b="1"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228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par>
                                <p:cTn id="25" presetID="9"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623470"/>
            <a:ext cx="5486400" cy="566738"/>
          </a:xfrm>
        </p:spPr>
        <p:txBody>
          <a:bodyPr>
            <a:normAutofit/>
          </a:bodyPr>
          <a:lstStyle/>
          <a:p>
            <a:pPr algn="ctr"/>
            <a:r>
              <a:rPr lang="en-US" sz="2400"/>
              <a:t>Donated his brain to science </a:t>
            </a:r>
          </a:p>
        </p:txBody>
      </p:sp>
      <p:pic>
        <p:nvPicPr>
          <p:cNvPr id="5" name="Picture Placeholder 4"/>
          <p:cNvPicPr>
            <a:picLocks noGrp="1" noChangeAspect="1"/>
          </p:cNvPicPr>
          <p:nvPr>
            <p:ph type="pic" idx="1"/>
          </p:nvPr>
        </p:nvPicPr>
        <p:blipFill>
          <a:blip r:embed="rId3"/>
          <a:srcRect l="2047" r="2047"/>
          <a:stretch>
            <a:fillRect/>
          </a:stretch>
        </p:blipFill>
        <p:spPr/>
      </p:pic>
      <p:sp>
        <p:nvSpPr>
          <p:cNvPr id="4" name="Text Placeholder 3"/>
          <p:cNvSpPr>
            <a:spLocks noGrp="1"/>
          </p:cNvSpPr>
          <p:nvPr>
            <p:ph type="body" sz="half" idx="2"/>
          </p:nvPr>
        </p:nvSpPr>
        <p:spPr>
          <a:xfrm>
            <a:off x="7497786" y="6315428"/>
            <a:ext cx="1409230" cy="392756"/>
          </a:xfrm>
        </p:spPr>
        <p:txBody>
          <a:bodyPr>
            <a:normAutofit/>
          </a:bodyPr>
          <a:lstStyle/>
          <a:p>
            <a:r>
              <a:rPr lang="en-US" sz="1200">
                <a:solidFill>
                  <a:srgbClr val="FFFFFF"/>
                </a:solidFill>
              </a:rPr>
              <a:t>The Wistar Institute</a:t>
            </a:r>
          </a:p>
        </p:txBody>
      </p:sp>
      <p:sp>
        <p:nvSpPr>
          <p:cNvPr id="6" name="Text Placeholder 3"/>
          <p:cNvSpPr txBox="1">
            <a:spLocks/>
          </p:cNvSpPr>
          <p:nvPr/>
        </p:nvSpPr>
        <p:spPr>
          <a:xfrm>
            <a:off x="6996990" y="6315428"/>
            <a:ext cx="1910026" cy="356979"/>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endParaRPr lang="en-US" sz="1200"/>
          </a:p>
        </p:txBody>
      </p:sp>
    </p:spTree>
    <p:extLst>
      <p:ext uri="{BB962C8B-B14F-4D97-AF65-F5344CB8AC3E}">
        <p14:creationId xmlns:p14="http://schemas.microsoft.com/office/powerpoint/2010/main" val="2821854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Questions, concerns, </a:t>
            </a:r>
            <a:br>
              <a:rPr lang="en-US"/>
            </a:br>
            <a:r>
              <a:rPr lang="en-US"/>
              <a:t>deep thoughts?</a:t>
            </a:r>
          </a:p>
        </p:txBody>
      </p:sp>
      <p:sp>
        <p:nvSpPr>
          <p:cNvPr id="6" name="Subtitle 5"/>
          <p:cNvSpPr>
            <a:spLocks noGrp="1"/>
          </p:cNvSpPr>
          <p:nvPr>
            <p:ph type="subTitle" idx="1"/>
          </p:nvPr>
        </p:nvSpPr>
        <p:spPr>
          <a:xfrm>
            <a:off x="1371600" y="4540368"/>
            <a:ext cx="6400800" cy="1098432"/>
          </a:xfrm>
        </p:spPr>
        <p:txBody>
          <a:bodyPr/>
          <a:lstStyle/>
          <a:p>
            <a:r>
              <a:rPr lang="en-US"/>
              <a:t>Shaiba.ansariali@gmail.com</a:t>
            </a:r>
          </a:p>
        </p:txBody>
      </p:sp>
    </p:spTree>
    <p:extLst>
      <p:ext uri="{BB962C8B-B14F-4D97-AF65-F5344CB8AC3E}">
        <p14:creationId xmlns:p14="http://schemas.microsoft.com/office/powerpoint/2010/main" val="7625156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8C54B-4F0A-D04A-B5B4-AEE5F31ACF80}"/>
              </a:ext>
            </a:extLst>
          </p:cNvPr>
          <p:cNvSpPr>
            <a:spLocks noGrp="1"/>
          </p:cNvSpPr>
          <p:nvPr>
            <p:ph type="ctrTitle"/>
          </p:nvPr>
        </p:nvSpPr>
        <p:spPr/>
        <p:txBody>
          <a:bodyPr/>
          <a:lstStyle/>
          <a:p>
            <a:r>
              <a:rPr lang="en-US" dirty="0"/>
              <a:t>Bonus material</a:t>
            </a:r>
          </a:p>
        </p:txBody>
      </p:sp>
      <p:sp>
        <p:nvSpPr>
          <p:cNvPr id="3" name="Subtitle 2">
            <a:extLst>
              <a:ext uri="{FF2B5EF4-FFF2-40B4-BE49-F238E27FC236}">
                <a16:creationId xmlns:a16="http://schemas.microsoft.com/office/drawing/2014/main" id="{3CF2678A-8D34-9346-BCED-8D7274DB880D}"/>
              </a:ext>
            </a:extLst>
          </p:cNvPr>
          <p:cNvSpPr>
            <a:spLocks noGrp="1"/>
          </p:cNvSpPr>
          <p:nvPr>
            <p:ph type="subTitle" idx="1"/>
          </p:nvPr>
        </p:nvSpPr>
        <p:spPr/>
        <p:txBody>
          <a:bodyPr/>
          <a:lstStyle/>
          <a:p>
            <a:r>
              <a:rPr lang="en-US" dirty="0"/>
              <a:t>(you’re welcome)</a:t>
            </a:r>
          </a:p>
        </p:txBody>
      </p:sp>
    </p:spTree>
    <p:extLst>
      <p:ext uri="{BB962C8B-B14F-4D97-AF65-F5344CB8AC3E}">
        <p14:creationId xmlns:p14="http://schemas.microsoft.com/office/powerpoint/2010/main" val="33482086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986D-A8E7-90E2-8954-98F5E2ACA2E0}"/>
              </a:ext>
            </a:extLst>
          </p:cNvPr>
          <p:cNvSpPr>
            <a:spLocks noGrp="1"/>
          </p:cNvSpPr>
          <p:nvPr>
            <p:ph type="title"/>
          </p:nvPr>
        </p:nvSpPr>
        <p:spPr/>
        <p:txBody>
          <a:bodyPr>
            <a:normAutofit fontScale="90000"/>
          </a:bodyPr>
          <a:lstStyle/>
          <a:p>
            <a:r>
              <a:rPr lang="en-US" dirty="0"/>
              <a:t>What I wish my superiors had taught me about rashes…(sigh)</a:t>
            </a:r>
          </a:p>
        </p:txBody>
      </p:sp>
      <p:sp>
        <p:nvSpPr>
          <p:cNvPr id="3" name="Content Placeholder 2">
            <a:extLst>
              <a:ext uri="{FF2B5EF4-FFF2-40B4-BE49-F238E27FC236}">
                <a16:creationId xmlns:a16="http://schemas.microsoft.com/office/drawing/2014/main" id="{6D3F9723-3E35-B101-EA39-69E3C357585D}"/>
              </a:ext>
            </a:extLst>
          </p:cNvPr>
          <p:cNvSpPr>
            <a:spLocks noGrp="1"/>
          </p:cNvSpPr>
          <p:nvPr>
            <p:ph idx="1"/>
          </p:nvPr>
        </p:nvSpPr>
        <p:spPr/>
        <p:txBody>
          <a:bodyPr/>
          <a:lstStyle/>
          <a:p>
            <a:endParaRPr lang="en-US" dirty="0"/>
          </a:p>
          <a:p>
            <a:r>
              <a:rPr lang="en-US" dirty="0"/>
              <a:t>Macular (flat) vs plaque (raised)</a:t>
            </a:r>
          </a:p>
          <a:p>
            <a:r>
              <a:rPr lang="en-US" dirty="0"/>
              <a:t>Nodule (big bump) vs papule (tiny bumps)</a:t>
            </a:r>
          </a:p>
          <a:p>
            <a:r>
              <a:rPr lang="en-US" dirty="0"/>
              <a:t>Fluid vs non fluid filled </a:t>
            </a:r>
          </a:p>
          <a:p>
            <a:r>
              <a:rPr lang="en-US" dirty="0"/>
              <a:t>Color</a:t>
            </a:r>
          </a:p>
          <a:p>
            <a:r>
              <a:rPr lang="en-US" dirty="0"/>
              <a:t>Clear borders vs unclear borders</a:t>
            </a:r>
          </a:p>
          <a:p>
            <a:r>
              <a:rPr lang="en-US" dirty="0"/>
              <a:t>Photosensitive vs photoreceptive vs nothing</a:t>
            </a:r>
          </a:p>
        </p:txBody>
      </p:sp>
    </p:spTree>
    <p:extLst>
      <p:ext uri="{BB962C8B-B14F-4D97-AF65-F5344CB8AC3E}">
        <p14:creationId xmlns:p14="http://schemas.microsoft.com/office/powerpoint/2010/main" val="1308042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Pediatric rheumatology </a:t>
            </a:r>
          </a:p>
        </p:txBody>
      </p:sp>
      <p:sp>
        <p:nvSpPr>
          <p:cNvPr id="6" name="Content Placeholder 5"/>
          <p:cNvSpPr>
            <a:spLocks noGrp="1"/>
          </p:cNvSpPr>
          <p:nvPr>
            <p:ph idx="1"/>
          </p:nvPr>
        </p:nvSpPr>
        <p:spPr/>
        <p:txBody>
          <a:bodyPr/>
          <a:lstStyle/>
          <a:p>
            <a:r>
              <a:rPr lang="en-US" dirty="0"/>
              <a:t>Juvenile idiopathic arthritis</a:t>
            </a:r>
          </a:p>
          <a:p>
            <a:r>
              <a:rPr lang="en-US" dirty="0"/>
              <a:t>Juvenile systemic connective tissue disease</a:t>
            </a:r>
          </a:p>
          <a:p>
            <a:r>
              <a:rPr lang="en-US" dirty="0"/>
              <a:t>Kawasaki disease </a:t>
            </a:r>
          </a:p>
          <a:p>
            <a:endParaRPr lang="en-US" dirty="0"/>
          </a:p>
          <a:p>
            <a:r>
              <a:rPr lang="en-US" dirty="0"/>
              <a:t>Systemic JIA just like Adult Onset Still’s Disease with the quotidian fevers, rash, arthritis</a:t>
            </a:r>
          </a:p>
          <a:p>
            <a:endParaRPr lang="en-US" dirty="0"/>
          </a:p>
        </p:txBody>
      </p:sp>
    </p:spTree>
    <p:extLst>
      <p:ext uri="{BB962C8B-B14F-4D97-AF65-F5344CB8AC3E}">
        <p14:creationId xmlns:p14="http://schemas.microsoft.com/office/powerpoint/2010/main" val="91636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2288" y="1773090"/>
            <a:ext cx="5486400" cy="2554545"/>
          </a:xfrm>
          <a:prstGeom prst="rect">
            <a:avLst/>
          </a:prstGeom>
        </p:spPr>
        <p:txBody>
          <a:bodyPr wrap="square">
            <a:spAutoFit/>
          </a:bodyPr>
          <a:lstStyle/>
          <a:p>
            <a:pPr algn="ctr"/>
            <a:r>
              <a:rPr lang="en-US" sz="3200"/>
              <a:t>“When I see an arthritis patient walk in the front door, my tendency is to walk out the back door”</a:t>
            </a:r>
          </a:p>
          <a:p>
            <a:pPr algn="r"/>
            <a:r>
              <a:rPr lang="en-US" sz="3200"/>
              <a:t>- Dr Osler</a:t>
            </a:r>
          </a:p>
        </p:txBody>
      </p:sp>
    </p:spTree>
    <p:extLst>
      <p:ext uri="{BB962C8B-B14F-4D97-AF65-F5344CB8AC3E}">
        <p14:creationId xmlns:p14="http://schemas.microsoft.com/office/powerpoint/2010/main" val="2809821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Kids are just like little adults except</a:t>
            </a:r>
            <a:r>
              <a:rPr lang="mr-IN"/>
              <a:t>…</a:t>
            </a:r>
            <a:endParaRPr lang="en-US"/>
          </a:p>
        </p:txBody>
      </p:sp>
      <p:sp>
        <p:nvSpPr>
          <p:cNvPr id="3" name="Content Placeholder 2"/>
          <p:cNvSpPr>
            <a:spLocks noGrp="1"/>
          </p:cNvSpPr>
          <p:nvPr>
            <p:ph idx="1"/>
          </p:nvPr>
        </p:nvSpPr>
        <p:spPr/>
        <p:txBody>
          <a:bodyPr>
            <a:normAutofit fontScale="92500" lnSpcReduction="10000"/>
          </a:bodyPr>
          <a:lstStyle/>
          <a:p>
            <a:r>
              <a:rPr lang="en-US" dirty="0"/>
              <a:t>JIA girl named </a:t>
            </a:r>
            <a:r>
              <a:rPr lang="en-US" u="sng" dirty="0"/>
              <a:t>ANA</a:t>
            </a:r>
            <a:r>
              <a:rPr lang="en-US" dirty="0"/>
              <a:t> who can’t see </a:t>
            </a:r>
            <a:r>
              <a:rPr lang="en-US" u="sng" dirty="0"/>
              <a:t>u</a:t>
            </a:r>
            <a:r>
              <a:rPr lang="en-US" dirty="0"/>
              <a:t> </a:t>
            </a:r>
            <a:r>
              <a:rPr lang="en-US" dirty="0" err="1"/>
              <a:t>bc</a:t>
            </a:r>
            <a:r>
              <a:rPr lang="en-US" dirty="0"/>
              <a:t> </a:t>
            </a:r>
            <a:r>
              <a:rPr lang="en-US" u="sng" dirty="0"/>
              <a:t>u</a:t>
            </a:r>
            <a:r>
              <a:rPr lang="en-US" dirty="0"/>
              <a:t>veitis</a:t>
            </a:r>
          </a:p>
          <a:p>
            <a:r>
              <a:rPr lang="en-US" dirty="0"/>
              <a:t>SLE in </a:t>
            </a:r>
            <a:r>
              <a:rPr lang="en-US" u="sng" dirty="0"/>
              <a:t>k</a:t>
            </a:r>
            <a:r>
              <a:rPr lang="en-US" dirty="0"/>
              <a:t>ids is worse and in </a:t>
            </a:r>
            <a:r>
              <a:rPr lang="en-US" u="sng" dirty="0"/>
              <a:t>k</a:t>
            </a:r>
            <a:r>
              <a:rPr lang="en-US" dirty="0"/>
              <a:t>idneys </a:t>
            </a:r>
          </a:p>
          <a:p>
            <a:r>
              <a:rPr lang="en-US" u="sng" dirty="0"/>
              <a:t>D</a:t>
            </a:r>
            <a:r>
              <a:rPr lang="en-US" dirty="0"/>
              <a:t>on’t get cancers with </a:t>
            </a:r>
            <a:r>
              <a:rPr lang="en-US" u="sng" dirty="0"/>
              <a:t>d</a:t>
            </a:r>
            <a:r>
              <a:rPr lang="en-US" dirty="0"/>
              <a:t>ermatomyositis</a:t>
            </a:r>
          </a:p>
          <a:p>
            <a:r>
              <a:rPr lang="en-US" u="sng" dirty="0"/>
              <a:t>H</a:t>
            </a:r>
            <a:r>
              <a:rPr lang="en-US" dirty="0"/>
              <a:t>enoch </a:t>
            </a:r>
            <a:r>
              <a:rPr lang="en-US" dirty="0" err="1"/>
              <a:t>Schonlein</a:t>
            </a:r>
            <a:r>
              <a:rPr lang="en-US" dirty="0"/>
              <a:t> Purpura most common </a:t>
            </a:r>
            <a:r>
              <a:rPr lang="en-US" u="sng" dirty="0"/>
              <a:t>small </a:t>
            </a:r>
            <a:r>
              <a:rPr lang="en-US" dirty="0"/>
              <a:t>vessel vasculitis in </a:t>
            </a:r>
            <a:r>
              <a:rPr lang="en-US" u="sng" dirty="0"/>
              <a:t>small H</a:t>
            </a:r>
            <a:r>
              <a:rPr lang="en-US" dirty="0"/>
              <a:t>enry </a:t>
            </a:r>
          </a:p>
          <a:p>
            <a:r>
              <a:rPr lang="en-US" u="sng" dirty="0"/>
              <a:t>L</a:t>
            </a:r>
            <a:r>
              <a:rPr lang="en-US" dirty="0"/>
              <a:t>ocalized scleroderma more common and responds to meds in </a:t>
            </a:r>
            <a:r>
              <a:rPr lang="en-US" u="sng" dirty="0"/>
              <a:t>l</a:t>
            </a:r>
            <a:r>
              <a:rPr lang="en-US" dirty="0"/>
              <a:t>ittle people</a:t>
            </a:r>
          </a:p>
          <a:p>
            <a:r>
              <a:rPr lang="en-US" dirty="0"/>
              <a:t>Get a unique vasculitis (</a:t>
            </a:r>
            <a:r>
              <a:rPr lang="en-US" u="sng" dirty="0"/>
              <a:t>K</a:t>
            </a:r>
            <a:r>
              <a:rPr lang="en-US" dirty="0"/>
              <a:t>awasaki’s disease) that give </a:t>
            </a:r>
            <a:r>
              <a:rPr lang="en-US" dirty="0" err="1"/>
              <a:t>anuerysms</a:t>
            </a:r>
            <a:r>
              <a:rPr lang="en-US" dirty="0"/>
              <a:t> around the </a:t>
            </a:r>
            <a:r>
              <a:rPr lang="en-US" u="sng" dirty="0" err="1"/>
              <a:t>K</a:t>
            </a:r>
            <a:r>
              <a:rPr lang="en-US" dirty="0" err="1"/>
              <a:t>oronaries</a:t>
            </a:r>
            <a:r>
              <a:rPr lang="en-US" dirty="0"/>
              <a:t> </a:t>
            </a:r>
          </a:p>
        </p:txBody>
      </p:sp>
    </p:spTree>
    <p:extLst>
      <p:ext uri="{BB962C8B-B14F-4D97-AF65-F5344CB8AC3E}">
        <p14:creationId xmlns:p14="http://schemas.microsoft.com/office/powerpoint/2010/main" val="3254657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70251" cy="1143000"/>
          </a:xfrm>
        </p:spPr>
        <p:txBody>
          <a:bodyPr>
            <a:normAutofit fontScale="90000"/>
          </a:bodyPr>
          <a:lstStyle/>
          <a:p>
            <a:r>
              <a:rPr lang="en-US"/>
              <a:t>3 rashes in kids  v specific in rheum</a:t>
            </a:r>
          </a:p>
        </p:txBody>
      </p:sp>
      <p:pic>
        <p:nvPicPr>
          <p:cNvPr id="6" name="Picture 5"/>
          <p:cNvPicPr>
            <a:picLocks noChangeAspect="1"/>
          </p:cNvPicPr>
          <p:nvPr/>
        </p:nvPicPr>
        <p:blipFill>
          <a:blip r:embed="rId3"/>
          <a:stretch>
            <a:fillRect/>
          </a:stretch>
        </p:blipFill>
        <p:spPr>
          <a:xfrm>
            <a:off x="457200" y="1643774"/>
            <a:ext cx="2552383" cy="2455312"/>
          </a:xfrm>
          <a:prstGeom prst="rect">
            <a:avLst/>
          </a:prstGeom>
        </p:spPr>
      </p:pic>
      <p:pic>
        <p:nvPicPr>
          <p:cNvPr id="8" name="Picture 7"/>
          <p:cNvPicPr>
            <a:picLocks noChangeAspect="1"/>
          </p:cNvPicPr>
          <p:nvPr/>
        </p:nvPicPr>
        <p:blipFill>
          <a:blip r:embed="rId4"/>
          <a:stretch>
            <a:fillRect/>
          </a:stretch>
        </p:blipFill>
        <p:spPr>
          <a:xfrm>
            <a:off x="613768" y="4351316"/>
            <a:ext cx="2082800" cy="2082800"/>
          </a:xfrm>
          <a:prstGeom prst="rect">
            <a:avLst/>
          </a:prstGeom>
        </p:spPr>
      </p:pic>
      <p:pic>
        <p:nvPicPr>
          <p:cNvPr id="9" name="Picture 8"/>
          <p:cNvPicPr>
            <a:picLocks noChangeAspect="1"/>
          </p:cNvPicPr>
          <p:nvPr/>
        </p:nvPicPr>
        <p:blipFill>
          <a:blip r:embed="rId5"/>
          <a:stretch>
            <a:fillRect/>
          </a:stretch>
        </p:blipFill>
        <p:spPr>
          <a:xfrm>
            <a:off x="5067316" y="523894"/>
            <a:ext cx="3619484" cy="5016478"/>
          </a:xfrm>
          <a:prstGeom prst="rect">
            <a:avLst/>
          </a:prstGeom>
        </p:spPr>
      </p:pic>
      <p:sp>
        <p:nvSpPr>
          <p:cNvPr id="10" name="TextBox 9"/>
          <p:cNvSpPr txBox="1"/>
          <p:nvPr/>
        </p:nvSpPr>
        <p:spPr>
          <a:xfrm>
            <a:off x="3444494" y="6488668"/>
            <a:ext cx="5244259" cy="276999"/>
          </a:xfrm>
          <a:prstGeom prst="rect">
            <a:avLst/>
          </a:prstGeom>
          <a:noFill/>
        </p:spPr>
        <p:txBody>
          <a:bodyPr wrap="square" rtlCol="0">
            <a:spAutoFit/>
          </a:bodyPr>
          <a:lstStyle/>
          <a:p>
            <a:r>
              <a:rPr lang="en-US" sz="1200"/>
              <a:t>Dermatology advisor 		Science direct 		Wiki commons</a:t>
            </a:r>
          </a:p>
        </p:txBody>
      </p:sp>
      <p:sp>
        <p:nvSpPr>
          <p:cNvPr id="11" name="TextBox 10"/>
          <p:cNvSpPr txBox="1"/>
          <p:nvPr/>
        </p:nvSpPr>
        <p:spPr>
          <a:xfrm>
            <a:off x="5879994" y="5555702"/>
            <a:ext cx="1587018" cy="369332"/>
          </a:xfrm>
          <a:prstGeom prst="rect">
            <a:avLst/>
          </a:prstGeom>
          <a:noFill/>
        </p:spPr>
        <p:txBody>
          <a:bodyPr wrap="none" rtlCol="0">
            <a:spAutoFit/>
          </a:bodyPr>
          <a:lstStyle/>
          <a:p>
            <a:r>
              <a:rPr lang="en-US"/>
              <a:t>Purpura in HSP</a:t>
            </a:r>
          </a:p>
        </p:txBody>
      </p:sp>
      <p:sp>
        <p:nvSpPr>
          <p:cNvPr id="12" name="TextBox 11"/>
          <p:cNvSpPr txBox="1"/>
          <p:nvPr/>
        </p:nvSpPr>
        <p:spPr>
          <a:xfrm>
            <a:off x="3200943" y="2400516"/>
            <a:ext cx="1371057" cy="923330"/>
          </a:xfrm>
          <a:prstGeom prst="rect">
            <a:avLst/>
          </a:prstGeom>
          <a:noFill/>
        </p:spPr>
        <p:txBody>
          <a:bodyPr wrap="square" rtlCol="0">
            <a:spAutoFit/>
          </a:bodyPr>
          <a:lstStyle/>
          <a:p>
            <a:r>
              <a:rPr lang="en-US" dirty="0"/>
              <a:t>Erythema marginatum in ARF</a:t>
            </a:r>
          </a:p>
        </p:txBody>
      </p:sp>
      <p:sp>
        <p:nvSpPr>
          <p:cNvPr id="13" name="TextBox 12"/>
          <p:cNvSpPr txBox="1"/>
          <p:nvPr/>
        </p:nvSpPr>
        <p:spPr>
          <a:xfrm>
            <a:off x="2916726" y="4940195"/>
            <a:ext cx="1710725" cy="646331"/>
          </a:xfrm>
          <a:prstGeom prst="rect">
            <a:avLst/>
          </a:prstGeom>
          <a:noFill/>
        </p:spPr>
        <p:txBody>
          <a:bodyPr wrap="none" rtlCol="0">
            <a:spAutoFit/>
          </a:bodyPr>
          <a:lstStyle/>
          <a:p>
            <a:r>
              <a:rPr lang="en-US"/>
              <a:t>Salmon macules </a:t>
            </a:r>
          </a:p>
          <a:p>
            <a:r>
              <a:rPr lang="en-US"/>
              <a:t>in systemic JIA</a:t>
            </a:r>
          </a:p>
        </p:txBody>
      </p:sp>
    </p:spTree>
    <p:extLst>
      <p:ext uri="{BB962C8B-B14F-4D97-AF65-F5344CB8AC3E}">
        <p14:creationId xmlns:p14="http://schemas.microsoft.com/office/powerpoint/2010/main" val="38602697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7281B-C85F-AF63-A9BA-C3728576D4F8}"/>
              </a:ext>
            </a:extLst>
          </p:cNvPr>
          <p:cNvSpPr>
            <a:spLocks noGrp="1"/>
          </p:cNvSpPr>
          <p:nvPr>
            <p:ph type="title"/>
          </p:nvPr>
        </p:nvSpPr>
        <p:spPr/>
        <p:txBody>
          <a:bodyPr/>
          <a:lstStyle/>
          <a:p>
            <a:r>
              <a:rPr lang="en-US" dirty="0"/>
              <a:t>RAPID3</a:t>
            </a:r>
          </a:p>
        </p:txBody>
      </p:sp>
      <p:sp>
        <p:nvSpPr>
          <p:cNvPr id="3" name="Content Placeholder 2">
            <a:extLst>
              <a:ext uri="{FF2B5EF4-FFF2-40B4-BE49-F238E27FC236}">
                <a16:creationId xmlns:a16="http://schemas.microsoft.com/office/drawing/2014/main" id="{A8B3BD43-A99A-85AB-83FA-2B1208E35CDA}"/>
              </a:ext>
            </a:extLst>
          </p:cNvPr>
          <p:cNvSpPr>
            <a:spLocks noGrp="1"/>
          </p:cNvSpPr>
          <p:nvPr>
            <p:ph sz="half" idx="1"/>
          </p:nvPr>
        </p:nvSpPr>
        <p:spPr>
          <a:xfrm>
            <a:off x="457200" y="1600201"/>
            <a:ext cx="4038600" cy="3860074"/>
          </a:xfrm>
        </p:spPr>
        <p:txBody>
          <a:bodyPr>
            <a:normAutofit lnSpcReduction="10000"/>
          </a:bodyPr>
          <a:lstStyle/>
          <a:p>
            <a:r>
              <a:rPr lang="en-US" sz="3200" dirty="0"/>
              <a:t>Routine assessment of patient index data</a:t>
            </a:r>
          </a:p>
          <a:p>
            <a:r>
              <a:rPr lang="en-US" sz="3200" dirty="0"/>
              <a:t>Quick way to monitor if patient’s response to treatment </a:t>
            </a:r>
          </a:p>
          <a:p>
            <a:endParaRPr lang="en-US" sz="3200" dirty="0"/>
          </a:p>
          <a:p>
            <a:endParaRPr lang="en-US" dirty="0"/>
          </a:p>
          <a:p>
            <a:endParaRPr lang="en-US" dirty="0"/>
          </a:p>
        </p:txBody>
      </p:sp>
      <p:sp>
        <p:nvSpPr>
          <p:cNvPr id="4" name="Content Placeholder 3">
            <a:extLst>
              <a:ext uri="{FF2B5EF4-FFF2-40B4-BE49-F238E27FC236}">
                <a16:creationId xmlns:a16="http://schemas.microsoft.com/office/drawing/2014/main" id="{7DF8A251-5F73-F88A-3F82-94CF36984C5B}"/>
              </a:ext>
            </a:extLst>
          </p:cNvPr>
          <p:cNvSpPr>
            <a:spLocks noGrp="1"/>
          </p:cNvSpPr>
          <p:nvPr>
            <p:ph sz="half" idx="2"/>
          </p:nvPr>
        </p:nvSpPr>
        <p:spPr>
          <a:xfrm>
            <a:off x="4648200" y="1600201"/>
            <a:ext cx="4038600" cy="3860074"/>
          </a:xfrm>
        </p:spPr>
        <p:txBody>
          <a:bodyPr>
            <a:normAutofit lnSpcReduction="10000"/>
          </a:bodyPr>
          <a:lstStyle/>
          <a:p>
            <a:r>
              <a:rPr lang="en-US" sz="3200" dirty="0"/>
              <a:t>Add up</a:t>
            </a:r>
          </a:p>
          <a:p>
            <a:pPr marL="0" indent="0">
              <a:buNone/>
            </a:pPr>
            <a:r>
              <a:rPr lang="en-US" sz="3200" dirty="0"/>
              <a:t>	MDHAQ  </a:t>
            </a:r>
          </a:p>
          <a:p>
            <a:pPr marL="0" indent="0">
              <a:buNone/>
            </a:pPr>
            <a:r>
              <a:rPr lang="en-US" sz="3200" dirty="0"/>
              <a:t>	+ patient pain 	+ </a:t>
            </a:r>
            <a:r>
              <a:rPr lang="en-US" sz="3200" dirty="0" err="1"/>
              <a:t>PtGA</a:t>
            </a:r>
            <a:r>
              <a:rPr lang="en-US" sz="3200" dirty="0"/>
              <a:t> </a:t>
            </a:r>
          </a:p>
          <a:p>
            <a:pPr marL="0" indent="0">
              <a:buNone/>
            </a:pPr>
            <a:endParaRPr lang="en-US" sz="3200" dirty="0"/>
          </a:p>
          <a:p>
            <a:r>
              <a:rPr lang="en-US" sz="3200" dirty="0"/>
              <a:t>Lower the score the better (max is 30)</a:t>
            </a:r>
          </a:p>
          <a:p>
            <a:pPr marL="0" indent="0">
              <a:buNone/>
            </a:pPr>
            <a:endParaRPr lang="en-US" dirty="0"/>
          </a:p>
        </p:txBody>
      </p:sp>
      <p:pic>
        <p:nvPicPr>
          <p:cNvPr id="9" name="Picture 8">
            <a:extLst>
              <a:ext uri="{FF2B5EF4-FFF2-40B4-BE49-F238E27FC236}">
                <a16:creationId xmlns:a16="http://schemas.microsoft.com/office/drawing/2014/main" id="{B1DCF5CA-9918-3F02-B1D1-B6CAAE1147AF}"/>
              </a:ext>
            </a:extLst>
          </p:cNvPr>
          <p:cNvPicPr>
            <a:picLocks noChangeAspect="1"/>
          </p:cNvPicPr>
          <p:nvPr/>
        </p:nvPicPr>
        <p:blipFill>
          <a:blip r:embed="rId3"/>
          <a:stretch>
            <a:fillRect/>
          </a:stretch>
        </p:blipFill>
        <p:spPr>
          <a:xfrm>
            <a:off x="609600" y="5460275"/>
            <a:ext cx="7772400" cy="799629"/>
          </a:xfrm>
          <a:prstGeom prst="rect">
            <a:avLst/>
          </a:prstGeom>
        </p:spPr>
      </p:pic>
      <p:sp>
        <p:nvSpPr>
          <p:cNvPr id="10" name="TextBox 9">
            <a:extLst>
              <a:ext uri="{FF2B5EF4-FFF2-40B4-BE49-F238E27FC236}">
                <a16:creationId xmlns:a16="http://schemas.microsoft.com/office/drawing/2014/main" id="{C5C5EF4C-18EE-4DD4-C880-59800A91B01E}"/>
              </a:ext>
            </a:extLst>
          </p:cNvPr>
          <p:cNvSpPr txBox="1"/>
          <p:nvPr/>
        </p:nvSpPr>
        <p:spPr>
          <a:xfrm>
            <a:off x="7210697" y="6479177"/>
            <a:ext cx="1675139" cy="276999"/>
          </a:xfrm>
          <a:prstGeom prst="rect">
            <a:avLst/>
          </a:prstGeom>
          <a:noFill/>
        </p:spPr>
        <p:txBody>
          <a:bodyPr wrap="square" rtlCol="0">
            <a:spAutoFit/>
          </a:bodyPr>
          <a:lstStyle/>
          <a:p>
            <a:r>
              <a:rPr lang="en-US" sz="1200" dirty="0" err="1"/>
              <a:t>RheumGuide.ca</a:t>
            </a:r>
            <a:endParaRPr lang="en-US" sz="1200" dirty="0"/>
          </a:p>
        </p:txBody>
      </p:sp>
    </p:spTree>
    <p:extLst>
      <p:ext uri="{BB962C8B-B14F-4D97-AF65-F5344CB8AC3E}">
        <p14:creationId xmlns:p14="http://schemas.microsoft.com/office/powerpoint/2010/main" val="4004558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30790" y="6514117"/>
            <a:ext cx="1213210" cy="276999"/>
          </a:xfrm>
          <a:prstGeom prst="rect">
            <a:avLst/>
          </a:prstGeom>
          <a:noFill/>
        </p:spPr>
        <p:txBody>
          <a:bodyPr wrap="square" rtlCol="0">
            <a:spAutoFit/>
          </a:bodyPr>
          <a:lstStyle/>
          <a:p>
            <a:r>
              <a:rPr lang="en-US" sz="1200"/>
              <a:t>Wikimedia </a:t>
            </a:r>
          </a:p>
        </p:txBody>
      </p:sp>
      <p:pic>
        <p:nvPicPr>
          <p:cNvPr id="6" name="Picture 5"/>
          <p:cNvPicPr>
            <a:picLocks noChangeAspect="1"/>
          </p:cNvPicPr>
          <p:nvPr/>
        </p:nvPicPr>
        <p:blipFill>
          <a:blip r:embed="rId3"/>
          <a:stretch>
            <a:fillRect/>
          </a:stretch>
        </p:blipFill>
        <p:spPr>
          <a:xfrm>
            <a:off x="1473200" y="0"/>
            <a:ext cx="6193953" cy="6858000"/>
          </a:xfrm>
          <a:prstGeom prst="rect">
            <a:avLst/>
          </a:prstGeom>
        </p:spPr>
      </p:pic>
    </p:spTree>
    <p:extLst>
      <p:ext uri="{BB962C8B-B14F-4D97-AF65-F5344CB8AC3E}">
        <p14:creationId xmlns:p14="http://schemas.microsoft.com/office/powerpoint/2010/main" val="88277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7779" y="345322"/>
            <a:ext cx="3376332" cy="4702749"/>
          </a:xfrm>
          <a:prstGeom prst="rect">
            <a:avLst/>
          </a:prstGeom>
        </p:spPr>
      </p:pic>
      <p:pic>
        <p:nvPicPr>
          <p:cNvPr id="3" name="Picture 2"/>
          <p:cNvPicPr>
            <a:picLocks noChangeAspect="1"/>
          </p:cNvPicPr>
          <p:nvPr/>
        </p:nvPicPr>
        <p:blipFill>
          <a:blip r:embed="rId4"/>
          <a:stretch>
            <a:fillRect/>
          </a:stretch>
        </p:blipFill>
        <p:spPr>
          <a:xfrm>
            <a:off x="1329836" y="732486"/>
            <a:ext cx="3842494" cy="4513532"/>
          </a:xfrm>
          <a:prstGeom prst="rect">
            <a:avLst/>
          </a:prstGeom>
        </p:spPr>
      </p:pic>
      <p:pic>
        <p:nvPicPr>
          <p:cNvPr id="4" name="Picture 3"/>
          <p:cNvPicPr>
            <a:picLocks noChangeAspect="1"/>
          </p:cNvPicPr>
          <p:nvPr/>
        </p:nvPicPr>
        <p:blipFill>
          <a:blip r:embed="rId5"/>
          <a:stretch>
            <a:fillRect/>
          </a:stretch>
        </p:blipFill>
        <p:spPr>
          <a:xfrm>
            <a:off x="2078934" y="1258218"/>
            <a:ext cx="3750573" cy="4427368"/>
          </a:xfrm>
          <a:prstGeom prst="rect">
            <a:avLst/>
          </a:prstGeom>
        </p:spPr>
      </p:pic>
      <p:pic>
        <p:nvPicPr>
          <p:cNvPr id="5" name="Picture 4"/>
          <p:cNvPicPr>
            <a:picLocks noChangeAspect="1"/>
          </p:cNvPicPr>
          <p:nvPr/>
        </p:nvPicPr>
        <p:blipFill>
          <a:blip r:embed="rId6"/>
          <a:stretch>
            <a:fillRect/>
          </a:stretch>
        </p:blipFill>
        <p:spPr>
          <a:xfrm>
            <a:off x="3123900" y="1727526"/>
            <a:ext cx="3127592" cy="4392301"/>
          </a:xfrm>
          <a:prstGeom prst="rect">
            <a:avLst/>
          </a:prstGeom>
        </p:spPr>
      </p:pic>
      <p:pic>
        <p:nvPicPr>
          <p:cNvPr id="6" name="Picture 5"/>
          <p:cNvPicPr>
            <a:picLocks noChangeAspect="1"/>
          </p:cNvPicPr>
          <p:nvPr/>
        </p:nvPicPr>
        <p:blipFill>
          <a:blip r:embed="rId7"/>
          <a:stretch>
            <a:fillRect/>
          </a:stretch>
        </p:blipFill>
        <p:spPr>
          <a:xfrm>
            <a:off x="4826122" y="2078431"/>
            <a:ext cx="3637658" cy="4338315"/>
          </a:xfrm>
          <a:prstGeom prst="rect">
            <a:avLst/>
          </a:prstGeom>
        </p:spPr>
      </p:pic>
      <p:sp>
        <p:nvSpPr>
          <p:cNvPr id="7" name="TextBox 6"/>
          <p:cNvSpPr txBox="1"/>
          <p:nvPr/>
        </p:nvSpPr>
        <p:spPr>
          <a:xfrm>
            <a:off x="7930790" y="6514117"/>
            <a:ext cx="1213210" cy="276999"/>
          </a:xfrm>
          <a:prstGeom prst="rect">
            <a:avLst/>
          </a:prstGeom>
          <a:noFill/>
        </p:spPr>
        <p:txBody>
          <a:bodyPr wrap="square" rtlCol="0">
            <a:spAutoFit/>
          </a:bodyPr>
          <a:lstStyle/>
          <a:p>
            <a:r>
              <a:rPr lang="en-US" sz="1200"/>
              <a:t>Wikimedia </a:t>
            </a:r>
          </a:p>
        </p:txBody>
      </p:sp>
    </p:spTree>
    <p:extLst>
      <p:ext uri="{BB962C8B-B14F-4D97-AF65-F5344CB8AC3E}">
        <p14:creationId xmlns:p14="http://schemas.microsoft.com/office/powerpoint/2010/main" val="403824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33578" y="203200"/>
            <a:ext cx="3988932" cy="5364425"/>
          </a:xfrm>
          <a:prstGeom prst="rect">
            <a:avLst/>
          </a:prstGeom>
        </p:spPr>
      </p:pic>
      <p:pic>
        <p:nvPicPr>
          <p:cNvPr id="4" name="Picture 3"/>
          <p:cNvPicPr>
            <a:picLocks noChangeAspect="1"/>
          </p:cNvPicPr>
          <p:nvPr/>
        </p:nvPicPr>
        <p:blipFill>
          <a:blip r:embed="rId4"/>
          <a:stretch>
            <a:fillRect/>
          </a:stretch>
        </p:blipFill>
        <p:spPr>
          <a:xfrm>
            <a:off x="1594698" y="3630233"/>
            <a:ext cx="2177081" cy="3081841"/>
          </a:xfrm>
          <a:prstGeom prst="rect">
            <a:avLst/>
          </a:prstGeom>
        </p:spPr>
      </p:pic>
      <p:pic>
        <p:nvPicPr>
          <p:cNvPr id="5" name="Picture 4"/>
          <p:cNvPicPr>
            <a:picLocks noChangeAspect="1"/>
          </p:cNvPicPr>
          <p:nvPr/>
        </p:nvPicPr>
        <p:blipFill>
          <a:blip r:embed="rId5"/>
          <a:stretch>
            <a:fillRect/>
          </a:stretch>
        </p:blipFill>
        <p:spPr>
          <a:xfrm>
            <a:off x="610806" y="203200"/>
            <a:ext cx="3864893" cy="3272276"/>
          </a:xfrm>
          <a:prstGeom prst="rect">
            <a:avLst/>
          </a:prstGeom>
        </p:spPr>
      </p:pic>
      <p:sp>
        <p:nvSpPr>
          <p:cNvPr id="6" name="TextBox 5"/>
          <p:cNvSpPr txBox="1"/>
          <p:nvPr/>
        </p:nvSpPr>
        <p:spPr>
          <a:xfrm>
            <a:off x="7736327" y="6065743"/>
            <a:ext cx="1213210" cy="646331"/>
          </a:xfrm>
          <a:prstGeom prst="rect">
            <a:avLst/>
          </a:prstGeom>
          <a:noFill/>
        </p:spPr>
        <p:txBody>
          <a:bodyPr wrap="square" rtlCol="0">
            <a:spAutoFit/>
          </a:bodyPr>
          <a:lstStyle/>
          <a:p>
            <a:r>
              <a:rPr lang="en-US" sz="1200"/>
              <a:t>Research gate</a:t>
            </a:r>
          </a:p>
          <a:p>
            <a:r>
              <a:rPr lang="en-US" sz="1200"/>
              <a:t>Startradiology</a:t>
            </a:r>
          </a:p>
          <a:p>
            <a:r>
              <a:rPr lang="en-US" sz="1200"/>
              <a:t>Web md </a:t>
            </a:r>
          </a:p>
        </p:txBody>
      </p:sp>
    </p:spTree>
    <p:extLst>
      <p:ext uri="{BB962C8B-B14F-4D97-AF65-F5344CB8AC3E}">
        <p14:creationId xmlns:p14="http://schemas.microsoft.com/office/powerpoint/2010/main" val="3516499683"/>
      </p:ext>
    </p:extLst>
  </p:cSld>
  <p:clrMapOvr>
    <a:masterClrMapping/>
  </p:clrMapOvr>
</p:sld>
</file>

<file path=ppt/theme/theme1.xml><?xml version="1.0" encoding="utf-8"?>
<a:theme xmlns:a="http://schemas.openxmlformats.org/drawingml/2006/main" name="Default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1671</TotalTime>
  <Words>6430</Words>
  <Application>Microsoft Macintosh PowerPoint</Application>
  <PresentationFormat>On-screen Show (4:3)</PresentationFormat>
  <Paragraphs>1245</Paragraphs>
  <Slides>62</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Arial</vt:lpstr>
      <vt:lpstr>Calibri</vt:lpstr>
      <vt:lpstr>Franklin Gothic Book</vt:lpstr>
      <vt:lpstr>Google Sans</vt:lpstr>
      <vt:lpstr>Helvetica</vt:lpstr>
      <vt:lpstr>Helvetica Neue</vt:lpstr>
      <vt:lpstr>Wingdings</vt:lpstr>
      <vt:lpstr>Default Theme</vt:lpstr>
      <vt:lpstr>This is the way</vt:lpstr>
      <vt:lpstr>Housekeeping</vt:lpstr>
      <vt:lpstr>PowerPoint Presentation</vt:lpstr>
      <vt:lpstr>FUN FACTS ABOUT DR. OSLER 1845–1924</vt:lpstr>
      <vt:lpstr>What is rheumatology?</vt:lpstr>
      <vt:lpstr>PowerPoint Presentation</vt:lpstr>
      <vt:lpstr>PowerPoint Presentation</vt:lpstr>
      <vt:lpstr>PowerPoint Presentation</vt:lpstr>
      <vt:lpstr>PowerPoint Presentation</vt:lpstr>
      <vt:lpstr>Joint inflammation  SYNOVITIS</vt:lpstr>
      <vt:lpstr>Monoarticular</vt:lpstr>
      <vt:lpstr>Oligoarticular</vt:lpstr>
      <vt:lpstr>Polyarticular Symmetric</vt:lpstr>
      <vt:lpstr>RA Ocular </vt:lpstr>
      <vt:lpstr>Spine</vt:lpstr>
      <vt:lpstr>PowerPoint Presentation</vt:lpstr>
      <vt:lpstr>Became a minister but then studied medicine in Europe</vt:lpstr>
      <vt:lpstr>Weakness and/or Pain </vt:lpstr>
      <vt:lpstr>Proximal weakness</vt:lpstr>
      <vt:lpstr>Dermatomyositis</vt:lpstr>
      <vt:lpstr>Polymyositis</vt:lpstr>
      <vt:lpstr>Polymyalgia rheumatica</vt:lpstr>
      <vt:lpstr> </vt:lpstr>
      <vt:lpstr> One of the founders of John Hopkins in Baltimore (even though he was from Canada) </vt:lpstr>
      <vt:lpstr>Skin lesions</vt:lpstr>
      <vt:lpstr>Photosensitive </vt:lpstr>
      <vt:lpstr>Photoreceptive</vt:lpstr>
      <vt:lpstr>Ulcers</vt:lpstr>
      <vt:lpstr>Skin  thickening</vt:lpstr>
      <vt:lpstr>Nodules &amp; purpura</vt:lpstr>
      <vt:lpstr>PowerPoint Presentation</vt:lpstr>
      <vt:lpstr>Created residency, clinical rotations starting in medical school and IN HOUSE CALL</vt:lpstr>
      <vt:lpstr>Vasculitis</vt:lpstr>
      <vt:lpstr>Large vessel vasculitis</vt:lpstr>
      <vt:lpstr>PowerPoint Presentation</vt:lpstr>
      <vt:lpstr>Odds &amp; Ends</vt:lpstr>
      <vt:lpstr>PowerPoint Presentation</vt:lpstr>
      <vt:lpstr>Never too old to learn in medicine</vt:lpstr>
      <vt:lpstr>Testing should ONLY CONFIRM diagnosis, not make it</vt:lpstr>
      <vt:lpstr>Acute phase reactants</vt:lpstr>
      <vt:lpstr>Don’t be a hater; order a REGULAR CRP!</vt:lpstr>
      <vt:lpstr>RA antibodies</vt:lpstr>
      <vt:lpstr>Anti nuclear antigens</vt:lpstr>
      <vt:lpstr>Anti phospholipids (aPL)</vt:lpstr>
      <vt:lpstr>Anti neutrophilic cytoplasmic antibodies (ANCA)</vt:lpstr>
      <vt:lpstr>Cocaine turns everything positive</vt:lpstr>
      <vt:lpstr>HLA B27 </vt:lpstr>
      <vt:lpstr>Synovial fluid analysis</vt:lpstr>
      <vt:lpstr>PowerPoint Presentation</vt:lpstr>
      <vt:lpstr>How we treat EVERYTHING in rheumatology</vt:lpstr>
      <vt:lpstr>BUT Monoarticular arthritis is different</vt:lpstr>
      <vt:lpstr>Cases</vt:lpstr>
      <vt:lpstr>That’s what Lee said</vt:lpstr>
      <vt:lpstr>PowerPoint Presentation</vt:lpstr>
      <vt:lpstr>Donated his brain to science </vt:lpstr>
      <vt:lpstr>Questions, concerns,  deep thoughts?</vt:lpstr>
      <vt:lpstr>Bonus material</vt:lpstr>
      <vt:lpstr>What I wish my superiors had taught me about rashes…(sigh)</vt:lpstr>
      <vt:lpstr>Pediatric rheumatology </vt:lpstr>
      <vt:lpstr>Kids are just like little adults except…</vt:lpstr>
      <vt:lpstr>3 rashes in kids  v specific in rheum</vt:lpstr>
      <vt:lpstr>RAPID3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Shaiba Ansari-Ali</cp:lastModifiedBy>
  <cp:revision>142</cp:revision>
  <dcterms:created xsi:type="dcterms:W3CDTF">2021-03-07T21:41:36Z</dcterms:created>
  <dcterms:modified xsi:type="dcterms:W3CDTF">2026-05-15T03:25:23Z</dcterms:modified>
</cp:coreProperties>
</file>