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2" r:id="rId77"/>
    <p:sldId id="331" r:id="rId78"/>
    <p:sldId id="333" r:id="rId79"/>
    <p:sldId id="334" r:id="rId80"/>
    <p:sldId id="335" r:id="rId81"/>
    <p:sldId id="336" r:id="rId82"/>
    <p:sldId id="337" r:id="rId83"/>
    <p:sldId id="338" r:id="rId8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C2C2C"/>
        </a:solidFill>
        <a:effectLst/>
        <a:uFillTx/>
        <a:latin typeface="Corbel"/>
        <a:ea typeface="Corbel"/>
        <a:cs typeface="Corbel"/>
        <a:sym typeface="Corbel"/>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C2C2C"/>
        </a:solidFill>
        <a:effectLst/>
        <a:uFillTx/>
        <a:latin typeface="Corbel"/>
        <a:ea typeface="Corbel"/>
        <a:cs typeface="Corbel"/>
        <a:sym typeface="Corbel"/>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C2C2C"/>
        </a:solidFill>
        <a:effectLst/>
        <a:uFillTx/>
        <a:latin typeface="Corbel"/>
        <a:ea typeface="Corbel"/>
        <a:cs typeface="Corbel"/>
        <a:sym typeface="Corbel"/>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C2C2C"/>
        </a:solidFill>
        <a:effectLst/>
        <a:uFillTx/>
        <a:latin typeface="Corbel"/>
        <a:ea typeface="Corbel"/>
        <a:cs typeface="Corbel"/>
        <a:sym typeface="Corbel"/>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C2C2C"/>
        </a:solidFill>
        <a:effectLst/>
        <a:uFillTx/>
        <a:latin typeface="Corbel"/>
        <a:ea typeface="Corbel"/>
        <a:cs typeface="Corbel"/>
        <a:sym typeface="Corbel"/>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C2C2C"/>
        </a:solidFill>
        <a:effectLst/>
        <a:uFillTx/>
        <a:latin typeface="Corbel"/>
        <a:ea typeface="Corbel"/>
        <a:cs typeface="Corbel"/>
        <a:sym typeface="Corbel"/>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C2C2C"/>
        </a:solidFill>
        <a:effectLst/>
        <a:uFillTx/>
        <a:latin typeface="Corbel"/>
        <a:ea typeface="Corbel"/>
        <a:cs typeface="Corbel"/>
        <a:sym typeface="Corbel"/>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C2C2C"/>
        </a:solidFill>
        <a:effectLst/>
        <a:uFillTx/>
        <a:latin typeface="Corbel"/>
        <a:ea typeface="Corbel"/>
        <a:cs typeface="Corbel"/>
        <a:sym typeface="Corbel"/>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C2C2C"/>
        </a:solidFill>
        <a:effectLst/>
        <a:uFillTx/>
        <a:latin typeface="Corbel"/>
        <a:ea typeface="Corbel"/>
        <a:cs typeface="Corbel"/>
        <a:sym typeface="Corbe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orbel"/>
          <a:ea typeface="Corbel"/>
          <a:cs typeface="Corbel"/>
        </a:font>
        <a:srgbClr val="2C2C2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8CA"/>
          </a:solidFill>
        </a:fill>
      </a:tcStyle>
    </a:wholeTbl>
    <a:band2H>
      <a:tcTxStyle/>
      <a:tcStyle>
        <a:tcBdr/>
        <a:fill>
          <a:solidFill>
            <a:srgbClr val="FFF4E6"/>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orbel"/>
          <a:ea typeface="Corbel"/>
          <a:cs typeface="Corbel"/>
        </a:font>
        <a:srgbClr val="2C2C2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CD5"/>
          </a:solidFill>
        </a:fill>
      </a:tcStyle>
    </a:wholeTbl>
    <a:band2H>
      <a:tcTxStyle/>
      <a:tcStyle>
        <a:tcBdr/>
        <a:fill>
          <a:solidFill>
            <a:srgbClr val="E6F6EB"/>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orbel"/>
          <a:ea typeface="Corbel"/>
          <a:cs typeface="Corbel"/>
        </a:font>
        <a:srgbClr val="2C2C2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BD2CA"/>
          </a:solidFill>
        </a:fill>
      </a:tcStyle>
    </a:wholeTbl>
    <a:band2H>
      <a:tcTxStyle/>
      <a:tcStyle>
        <a:tcBdr/>
        <a:fill>
          <a:solidFill>
            <a:srgbClr val="FDEAE7"/>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orbel"/>
          <a:ea typeface="Corbel"/>
          <a:cs typeface="Corbel"/>
        </a:font>
        <a:srgbClr val="2C2C2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rgbClr val="FFFFFF"/>
          </a:solidFill>
        </a:fill>
      </a:tcStyle>
    </a:band2H>
    <a:firstCol>
      <a:tcTxStyle b="on" i="off">
        <a:font>
          <a:latin typeface="Corbel"/>
          <a:ea typeface="Corbel"/>
          <a:cs typeface="Corbe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orbel"/>
          <a:ea typeface="Corbel"/>
          <a:cs typeface="Corbel"/>
        </a:font>
        <a:srgbClr val="2C2C2C"/>
      </a:tcTxStyle>
      <a:tcStyle>
        <a:tcBdr>
          <a:left>
            <a:ln w="12700" cap="flat">
              <a:noFill/>
              <a:miter lim="400000"/>
            </a:ln>
          </a:left>
          <a:right>
            <a:ln w="12700" cap="flat">
              <a:noFill/>
              <a:miter lim="400000"/>
            </a:ln>
          </a:right>
          <a:top>
            <a:ln w="50800" cap="flat">
              <a:solidFill>
                <a:srgbClr val="2C2C2C"/>
              </a:solidFill>
              <a:prstDash val="solid"/>
              <a:round/>
            </a:ln>
          </a:top>
          <a:bottom>
            <a:ln w="25400" cap="flat">
              <a:solidFill>
                <a:srgbClr val="2C2C2C"/>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orbel"/>
          <a:ea typeface="Corbel"/>
          <a:cs typeface="Corbel"/>
        </a:font>
        <a:srgbClr val="FFFFFF"/>
      </a:tcTxStyle>
      <a:tcStyle>
        <a:tcBdr>
          <a:left>
            <a:ln w="12700" cap="flat">
              <a:noFill/>
              <a:miter lim="400000"/>
            </a:ln>
          </a:left>
          <a:right>
            <a:ln w="12700" cap="flat">
              <a:noFill/>
              <a:miter lim="400000"/>
            </a:ln>
          </a:right>
          <a:top>
            <a:ln w="25400" cap="flat">
              <a:solidFill>
                <a:srgbClr val="2C2C2C"/>
              </a:solidFill>
              <a:prstDash val="solid"/>
              <a:round/>
            </a:ln>
          </a:top>
          <a:bottom>
            <a:ln w="25400" cap="flat">
              <a:solidFill>
                <a:srgbClr val="2C2C2C"/>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orbel"/>
          <a:ea typeface="Corbel"/>
          <a:cs typeface="Corbel"/>
        </a:font>
        <a:srgbClr val="2C2C2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BCB"/>
          </a:solidFill>
        </a:fill>
      </a:tcStyle>
    </a:wholeTbl>
    <a:band2H>
      <a:tcTxStyle/>
      <a:tcStyle>
        <a:tcBdr/>
        <a:fill>
          <a:solidFill>
            <a:srgbClr val="E7E7E7"/>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C2C2C"/>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C2C2C"/>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C2C2C"/>
          </a:solidFill>
        </a:fill>
      </a:tcStyle>
    </a:firstRow>
  </a:tblStyle>
  <a:tblStyle styleId="{2708684C-4D16-4618-839F-0558EEFCDFE6}" styleName="">
    <a:tblBg/>
    <a:wholeTbl>
      <a:tcTxStyle b="off"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4" name="Shape 94"/>
          <p:cNvSpPr>
            <a:spLocks noGrp="1" noRot="1" noChangeAspect="1"/>
          </p:cNvSpPr>
          <p:nvPr>
            <p:ph type="sldImg"/>
          </p:nvPr>
        </p:nvSpPr>
        <p:spPr>
          <a:xfrm>
            <a:off x="1143000" y="685800"/>
            <a:ext cx="4572000" cy="3429000"/>
          </a:xfrm>
          <a:prstGeom prst="rect">
            <a:avLst/>
          </a:prstGeom>
        </p:spPr>
        <p:txBody>
          <a:bodyPr/>
          <a:lstStyle/>
          <a:p>
            <a:endParaRPr/>
          </a:p>
        </p:txBody>
      </p:sp>
      <p:sp>
        <p:nvSpPr>
          <p:cNvPr id="95" name="Shape 9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lstStyle/>
          <a:p>
            <a:pPr>
              <a:defRPr>
                <a:solidFill>
                  <a:srgbClr val="212121"/>
                </a:solidFill>
                <a:latin typeface="Roboto"/>
                <a:ea typeface="Roboto"/>
                <a:cs typeface="Roboto"/>
                <a:sym typeface="Roboto"/>
              </a:defRPr>
            </a:pPr>
            <a:r>
              <a:t>Parsons LH, Hurd YL. Endocannabinoid signalling in reward and addiction. Nat Rev Neurosci. 2015 Oct;16(10):579-94. doi: 10.1038/nrn4004. Epub 2015 Sep 16. PMID: 26373473</a:t>
            </a:r>
          </a:p>
          <a:p>
            <a:pPr>
              <a:defRPr>
                <a:solidFill>
                  <a:srgbClr val="212121"/>
                </a:solidFill>
                <a:latin typeface="Roboto"/>
                <a:ea typeface="Roboto"/>
                <a:cs typeface="Roboto"/>
                <a:sym typeface="Roboto"/>
              </a:defRPr>
            </a:pPr>
            <a:endParaRPr/>
          </a:p>
          <a:p>
            <a:pPr>
              <a:defRPr>
                <a:solidFill>
                  <a:srgbClr val="212121"/>
                </a:solidFill>
                <a:latin typeface="BlinkMacSystemFont"/>
                <a:ea typeface="BlinkMacSystemFont"/>
                <a:cs typeface="BlinkMacSystemFont"/>
                <a:sym typeface="BlinkMacSystemFont"/>
              </a:defRPr>
            </a:pPr>
            <a:r>
              <a:t>Floresco SB. The nucleus accumbens: an interface between cognition, emotion, and action. Annu Rev Psychol. 2015 Jan 3;66:25-52. doi: 10.1146/annurev-psych-010213-115159. Epub 2014 Sep 17.</a:t>
            </a:r>
            <a:endParaRPr>
              <a:latin typeface="Roboto"/>
              <a:ea typeface="Roboto"/>
              <a:cs typeface="Roboto"/>
              <a:sym typeface="Roboto"/>
            </a:endParaRPr>
          </a:p>
          <a:p>
            <a:pPr>
              <a:defRPr>
                <a:solidFill>
                  <a:srgbClr val="212121"/>
                </a:solidFill>
                <a:latin typeface="Roboto"/>
                <a:ea typeface="Roboto"/>
                <a:cs typeface="Roboto"/>
                <a:sym typeface="Roboto"/>
              </a:defRPr>
            </a:pPr>
            <a:endParaRPr>
              <a:latin typeface="Roboto"/>
              <a:ea typeface="Roboto"/>
              <a:cs typeface="Roboto"/>
              <a:sym typeface="Roboto"/>
            </a:endParaRPr>
          </a:p>
          <a:p>
            <a:pPr>
              <a:defRPr>
                <a:solidFill>
                  <a:srgbClr val="212121"/>
                </a:solidFill>
                <a:latin typeface="Roboto"/>
                <a:ea typeface="Roboto"/>
                <a:cs typeface="Roboto"/>
                <a:sym typeface="Roboto"/>
              </a:defRPr>
            </a:pPr>
            <a:r>
              <a:t>https://delamere.com/blog/the-neurobiology-of-addiction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p>
            <a:r>
              <a:t>https://www.tidewaterintergroup.org/sample-page/aa_12_steps_on_banner/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prstGeom prst="rect">
            <a:avLst/>
          </a:prstGeom>
        </p:spPr>
        <p:txBody>
          <a:bodyPr/>
          <a:lstStyle/>
          <a:p>
            <a:endParaRPr/>
          </a:p>
        </p:txBody>
      </p:sp>
      <p:sp>
        <p:nvSpPr>
          <p:cNvPr id="270" name="Shape 270"/>
          <p:cNvSpPr>
            <a:spLocks noGrp="1"/>
          </p:cNvSpPr>
          <p:nvPr>
            <p:ph type="body" sz="quarter" idx="1"/>
          </p:nvPr>
        </p:nvSpPr>
        <p:spPr>
          <a:prstGeom prst="rect">
            <a:avLst/>
          </a:prstGeom>
        </p:spPr>
        <p:txBody>
          <a:bodyPr/>
          <a:lstStyle/>
          <a:p>
            <a:r>
              <a:t>https://www.healthline.com/health-news/benefits-of-medical-mushroom</a:t>
            </a:r>
          </a:p>
          <a:p>
            <a:r>
              <a:t>https://www.mcgill.ca/newsroom/channels/news/lsd-may-offer-viable-treatment-certain-mental-disorders-328008s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noRot="1" noChangeAspect="1"/>
          </p:cNvSpPr>
          <p:nvPr>
            <p:ph type="sldImg"/>
          </p:nvPr>
        </p:nvSpPr>
        <p:spPr>
          <a:prstGeom prst="rect">
            <a:avLst/>
          </a:prstGeom>
        </p:spPr>
        <p:txBody>
          <a:bodyPr/>
          <a:lstStyle/>
          <a:p>
            <a:endParaRPr/>
          </a:p>
        </p:txBody>
      </p:sp>
      <p:sp>
        <p:nvSpPr>
          <p:cNvPr id="290" name="Shape 290"/>
          <p:cNvSpPr>
            <a:spLocks noGrp="1"/>
          </p:cNvSpPr>
          <p:nvPr>
            <p:ph type="body" sz="quarter" idx="1"/>
          </p:nvPr>
        </p:nvSpPr>
        <p:spPr>
          <a:prstGeom prst="rect">
            <a:avLst/>
          </a:prstGeom>
        </p:spPr>
        <p:txBody>
          <a:bodyPr/>
          <a:lstStyle/>
          <a:p>
            <a:r>
              <a:t>https://pharmaservices.com.au/services/amphetamines/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p>
            <a:r>
              <a:t>https://www.tldrpharmacy.com/content/the-art-of-adhd</a:t>
            </a:r>
          </a:p>
          <a:p>
            <a:r>
              <a:t>https://storymd.com/journal/qj358a7tam-cocaine/page/8a9vphqvl8-how-does-cocaine-produce-its-effects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noRot="1" noChangeAspect="1"/>
          </p:cNvSpPr>
          <p:nvPr>
            <p:ph type="sldImg"/>
          </p:nvPr>
        </p:nvSpPr>
        <p:spPr>
          <a:prstGeom prst="rect">
            <a:avLst/>
          </a:prstGeom>
        </p:spPr>
        <p:txBody>
          <a:bodyPr/>
          <a:lstStyle/>
          <a:p>
            <a:endParaRPr/>
          </a:p>
        </p:txBody>
      </p:sp>
      <p:sp>
        <p:nvSpPr>
          <p:cNvPr id="371" name="Shape 371"/>
          <p:cNvSpPr>
            <a:spLocks noGrp="1"/>
          </p:cNvSpPr>
          <p:nvPr>
            <p:ph type="body" sz="quarter" idx="1"/>
          </p:nvPr>
        </p:nvSpPr>
        <p:spPr>
          <a:prstGeom prst="rect">
            <a:avLst/>
          </a:prstGeom>
        </p:spPr>
        <p:txBody>
          <a:bodyPr/>
          <a:lstStyle/>
          <a:p>
            <a:r>
              <a:t>Benzodiazepines increase FREQUENCY of opening, barbiturates and alcohol keep it open LONGER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Rectangle 6"/>
          <p:cNvSpPr/>
          <p:nvPr/>
        </p:nvSpPr>
        <p:spPr>
          <a:xfrm>
            <a:off x="-6843" y="2059011"/>
            <a:ext cx="12195668" cy="1828801"/>
          </a:xfrm>
          <a:prstGeom prst="rect">
            <a:avLst/>
          </a:prstGeom>
          <a:solidFill>
            <a:srgbClr val="FFFFFF"/>
          </a:solidFill>
          <a:ln w="12700">
            <a:miter lim="400000"/>
          </a:ln>
        </p:spPr>
        <p:txBody>
          <a:bodyPr lIns="45719" rIns="45719"/>
          <a:lstStyle/>
          <a:p>
            <a:pPr>
              <a:defRPr>
                <a:solidFill>
                  <a:srgbClr val="FFFFFF"/>
                </a:solidFill>
              </a:defRPr>
            </a:pPr>
            <a:endParaRPr/>
          </a:p>
        </p:txBody>
      </p:sp>
      <p:sp>
        <p:nvSpPr>
          <p:cNvPr id="13" name="Title Text"/>
          <p:cNvSpPr txBox="1">
            <a:spLocks noGrp="1"/>
          </p:cNvSpPr>
          <p:nvPr>
            <p:ph type="title"/>
          </p:nvPr>
        </p:nvSpPr>
        <p:spPr>
          <a:xfrm>
            <a:off x="365758" y="2166364"/>
            <a:ext cx="11471566" cy="1739348"/>
          </a:xfrm>
          <a:prstGeom prst="rect">
            <a:avLst/>
          </a:prstGeom>
        </p:spPr>
        <p:txBody>
          <a:bodyPr/>
          <a:lstStyle>
            <a:lvl1pPr algn="ctr">
              <a:lnSpc>
                <a:spcPct val="80000"/>
              </a:lnSpc>
              <a:defRPr sz="6000" spc="150"/>
            </a:lvl1pPr>
          </a:lstStyle>
          <a:p>
            <a:r>
              <a:t>Title Text</a:t>
            </a:r>
          </a:p>
        </p:txBody>
      </p:sp>
      <p:sp>
        <p:nvSpPr>
          <p:cNvPr id="14" name="Body Level One…"/>
          <p:cNvSpPr txBox="1">
            <a:spLocks noGrp="1"/>
          </p:cNvSpPr>
          <p:nvPr>
            <p:ph type="body" sz="quarter" idx="1"/>
          </p:nvPr>
        </p:nvSpPr>
        <p:spPr>
          <a:xfrm>
            <a:off x="1524000" y="3996249"/>
            <a:ext cx="9144000" cy="1309256"/>
          </a:xfrm>
          <a:prstGeom prst="rect">
            <a:avLst/>
          </a:prstGeom>
        </p:spPr>
        <p:txBody>
          <a:bodyPr/>
          <a:lstStyle>
            <a:lvl1pPr marL="0" indent="0" algn="ctr">
              <a:buClrTx/>
              <a:buSzTx/>
              <a:buNone/>
              <a:defRPr sz="2000"/>
            </a:lvl1pPr>
            <a:lvl2pPr marL="0" indent="457200" algn="ctr">
              <a:buClrTx/>
              <a:buSzTx/>
              <a:buNone/>
              <a:defRPr sz="2000"/>
            </a:lvl2pPr>
            <a:lvl3pPr marL="0" indent="914400" algn="ctr">
              <a:buClrTx/>
              <a:buSzTx/>
              <a:buNone/>
              <a:defRPr sz="2000"/>
            </a:lvl3pPr>
            <a:lvl4pPr marL="0" indent="1371600" algn="ctr">
              <a:buClrTx/>
              <a:buSzTx/>
              <a:buNone/>
              <a:defRPr sz="2000"/>
            </a:lvl4pPr>
            <a:lvl5pPr marL="0" indent="1828800" algn="ctr">
              <a:buClrTx/>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2" name="Title Text"/>
          <p:cNvSpPr txBox="1">
            <a:spLocks noGrp="1"/>
          </p:cNvSpPr>
          <p:nvPr>
            <p:ph type="title"/>
          </p:nvPr>
        </p:nvSpPr>
        <p:spPr>
          <a:prstGeom prst="rect">
            <a:avLst/>
          </a:prstGeom>
        </p:spPr>
        <p:txBody>
          <a:bodyPr/>
          <a:lstStyle/>
          <a:p>
            <a:r>
              <a:t>Title Text</a:t>
            </a:r>
          </a:p>
        </p:txBody>
      </p:sp>
      <p:sp>
        <p:nvSpPr>
          <p:cNvPr id="2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sp>
        <p:nvSpPr>
          <p:cNvPr id="31" name="Rectangle 6"/>
          <p:cNvSpPr/>
          <p:nvPr/>
        </p:nvSpPr>
        <p:spPr>
          <a:xfrm>
            <a:off x="-6843" y="2059011"/>
            <a:ext cx="12195668" cy="1828801"/>
          </a:xfrm>
          <a:prstGeom prst="rect">
            <a:avLst/>
          </a:prstGeom>
          <a:solidFill>
            <a:srgbClr val="099BDD"/>
          </a:solidFill>
          <a:ln w="12700">
            <a:miter lim="400000"/>
          </a:ln>
        </p:spPr>
        <p:txBody>
          <a:bodyPr lIns="45719" rIns="45719"/>
          <a:lstStyle/>
          <a:p>
            <a:endParaRPr/>
          </a:p>
        </p:txBody>
      </p:sp>
      <p:sp>
        <p:nvSpPr>
          <p:cNvPr id="32" name="Title Text"/>
          <p:cNvSpPr txBox="1">
            <a:spLocks noGrp="1"/>
          </p:cNvSpPr>
          <p:nvPr>
            <p:ph type="title"/>
          </p:nvPr>
        </p:nvSpPr>
        <p:spPr>
          <a:xfrm>
            <a:off x="833191" y="2208878"/>
            <a:ext cx="10515601" cy="1676401"/>
          </a:xfrm>
          <a:prstGeom prst="rect">
            <a:avLst/>
          </a:prstGeom>
        </p:spPr>
        <p:txBody>
          <a:bodyPr/>
          <a:lstStyle>
            <a:lvl1pPr algn="ctr">
              <a:lnSpc>
                <a:spcPct val="80000"/>
              </a:lnSpc>
              <a:defRPr sz="6000" spc="150">
                <a:solidFill>
                  <a:srgbClr val="FFFFFF"/>
                </a:solidFill>
              </a:defRPr>
            </a:lvl1pPr>
          </a:lstStyle>
          <a:p>
            <a:r>
              <a:t>Title Text</a:t>
            </a:r>
          </a:p>
        </p:txBody>
      </p:sp>
      <p:sp>
        <p:nvSpPr>
          <p:cNvPr id="33" name="Body Level One…"/>
          <p:cNvSpPr txBox="1">
            <a:spLocks noGrp="1"/>
          </p:cNvSpPr>
          <p:nvPr>
            <p:ph type="body" sz="quarter" idx="1"/>
          </p:nvPr>
        </p:nvSpPr>
        <p:spPr>
          <a:xfrm>
            <a:off x="833191" y="4010333"/>
            <a:ext cx="10515601" cy="1174640"/>
          </a:xfrm>
          <a:prstGeom prst="rect">
            <a:avLst/>
          </a:prstGeom>
        </p:spPr>
        <p:txBody>
          <a:bodyPr/>
          <a:lstStyle>
            <a:lvl1pPr marL="0" indent="0" algn="ctr">
              <a:buClrTx/>
              <a:buSzTx/>
              <a:buNone/>
              <a:defRPr sz="2000">
                <a:solidFill>
                  <a:srgbClr val="099BDD"/>
                </a:solidFill>
              </a:defRPr>
            </a:lvl1pPr>
            <a:lvl2pPr marL="0" indent="457200" algn="ctr">
              <a:buClrTx/>
              <a:buSzTx/>
              <a:buNone/>
              <a:defRPr sz="2000">
                <a:solidFill>
                  <a:srgbClr val="099BDD"/>
                </a:solidFill>
              </a:defRPr>
            </a:lvl2pPr>
            <a:lvl3pPr marL="0" indent="914400" algn="ctr">
              <a:buClrTx/>
              <a:buSzTx/>
              <a:buNone/>
              <a:defRPr sz="2000">
                <a:solidFill>
                  <a:srgbClr val="099BDD"/>
                </a:solidFill>
              </a:defRPr>
            </a:lvl3pPr>
            <a:lvl4pPr marL="0" indent="1371600" algn="ctr">
              <a:buClrTx/>
              <a:buSzTx/>
              <a:buNone/>
              <a:defRPr sz="2000">
                <a:solidFill>
                  <a:srgbClr val="099BDD"/>
                </a:solidFill>
              </a:defRPr>
            </a:lvl4pPr>
            <a:lvl5pPr marL="0" indent="1828800" algn="ctr">
              <a:buClrTx/>
              <a:buSzTx/>
              <a:buNone/>
              <a:defRPr sz="2000">
                <a:solidFill>
                  <a:srgbClr val="099BDD"/>
                </a:solidFill>
              </a:defRPr>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lvl1pPr>
              <a:defRPr>
                <a:solidFill>
                  <a:srgbClr val="099BDD"/>
                </a:solidFi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1" name="Title Text"/>
          <p:cNvSpPr txBox="1">
            <a:spLocks noGrp="1"/>
          </p:cNvSpPr>
          <p:nvPr>
            <p:ph type="title"/>
          </p:nvPr>
        </p:nvSpPr>
        <p:spPr>
          <a:prstGeom prst="rect">
            <a:avLst/>
          </a:prstGeom>
        </p:spPr>
        <p:txBody>
          <a:bodyPr/>
          <a:lstStyle/>
          <a:p>
            <a:r>
              <a:t>Title Text</a:t>
            </a:r>
          </a:p>
        </p:txBody>
      </p:sp>
      <p:sp>
        <p:nvSpPr>
          <p:cNvPr id="42" name="Body Level One…"/>
          <p:cNvSpPr txBox="1">
            <a:spLocks noGrp="1"/>
          </p:cNvSpPr>
          <p:nvPr>
            <p:ph type="body" sz="half" idx="1"/>
          </p:nvPr>
        </p:nvSpPr>
        <p:spPr>
          <a:xfrm>
            <a:off x="1205343" y="2011679"/>
            <a:ext cx="4754881" cy="420624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0" name="Title Text"/>
          <p:cNvSpPr txBox="1">
            <a:spLocks noGrp="1"/>
          </p:cNvSpPr>
          <p:nvPr>
            <p:ph type="title"/>
          </p:nvPr>
        </p:nvSpPr>
        <p:spPr>
          <a:prstGeom prst="rect">
            <a:avLst/>
          </a:prstGeom>
        </p:spPr>
        <p:txBody>
          <a:bodyPr/>
          <a:lstStyle/>
          <a:p>
            <a:r>
              <a:t>Title Text</a:t>
            </a:r>
          </a:p>
        </p:txBody>
      </p:sp>
      <p:sp>
        <p:nvSpPr>
          <p:cNvPr id="51" name="Body Level One…"/>
          <p:cNvSpPr txBox="1">
            <a:spLocks noGrp="1"/>
          </p:cNvSpPr>
          <p:nvPr>
            <p:ph type="body" sz="quarter" idx="1"/>
          </p:nvPr>
        </p:nvSpPr>
        <p:spPr>
          <a:xfrm>
            <a:off x="1207008" y="1913470"/>
            <a:ext cx="4754880" cy="743095"/>
          </a:xfrm>
          <a:prstGeom prst="rect">
            <a:avLst/>
          </a:prstGeom>
        </p:spPr>
        <p:txBody>
          <a:bodyPr anchor="ctr"/>
          <a:lstStyle>
            <a:lvl1pPr marL="0" indent="0">
              <a:buClrTx/>
              <a:buSzTx/>
              <a:buNone/>
              <a:defRPr sz="2100"/>
            </a:lvl1pPr>
            <a:lvl2pPr marL="0" indent="457200">
              <a:buClrTx/>
              <a:buSzTx/>
              <a:buNone/>
              <a:defRPr sz="2100"/>
            </a:lvl2pPr>
            <a:lvl3pPr marL="0" indent="914400">
              <a:buClrTx/>
              <a:buSzTx/>
              <a:buNone/>
              <a:defRPr sz="2100"/>
            </a:lvl3pPr>
            <a:lvl4pPr marL="0" indent="1371600">
              <a:buClrTx/>
              <a:buSzTx/>
              <a:buNone/>
              <a:defRPr sz="2100"/>
            </a:lvl4pPr>
            <a:lvl5pPr marL="0" indent="1828800">
              <a:buClrTx/>
              <a:buSzTx/>
              <a:buNone/>
              <a:defRPr sz="2100"/>
            </a:lvl5pPr>
          </a:lstStyle>
          <a:p>
            <a:r>
              <a:t>Body Level One</a:t>
            </a:r>
          </a:p>
          <a:p>
            <a:pPr lvl="1"/>
            <a:r>
              <a:t>Body Level Two</a:t>
            </a:r>
          </a:p>
          <a:p>
            <a:pPr lvl="2"/>
            <a:r>
              <a:t>Body Level Three</a:t>
            </a:r>
          </a:p>
          <a:p>
            <a:pPr lvl="3"/>
            <a:r>
              <a:t>Body Level Four</a:t>
            </a:r>
          </a:p>
          <a:p>
            <a:pPr lvl="4"/>
            <a:r>
              <a:t>Body Level Five</a:t>
            </a:r>
          </a:p>
        </p:txBody>
      </p:sp>
      <p:sp>
        <p:nvSpPr>
          <p:cNvPr id="52" name="Text Placeholder 4"/>
          <p:cNvSpPr>
            <a:spLocks noGrp="1"/>
          </p:cNvSpPr>
          <p:nvPr>
            <p:ph type="body" sz="quarter" idx="21"/>
          </p:nvPr>
        </p:nvSpPr>
        <p:spPr>
          <a:xfrm>
            <a:off x="6231230" y="1913470"/>
            <a:ext cx="4754881" cy="743095"/>
          </a:xfrm>
          <a:prstGeom prst="rect">
            <a:avLst/>
          </a:prstGeom>
        </p:spPr>
        <p:txBody>
          <a:bodyPr anchor="ctr"/>
          <a:lstStyle/>
          <a:p>
            <a:pPr marL="0" indent="0">
              <a:buClrTx/>
              <a:buSzTx/>
              <a:buNone/>
              <a:defRPr sz="2100"/>
            </a:pPr>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5" name="Title Text"/>
          <p:cNvSpPr txBox="1">
            <a:spLocks noGrp="1"/>
          </p:cNvSpPr>
          <p:nvPr>
            <p:ph type="title"/>
          </p:nvPr>
        </p:nvSpPr>
        <p:spPr>
          <a:prstGeom prst="rect">
            <a:avLst/>
          </a:prstGeom>
        </p:spPr>
        <p:txBody>
          <a:bodyPr/>
          <a:lstStyle/>
          <a:p>
            <a:r>
              <a:t>Title Text</a:t>
            </a:r>
          </a:p>
        </p:txBody>
      </p:sp>
      <p:sp>
        <p:nvSpPr>
          <p:cNvPr id="76" name="Body Level One…"/>
          <p:cNvSpPr txBox="1">
            <a:spLocks noGrp="1"/>
          </p:cNvSpPr>
          <p:nvPr>
            <p:ph type="body" sz="half" idx="1"/>
          </p:nvPr>
        </p:nvSpPr>
        <p:spPr>
          <a:xfrm>
            <a:off x="1207008" y="2120053"/>
            <a:ext cx="6126480" cy="4114801"/>
          </a:xfrm>
          <a:prstGeom prst="rect">
            <a:avLst/>
          </a:prstGeom>
        </p:spPr>
        <p:txBody>
          <a:bodyPr/>
          <a:lstStyle>
            <a:lvl1pPr>
              <a:defRPr sz="3200"/>
            </a:lvl1pPr>
            <a:lvl2pPr marL="437605" indent="-209005">
              <a:defRPr sz="3200"/>
            </a:lvl2pPr>
            <a:lvl3pPr marL="701040" indent="-243840">
              <a:defRPr sz="3200"/>
            </a:lvl3pPr>
            <a:lvl4pPr marL="978408" indent="-292608">
              <a:defRPr sz="3200"/>
            </a:lvl4pPr>
            <a:lvl5pPr marL="1207008" indent="-292608">
              <a:defRPr sz="3200"/>
            </a:lvl5pPr>
          </a:lstStyle>
          <a:p>
            <a:r>
              <a:t>Body Level One</a:t>
            </a:r>
          </a:p>
          <a:p>
            <a:pPr lvl="1"/>
            <a:r>
              <a:t>Body Level Two</a:t>
            </a:r>
          </a:p>
          <a:p>
            <a:pPr lvl="2"/>
            <a:r>
              <a:t>Body Level Three</a:t>
            </a:r>
          </a:p>
          <a:p>
            <a:pPr lvl="3"/>
            <a:r>
              <a:t>Body Level Four</a:t>
            </a:r>
          </a:p>
          <a:p>
            <a:pPr lvl="4"/>
            <a:r>
              <a:t>Body Level Five</a:t>
            </a:r>
          </a:p>
        </p:txBody>
      </p:sp>
      <p:sp>
        <p:nvSpPr>
          <p:cNvPr id="77" name="Text Placeholder 3"/>
          <p:cNvSpPr>
            <a:spLocks noGrp="1"/>
          </p:cNvSpPr>
          <p:nvPr>
            <p:ph type="body" sz="quarter" idx="21"/>
          </p:nvPr>
        </p:nvSpPr>
        <p:spPr>
          <a:xfrm>
            <a:off x="7789023" y="2147485"/>
            <a:ext cx="3200401" cy="3432321"/>
          </a:xfrm>
          <a:prstGeom prst="rect">
            <a:avLst/>
          </a:prstGeom>
        </p:spPr>
        <p:txBody>
          <a:bodyPr/>
          <a:lstStyle/>
          <a:p>
            <a:pPr marL="0" indent="0">
              <a:lnSpc>
                <a:spcPct val="95000"/>
              </a:lnSpc>
              <a:buClrTx/>
              <a:buSzTx/>
              <a:buNone/>
              <a:defRPr sz="1800"/>
            </a:pPr>
            <a:endParaRP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5" name="Title Text"/>
          <p:cNvSpPr txBox="1">
            <a:spLocks noGrp="1"/>
          </p:cNvSpPr>
          <p:nvPr>
            <p:ph type="title"/>
          </p:nvPr>
        </p:nvSpPr>
        <p:spPr>
          <a:prstGeom prst="rect">
            <a:avLst/>
          </a:prstGeom>
        </p:spPr>
        <p:txBody>
          <a:bodyPr/>
          <a:lstStyle/>
          <a:p>
            <a:r>
              <a:t>Title Text</a:t>
            </a:r>
          </a:p>
        </p:txBody>
      </p:sp>
      <p:sp>
        <p:nvSpPr>
          <p:cNvPr id="86" name="Picture Placeholder 2"/>
          <p:cNvSpPr>
            <a:spLocks noGrp="1"/>
          </p:cNvSpPr>
          <p:nvPr>
            <p:ph type="pic" sz="half" idx="21"/>
          </p:nvPr>
        </p:nvSpPr>
        <p:spPr>
          <a:xfrm>
            <a:off x="1280160" y="2211494"/>
            <a:ext cx="6126480" cy="3931921"/>
          </a:xfrm>
          <a:prstGeom prst="rect">
            <a:avLst/>
          </a:prstGeom>
        </p:spPr>
        <p:txBody>
          <a:bodyPr lIns="91439" rIns="91439">
            <a:noAutofit/>
          </a:bodyPr>
          <a:lstStyle/>
          <a:p>
            <a:endParaRPr/>
          </a:p>
        </p:txBody>
      </p:sp>
      <p:sp>
        <p:nvSpPr>
          <p:cNvPr id="87" name="Body Level One…"/>
          <p:cNvSpPr txBox="1">
            <a:spLocks noGrp="1"/>
          </p:cNvSpPr>
          <p:nvPr>
            <p:ph type="body" sz="quarter" idx="1"/>
          </p:nvPr>
        </p:nvSpPr>
        <p:spPr>
          <a:xfrm>
            <a:off x="7790688" y="2150621"/>
            <a:ext cx="3200401" cy="3429001"/>
          </a:xfrm>
          <a:prstGeom prst="rect">
            <a:avLst/>
          </a:prstGeom>
        </p:spPr>
        <p:txBody>
          <a:bodyPr/>
          <a:lstStyle>
            <a:lvl1pPr marL="0" indent="0">
              <a:lnSpc>
                <a:spcPct val="95000"/>
              </a:lnSpc>
              <a:buClrTx/>
              <a:buSzTx/>
              <a:buNone/>
              <a:defRPr sz="1800"/>
            </a:lvl1pPr>
            <a:lvl2pPr marL="0" indent="457200">
              <a:lnSpc>
                <a:spcPct val="95000"/>
              </a:lnSpc>
              <a:buClrTx/>
              <a:buSzTx/>
              <a:buNone/>
              <a:defRPr sz="1800"/>
            </a:lvl2pPr>
            <a:lvl3pPr marL="0" indent="914400">
              <a:lnSpc>
                <a:spcPct val="95000"/>
              </a:lnSpc>
              <a:buClrTx/>
              <a:buSzTx/>
              <a:buNone/>
              <a:defRPr sz="1800"/>
            </a:lvl3pPr>
            <a:lvl4pPr marL="0" indent="1371600">
              <a:lnSpc>
                <a:spcPct val="95000"/>
              </a:lnSpc>
              <a:buClrTx/>
              <a:buSzTx/>
              <a:buNone/>
              <a:defRPr sz="1800"/>
            </a:lvl4pPr>
            <a:lvl5pPr marL="0" indent="1828800">
              <a:lnSpc>
                <a:spcPct val="95000"/>
              </a:lnSpc>
              <a:buClrTx/>
              <a:buSzTx/>
              <a:buNone/>
              <a:defRPr sz="1800"/>
            </a:lvl5pPr>
          </a:lstStyle>
          <a:p>
            <a:r>
              <a:t>Body Level One</a:t>
            </a:r>
          </a:p>
          <a:p>
            <a:pPr lvl="1"/>
            <a:r>
              <a:t>Body Level Two</a:t>
            </a:r>
          </a:p>
          <a:p>
            <a:pPr lvl="2"/>
            <a:r>
              <a:t>Body Level Three</a:t>
            </a:r>
          </a:p>
          <a:p>
            <a:pPr lvl="3"/>
            <a:r>
              <a:t>Body Level Four</a:t>
            </a:r>
          </a:p>
          <a:p>
            <a:pPr lvl="4"/>
            <a:r>
              <a:t>Body Level Five</a:t>
            </a: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99BDD"/>
        </a:solidFill>
        <a:effectLst/>
      </p:bgPr>
    </p:bg>
    <p:spTree>
      <p:nvGrpSpPr>
        <p:cNvPr id="1" name=""/>
        <p:cNvGrpSpPr/>
        <p:nvPr/>
      </p:nvGrpSpPr>
      <p:grpSpPr>
        <a:xfrm>
          <a:off x="0" y="0"/>
          <a:ext cx="0" cy="0"/>
          <a:chOff x="0" y="0"/>
          <a:chExt cx="0" cy="0"/>
        </a:xfrm>
      </p:grpSpPr>
      <p:sp>
        <p:nvSpPr>
          <p:cNvPr id="2" name="Rectangle 6"/>
          <p:cNvSpPr/>
          <p:nvPr/>
        </p:nvSpPr>
        <p:spPr>
          <a:xfrm>
            <a:off x="482" y="176109"/>
            <a:ext cx="12188954" cy="1645918"/>
          </a:xfrm>
          <a:prstGeom prst="rect">
            <a:avLst/>
          </a:prstGeom>
          <a:solidFill>
            <a:srgbClr val="FFFFFF"/>
          </a:solidFill>
          <a:ln w="12700">
            <a:miter lim="400000"/>
          </a:ln>
        </p:spPr>
        <p:txBody>
          <a:bodyPr lIns="45719" rIns="45719"/>
          <a:lstStyle/>
          <a:p>
            <a:pPr>
              <a:defRPr>
                <a:solidFill>
                  <a:srgbClr val="FFFFFF"/>
                </a:solidFill>
              </a:defRPr>
            </a:pPr>
            <a:endParaRPr/>
          </a:p>
        </p:txBody>
      </p:sp>
      <p:sp>
        <p:nvSpPr>
          <p:cNvPr id="3" name="Title Text"/>
          <p:cNvSpPr txBox="1">
            <a:spLocks noGrp="1"/>
          </p:cNvSpPr>
          <p:nvPr>
            <p:ph type="title"/>
          </p:nvPr>
        </p:nvSpPr>
        <p:spPr>
          <a:xfrm>
            <a:off x="1202919" y="284175"/>
            <a:ext cx="9784081" cy="15087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4" name="Body Level One…"/>
          <p:cNvSpPr txBox="1">
            <a:spLocks noGrp="1"/>
          </p:cNvSpPr>
          <p:nvPr>
            <p:ph type="body" idx="1"/>
          </p:nvPr>
        </p:nvSpPr>
        <p:spPr>
          <a:xfrm>
            <a:off x="1202919" y="2011679"/>
            <a:ext cx="9784081" cy="42062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0658926" y="6470796"/>
            <a:ext cx="256541" cy="269241"/>
          </a:xfrm>
          <a:prstGeom prst="rect">
            <a:avLst/>
          </a:prstGeom>
          <a:ln w="12700">
            <a:miter lim="400000"/>
          </a:ln>
        </p:spPr>
        <p:txBody>
          <a:bodyPr wrap="none" lIns="45719" rIns="45719" anchor="ctr">
            <a:spAutoFit/>
          </a:bodyPr>
          <a:lstStyle>
            <a:lvl1pPr>
              <a:defRPr sz="1200">
                <a:solidFill>
                  <a:srgbClr val="FFFFFF"/>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85000"/>
        </a:lnSpc>
        <a:spcBef>
          <a:spcPts val="0"/>
        </a:spcBef>
        <a:spcAft>
          <a:spcPts val="0"/>
        </a:spcAft>
        <a:buClrTx/>
        <a:buSzTx/>
        <a:buFontTx/>
        <a:buNone/>
        <a:tabLst/>
        <a:defRPr sz="4000" b="0" i="0" u="none" strike="noStrike" cap="all" spc="0" baseline="0">
          <a:solidFill>
            <a:srgbClr val="099BDD"/>
          </a:solidFill>
          <a:uFillTx/>
          <a:latin typeface="Corbel"/>
          <a:ea typeface="Corbel"/>
          <a:cs typeface="Corbel"/>
          <a:sym typeface="Corbel"/>
        </a:defRPr>
      </a:lvl1pPr>
      <a:lvl2pPr marL="0" marR="0" indent="0" algn="l" defTabSz="914400" rtl="0" latinLnBrk="0">
        <a:lnSpc>
          <a:spcPct val="85000"/>
        </a:lnSpc>
        <a:spcBef>
          <a:spcPts val="0"/>
        </a:spcBef>
        <a:spcAft>
          <a:spcPts val="0"/>
        </a:spcAft>
        <a:buClrTx/>
        <a:buSzTx/>
        <a:buFontTx/>
        <a:buNone/>
        <a:tabLst/>
        <a:defRPr sz="4000" b="0" i="0" u="none" strike="noStrike" cap="all" spc="0" baseline="0">
          <a:solidFill>
            <a:srgbClr val="099BDD"/>
          </a:solidFill>
          <a:uFillTx/>
          <a:latin typeface="Corbel"/>
          <a:ea typeface="Corbel"/>
          <a:cs typeface="Corbel"/>
          <a:sym typeface="Corbel"/>
        </a:defRPr>
      </a:lvl2pPr>
      <a:lvl3pPr marL="0" marR="0" indent="0" algn="l" defTabSz="914400" rtl="0" latinLnBrk="0">
        <a:lnSpc>
          <a:spcPct val="85000"/>
        </a:lnSpc>
        <a:spcBef>
          <a:spcPts val="0"/>
        </a:spcBef>
        <a:spcAft>
          <a:spcPts val="0"/>
        </a:spcAft>
        <a:buClrTx/>
        <a:buSzTx/>
        <a:buFontTx/>
        <a:buNone/>
        <a:tabLst/>
        <a:defRPr sz="4000" b="0" i="0" u="none" strike="noStrike" cap="all" spc="0" baseline="0">
          <a:solidFill>
            <a:srgbClr val="099BDD"/>
          </a:solidFill>
          <a:uFillTx/>
          <a:latin typeface="Corbel"/>
          <a:ea typeface="Corbel"/>
          <a:cs typeface="Corbel"/>
          <a:sym typeface="Corbel"/>
        </a:defRPr>
      </a:lvl3pPr>
      <a:lvl4pPr marL="0" marR="0" indent="0" algn="l" defTabSz="914400" rtl="0" latinLnBrk="0">
        <a:lnSpc>
          <a:spcPct val="85000"/>
        </a:lnSpc>
        <a:spcBef>
          <a:spcPts val="0"/>
        </a:spcBef>
        <a:spcAft>
          <a:spcPts val="0"/>
        </a:spcAft>
        <a:buClrTx/>
        <a:buSzTx/>
        <a:buFontTx/>
        <a:buNone/>
        <a:tabLst/>
        <a:defRPr sz="4000" b="0" i="0" u="none" strike="noStrike" cap="all" spc="0" baseline="0">
          <a:solidFill>
            <a:srgbClr val="099BDD"/>
          </a:solidFill>
          <a:uFillTx/>
          <a:latin typeface="Corbel"/>
          <a:ea typeface="Corbel"/>
          <a:cs typeface="Corbel"/>
          <a:sym typeface="Corbel"/>
        </a:defRPr>
      </a:lvl4pPr>
      <a:lvl5pPr marL="0" marR="0" indent="0" algn="l" defTabSz="914400" rtl="0" latinLnBrk="0">
        <a:lnSpc>
          <a:spcPct val="85000"/>
        </a:lnSpc>
        <a:spcBef>
          <a:spcPts val="0"/>
        </a:spcBef>
        <a:spcAft>
          <a:spcPts val="0"/>
        </a:spcAft>
        <a:buClrTx/>
        <a:buSzTx/>
        <a:buFontTx/>
        <a:buNone/>
        <a:tabLst/>
        <a:defRPr sz="4000" b="0" i="0" u="none" strike="noStrike" cap="all" spc="0" baseline="0">
          <a:solidFill>
            <a:srgbClr val="099BDD"/>
          </a:solidFill>
          <a:uFillTx/>
          <a:latin typeface="Corbel"/>
          <a:ea typeface="Corbel"/>
          <a:cs typeface="Corbel"/>
          <a:sym typeface="Corbel"/>
        </a:defRPr>
      </a:lvl5pPr>
      <a:lvl6pPr marL="0" marR="0" indent="0" algn="l" defTabSz="914400" rtl="0" latinLnBrk="0">
        <a:lnSpc>
          <a:spcPct val="85000"/>
        </a:lnSpc>
        <a:spcBef>
          <a:spcPts val="0"/>
        </a:spcBef>
        <a:spcAft>
          <a:spcPts val="0"/>
        </a:spcAft>
        <a:buClrTx/>
        <a:buSzTx/>
        <a:buFontTx/>
        <a:buNone/>
        <a:tabLst/>
        <a:defRPr sz="4000" b="0" i="0" u="none" strike="noStrike" cap="all" spc="0" baseline="0">
          <a:solidFill>
            <a:srgbClr val="099BDD"/>
          </a:solidFill>
          <a:uFillTx/>
          <a:latin typeface="Corbel"/>
          <a:ea typeface="Corbel"/>
          <a:cs typeface="Corbel"/>
          <a:sym typeface="Corbel"/>
        </a:defRPr>
      </a:lvl6pPr>
      <a:lvl7pPr marL="0" marR="0" indent="0" algn="l" defTabSz="914400" rtl="0" latinLnBrk="0">
        <a:lnSpc>
          <a:spcPct val="85000"/>
        </a:lnSpc>
        <a:spcBef>
          <a:spcPts val="0"/>
        </a:spcBef>
        <a:spcAft>
          <a:spcPts val="0"/>
        </a:spcAft>
        <a:buClrTx/>
        <a:buSzTx/>
        <a:buFontTx/>
        <a:buNone/>
        <a:tabLst/>
        <a:defRPr sz="4000" b="0" i="0" u="none" strike="noStrike" cap="all" spc="0" baseline="0">
          <a:solidFill>
            <a:srgbClr val="099BDD"/>
          </a:solidFill>
          <a:uFillTx/>
          <a:latin typeface="Corbel"/>
          <a:ea typeface="Corbel"/>
          <a:cs typeface="Corbel"/>
          <a:sym typeface="Corbel"/>
        </a:defRPr>
      </a:lvl7pPr>
      <a:lvl8pPr marL="0" marR="0" indent="0" algn="l" defTabSz="914400" rtl="0" latinLnBrk="0">
        <a:lnSpc>
          <a:spcPct val="85000"/>
        </a:lnSpc>
        <a:spcBef>
          <a:spcPts val="0"/>
        </a:spcBef>
        <a:spcAft>
          <a:spcPts val="0"/>
        </a:spcAft>
        <a:buClrTx/>
        <a:buSzTx/>
        <a:buFontTx/>
        <a:buNone/>
        <a:tabLst/>
        <a:defRPr sz="4000" b="0" i="0" u="none" strike="noStrike" cap="all" spc="0" baseline="0">
          <a:solidFill>
            <a:srgbClr val="099BDD"/>
          </a:solidFill>
          <a:uFillTx/>
          <a:latin typeface="Corbel"/>
          <a:ea typeface="Corbel"/>
          <a:cs typeface="Corbel"/>
          <a:sym typeface="Corbel"/>
        </a:defRPr>
      </a:lvl8pPr>
      <a:lvl9pPr marL="0" marR="0" indent="0" algn="l" defTabSz="914400" rtl="0" latinLnBrk="0">
        <a:lnSpc>
          <a:spcPct val="85000"/>
        </a:lnSpc>
        <a:spcBef>
          <a:spcPts val="0"/>
        </a:spcBef>
        <a:spcAft>
          <a:spcPts val="0"/>
        </a:spcAft>
        <a:buClrTx/>
        <a:buSzTx/>
        <a:buFontTx/>
        <a:buNone/>
        <a:tabLst/>
        <a:defRPr sz="4000" b="0" i="0" u="none" strike="noStrike" cap="all" spc="0" baseline="0">
          <a:solidFill>
            <a:srgbClr val="099BDD"/>
          </a:solidFill>
          <a:uFillTx/>
          <a:latin typeface="Corbel"/>
          <a:ea typeface="Corbel"/>
          <a:cs typeface="Corbel"/>
          <a:sym typeface="Corbel"/>
        </a:defRPr>
      </a:lvl9pPr>
    </p:titleStyle>
    <p:bodyStyle>
      <a:lvl1pPr marL="182879" marR="0" indent="-182879" algn="l" defTabSz="914400" rtl="0" latinLnBrk="0">
        <a:lnSpc>
          <a:spcPct val="90000"/>
        </a:lnSpc>
        <a:spcBef>
          <a:spcPts val="1200"/>
        </a:spcBef>
        <a:spcAft>
          <a:spcPts val="0"/>
        </a:spcAft>
        <a:buClr>
          <a:srgbClr val="FFFFFF"/>
        </a:buClr>
        <a:buSzPct val="100000"/>
        <a:buFontTx/>
        <a:buChar char="▪"/>
        <a:tabLst/>
        <a:defRPr sz="2200" b="0" i="0" u="none" strike="noStrike" cap="none" spc="0" baseline="0">
          <a:solidFill>
            <a:srgbClr val="FFFFFF"/>
          </a:solidFill>
          <a:uFillTx/>
          <a:latin typeface="Corbel"/>
          <a:ea typeface="Corbel"/>
          <a:cs typeface="Corbel"/>
          <a:sym typeface="Corbel"/>
        </a:defRPr>
      </a:lvl1pPr>
      <a:lvl2pPr marL="429768" marR="0" indent="-201167" algn="l" defTabSz="914400" rtl="0" latinLnBrk="0">
        <a:lnSpc>
          <a:spcPct val="90000"/>
        </a:lnSpc>
        <a:spcBef>
          <a:spcPts val="1200"/>
        </a:spcBef>
        <a:spcAft>
          <a:spcPts val="0"/>
        </a:spcAft>
        <a:buClr>
          <a:srgbClr val="FFFFFF"/>
        </a:buClr>
        <a:buSzPct val="100000"/>
        <a:buFontTx/>
        <a:buChar char="▪"/>
        <a:tabLst/>
        <a:defRPr sz="2200" b="0" i="0" u="none" strike="noStrike" cap="none" spc="0" baseline="0">
          <a:solidFill>
            <a:srgbClr val="FFFFFF"/>
          </a:solidFill>
          <a:uFillTx/>
          <a:latin typeface="Corbel"/>
          <a:ea typeface="Corbel"/>
          <a:cs typeface="Corbel"/>
          <a:sym typeface="Corbel"/>
        </a:defRPr>
      </a:lvl2pPr>
      <a:lvl3pPr marL="680720" marR="0" indent="-223520" algn="l" defTabSz="914400" rtl="0" latinLnBrk="0">
        <a:lnSpc>
          <a:spcPct val="90000"/>
        </a:lnSpc>
        <a:spcBef>
          <a:spcPts val="1200"/>
        </a:spcBef>
        <a:spcAft>
          <a:spcPts val="0"/>
        </a:spcAft>
        <a:buClr>
          <a:srgbClr val="FFFFFF"/>
        </a:buClr>
        <a:buSzPct val="100000"/>
        <a:buFontTx/>
        <a:buChar char="▪"/>
        <a:tabLst/>
        <a:defRPr sz="2200" b="0" i="0" u="none" strike="noStrike" cap="none" spc="0" baseline="0">
          <a:solidFill>
            <a:srgbClr val="FFFFFF"/>
          </a:solidFill>
          <a:uFillTx/>
          <a:latin typeface="Corbel"/>
          <a:ea typeface="Corbel"/>
          <a:cs typeface="Corbel"/>
          <a:sym typeface="Corbel"/>
        </a:defRPr>
      </a:lvl3pPr>
      <a:lvl4pPr marL="937260" marR="0" indent="-251460" algn="l" defTabSz="914400" rtl="0" latinLnBrk="0">
        <a:lnSpc>
          <a:spcPct val="90000"/>
        </a:lnSpc>
        <a:spcBef>
          <a:spcPts val="1200"/>
        </a:spcBef>
        <a:spcAft>
          <a:spcPts val="0"/>
        </a:spcAft>
        <a:buClr>
          <a:srgbClr val="FFFFFF"/>
        </a:buClr>
        <a:buSzPct val="100000"/>
        <a:buFontTx/>
        <a:buChar char="▪"/>
        <a:tabLst/>
        <a:defRPr sz="2200" b="0" i="0" u="none" strike="noStrike" cap="none" spc="0" baseline="0">
          <a:solidFill>
            <a:srgbClr val="FFFFFF"/>
          </a:solidFill>
          <a:uFillTx/>
          <a:latin typeface="Corbel"/>
          <a:ea typeface="Corbel"/>
          <a:cs typeface="Corbel"/>
          <a:sym typeface="Corbel"/>
        </a:defRPr>
      </a:lvl4pPr>
      <a:lvl5pPr marL="1165860" marR="0" indent="-251460" algn="l" defTabSz="914400" rtl="0" latinLnBrk="0">
        <a:lnSpc>
          <a:spcPct val="90000"/>
        </a:lnSpc>
        <a:spcBef>
          <a:spcPts val="1200"/>
        </a:spcBef>
        <a:spcAft>
          <a:spcPts val="0"/>
        </a:spcAft>
        <a:buClr>
          <a:srgbClr val="FFFFFF"/>
        </a:buClr>
        <a:buSzPct val="100000"/>
        <a:buFontTx/>
        <a:buChar char="▪"/>
        <a:tabLst/>
        <a:defRPr sz="2200" b="0" i="0" u="none" strike="noStrike" cap="none" spc="0" baseline="0">
          <a:solidFill>
            <a:srgbClr val="FFFFFF"/>
          </a:solidFill>
          <a:uFillTx/>
          <a:latin typeface="Corbel"/>
          <a:ea typeface="Corbel"/>
          <a:cs typeface="Corbel"/>
          <a:sym typeface="Corbel"/>
        </a:defRPr>
      </a:lvl5pPr>
      <a:lvl6pPr marL="1370324" marR="0" indent="-314325" algn="l" defTabSz="914400" rtl="0" latinLnBrk="0">
        <a:lnSpc>
          <a:spcPct val="90000"/>
        </a:lnSpc>
        <a:spcBef>
          <a:spcPts val="1200"/>
        </a:spcBef>
        <a:spcAft>
          <a:spcPts val="0"/>
        </a:spcAft>
        <a:buClr>
          <a:srgbClr val="FFFFFF"/>
        </a:buClr>
        <a:buSzPct val="100000"/>
        <a:buFontTx/>
        <a:buChar char="▪"/>
        <a:tabLst/>
        <a:defRPr sz="2200" b="0" i="0" u="none" strike="noStrike" cap="none" spc="0" baseline="0">
          <a:solidFill>
            <a:srgbClr val="FFFFFF"/>
          </a:solidFill>
          <a:uFillTx/>
          <a:latin typeface="Corbel"/>
          <a:ea typeface="Corbel"/>
          <a:cs typeface="Corbel"/>
          <a:sym typeface="Corbel"/>
        </a:defRPr>
      </a:lvl6pPr>
      <a:lvl7pPr marL="1557524" marR="0" indent="-314325" algn="l" defTabSz="914400" rtl="0" latinLnBrk="0">
        <a:lnSpc>
          <a:spcPct val="90000"/>
        </a:lnSpc>
        <a:spcBef>
          <a:spcPts val="1200"/>
        </a:spcBef>
        <a:spcAft>
          <a:spcPts val="0"/>
        </a:spcAft>
        <a:buClr>
          <a:srgbClr val="FFFFFF"/>
        </a:buClr>
        <a:buSzPct val="100000"/>
        <a:buFontTx/>
        <a:buChar char="▪"/>
        <a:tabLst/>
        <a:defRPr sz="2200" b="0" i="0" u="none" strike="noStrike" cap="none" spc="0" baseline="0">
          <a:solidFill>
            <a:srgbClr val="FFFFFF"/>
          </a:solidFill>
          <a:uFillTx/>
          <a:latin typeface="Corbel"/>
          <a:ea typeface="Corbel"/>
          <a:cs typeface="Corbel"/>
          <a:sym typeface="Corbel"/>
        </a:defRPr>
      </a:lvl7pPr>
      <a:lvl8pPr marL="1714724" marR="0" indent="-314325" algn="l" defTabSz="914400" rtl="0" latinLnBrk="0">
        <a:lnSpc>
          <a:spcPct val="90000"/>
        </a:lnSpc>
        <a:spcBef>
          <a:spcPts val="1200"/>
        </a:spcBef>
        <a:spcAft>
          <a:spcPts val="0"/>
        </a:spcAft>
        <a:buClr>
          <a:srgbClr val="FFFFFF"/>
        </a:buClr>
        <a:buSzPct val="100000"/>
        <a:buFontTx/>
        <a:buChar char="▪"/>
        <a:tabLst/>
        <a:defRPr sz="2200" b="0" i="0" u="none" strike="noStrike" cap="none" spc="0" baseline="0">
          <a:solidFill>
            <a:srgbClr val="FFFFFF"/>
          </a:solidFill>
          <a:uFillTx/>
          <a:latin typeface="Corbel"/>
          <a:ea typeface="Corbel"/>
          <a:cs typeface="Corbel"/>
          <a:sym typeface="Corbel"/>
        </a:defRPr>
      </a:lvl8pPr>
      <a:lvl9pPr marL="1891925" marR="0" indent="-314325" algn="l" defTabSz="914400" rtl="0" latinLnBrk="0">
        <a:lnSpc>
          <a:spcPct val="90000"/>
        </a:lnSpc>
        <a:spcBef>
          <a:spcPts val="1200"/>
        </a:spcBef>
        <a:spcAft>
          <a:spcPts val="0"/>
        </a:spcAft>
        <a:buClr>
          <a:srgbClr val="FFFFFF"/>
        </a:buClr>
        <a:buSzPct val="100000"/>
        <a:buFontTx/>
        <a:buChar char="▪"/>
        <a:tabLst/>
        <a:defRPr sz="2200" b="0" i="0" u="none" strike="noStrike" cap="none" spc="0" baseline="0">
          <a:solidFill>
            <a:srgbClr val="FFFFFF"/>
          </a:solidFill>
          <a:uFillTx/>
          <a:latin typeface="Corbel"/>
          <a:ea typeface="Corbel"/>
          <a:cs typeface="Corbel"/>
          <a:sym typeface="Corbel"/>
        </a:defRPr>
      </a:lvl9pPr>
    </p:bodyStyle>
    <p:otherStyle>
      <a:lvl1pPr marL="0" marR="0" indent="0" algn="l"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1pPr>
      <a:lvl2pPr marL="0" marR="0" indent="457200" algn="l"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2pPr>
      <a:lvl3pPr marL="0" marR="0" indent="914400" algn="l"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3pPr>
      <a:lvl4pPr marL="0" marR="0" indent="1371600" algn="l"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4pPr>
      <a:lvl5pPr marL="0" marR="0" indent="1828800" algn="l"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5pPr>
      <a:lvl6pPr marL="0" marR="0" indent="2286000" algn="l"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6pPr>
      <a:lvl7pPr marL="0" marR="0" indent="2743200" algn="l"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7pPr>
      <a:lvl8pPr marL="0" marR="0" indent="3200400" algn="l"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8pPr>
      <a:lvl9pPr marL="0" marR="0" indent="3657600" algn="l"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1"/>
          <p:cNvSpPr txBox="1">
            <a:spLocks noGrp="1"/>
          </p:cNvSpPr>
          <p:nvPr>
            <p:ph type="ctrTitle"/>
          </p:nvPr>
        </p:nvSpPr>
        <p:spPr>
          <a:xfrm>
            <a:off x="365759" y="2166364"/>
            <a:ext cx="11471565" cy="1739347"/>
          </a:xfrm>
          <a:prstGeom prst="rect">
            <a:avLst/>
          </a:prstGeom>
        </p:spPr>
        <p:txBody>
          <a:bodyPr/>
          <a:lstStyle>
            <a:lvl1pPr>
              <a:defRPr spc="100"/>
            </a:lvl1pPr>
          </a:lstStyle>
          <a:p>
            <a:r>
              <a:t>Addiction</a:t>
            </a:r>
          </a:p>
        </p:txBody>
      </p:sp>
      <p:sp>
        <p:nvSpPr>
          <p:cNvPr id="98" name="Subtitle 2"/>
          <p:cNvSpPr txBox="1">
            <a:spLocks noGrp="1"/>
          </p:cNvSpPr>
          <p:nvPr>
            <p:ph type="subTitle" sz="quarter" idx="1"/>
          </p:nvPr>
        </p:nvSpPr>
        <p:spPr>
          <a:xfrm>
            <a:off x="1524000" y="3996249"/>
            <a:ext cx="9144000" cy="1309256"/>
          </a:xfrm>
          <a:prstGeom prst="rect">
            <a:avLst/>
          </a:prstGeom>
        </p:spPr>
        <p:txBody>
          <a:bodyPr/>
          <a:lstStyle/>
          <a:p>
            <a:r>
              <a:t>Sree Katragadda M.D.</a:t>
            </a:r>
          </a:p>
          <a:p>
            <a:r>
              <a:t>Edward Hines VA Medical Center</a:t>
            </a:r>
          </a:p>
          <a:p>
            <a:r>
              <a:t>Mental Health Service Line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itle 1"/>
          <p:cNvSpPr txBox="1">
            <a:spLocks noGrp="1"/>
          </p:cNvSpPr>
          <p:nvPr>
            <p:ph type="title"/>
          </p:nvPr>
        </p:nvSpPr>
        <p:spPr>
          <a:xfrm>
            <a:off x="1202918" y="284175"/>
            <a:ext cx="9784082" cy="1508762"/>
          </a:xfrm>
          <a:prstGeom prst="rect">
            <a:avLst/>
          </a:prstGeom>
        </p:spPr>
        <p:txBody>
          <a:bodyPr/>
          <a:lstStyle/>
          <a:p>
            <a:r>
              <a:t>NSDUH (Cont.)</a:t>
            </a:r>
          </a:p>
        </p:txBody>
      </p:sp>
      <p:sp>
        <p:nvSpPr>
          <p:cNvPr id="135" name="Content Placeholder 2"/>
          <p:cNvSpPr txBox="1">
            <a:spLocks noGrp="1"/>
          </p:cNvSpPr>
          <p:nvPr>
            <p:ph type="body" sz="half" idx="1"/>
          </p:nvPr>
        </p:nvSpPr>
        <p:spPr>
          <a:xfrm>
            <a:off x="1202918" y="2011679"/>
            <a:ext cx="7169558" cy="4206242"/>
          </a:xfrm>
          <a:prstGeom prst="rect">
            <a:avLst/>
          </a:prstGeom>
        </p:spPr>
        <p:txBody>
          <a:bodyPr/>
          <a:lstStyle/>
          <a:p>
            <a:pPr>
              <a:lnSpc>
                <a:spcPct val="81000"/>
              </a:lnSpc>
              <a:defRPr sz="2000"/>
            </a:pPr>
            <a:r>
              <a:t>Regarding illicit drugs, cannabis was most common used (24.9%)</a:t>
            </a:r>
          </a:p>
          <a:p>
            <a:pPr marL="411480" lvl="1" indent="-182879">
              <a:lnSpc>
                <a:spcPct val="81000"/>
              </a:lnSpc>
              <a:spcBef>
                <a:spcPts val="400"/>
              </a:spcBef>
              <a:defRPr sz="1800"/>
            </a:pPr>
            <a:r>
              <a:t>Caveat: considered ‘illicit’ on national level; likely skewed by increased accessibility in states where it was legalized.</a:t>
            </a:r>
          </a:p>
          <a:p>
            <a:pPr>
              <a:lnSpc>
                <a:spcPct val="81000"/>
              </a:lnSpc>
              <a:defRPr sz="2000"/>
            </a:pPr>
            <a:r>
              <a:t>17.3% considered to meet criteria for Substance Use Disorder (SUD) within year prior</a:t>
            </a:r>
          </a:p>
          <a:p>
            <a:pPr marL="411480" lvl="1" indent="-182879">
              <a:lnSpc>
                <a:spcPct val="81000"/>
              </a:lnSpc>
              <a:spcBef>
                <a:spcPts val="400"/>
              </a:spcBef>
              <a:defRPr sz="1800"/>
            </a:pPr>
            <a:r>
              <a:t>10.47% with alcohol use disorder</a:t>
            </a:r>
          </a:p>
          <a:p>
            <a:pPr marL="411480" lvl="1" indent="-182879">
              <a:lnSpc>
                <a:spcPct val="81000"/>
              </a:lnSpc>
              <a:spcBef>
                <a:spcPts val="400"/>
              </a:spcBef>
              <a:defRPr sz="1800"/>
            </a:pPr>
            <a:r>
              <a:t>9.66% with other substance use disorder</a:t>
            </a:r>
          </a:p>
          <a:p>
            <a:pPr marL="411480" lvl="1" indent="-182879">
              <a:lnSpc>
                <a:spcPct val="81000"/>
              </a:lnSpc>
              <a:spcBef>
                <a:spcPts val="400"/>
              </a:spcBef>
              <a:defRPr sz="1800"/>
            </a:pPr>
            <a:r>
              <a:t>2.8% with combined alcohol/other substance use disorder</a:t>
            </a:r>
          </a:p>
          <a:p>
            <a:pPr>
              <a:lnSpc>
                <a:spcPct val="81000"/>
              </a:lnSpc>
              <a:defRPr sz="2000"/>
            </a:pPr>
            <a:r>
              <a:t>5.2% adults 18+ had serious thoughts of suicide in the year prior.</a:t>
            </a:r>
          </a:p>
          <a:p>
            <a:pPr marL="411480" lvl="1" indent="-182879">
              <a:lnSpc>
                <a:spcPct val="81000"/>
              </a:lnSpc>
              <a:spcBef>
                <a:spcPts val="400"/>
              </a:spcBef>
              <a:defRPr sz="1800"/>
            </a:pPr>
            <a:r>
              <a:t>1.5 % with a plan and 0.5% with an attempt in the past year</a:t>
            </a:r>
          </a:p>
          <a:p>
            <a:pPr>
              <a:lnSpc>
                <a:spcPct val="81000"/>
              </a:lnSpc>
              <a:defRPr sz="2000"/>
            </a:pPr>
            <a:r>
              <a:t>12.3% adolescents 12-17 years had thoughts of suicide</a:t>
            </a:r>
          </a:p>
          <a:p>
            <a:pPr marL="411480" lvl="1" indent="-182879">
              <a:lnSpc>
                <a:spcPct val="81000"/>
              </a:lnSpc>
              <a:spcBef>
                <a:spcPts val="400"/>
              </a:spcBef>
              <a:defRPr sz="1800"/>
            </a:pPr>
            <a:r>
              <a:t>6.5% made plans and 3.7% with an attempt in the past year</a:t>
            </a:r>
          </a:p>
        </p:txBody>
      </p:sp>
      <p:pic>
        <p:nvPicPr>
          <p:cNvPr id="136" name="Picture 2" descr="Picture 2"/>
          <p:cNvPicPr>
            <a:picLocks noChangeAspect="1"/>
          </p:cNvPicPr>
          <p:nvPr/>
        </p:nvPicPr>
        <p:blipFill>
          <a:blip r:embed="rId2"/>
          <a:srcRect l="20883" t="11792" r="19441" b="12210"/>
          <a:stretch>
            <a:fillRect/>
          </a:stretch>
        </p:blipFill>
        <p:spPr>
          <a:xfrm>
            <a:off x="8709328" y="2557670"/>
            <a:ext cx="3126119" cy="2969812"/>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1202918" y="284175"/>
            <a:ext cx="9784082" cy="1508762"/>
          </a:xfrm>
          <a:prstGeom prst="rect">
            <a:avLst/>
          </a:prstGeom>
        </p:spPr>
        <p:txBody>
          <a:bodyPr/>
          <a:lstStyle/>
          <a:p>
            <a:r>
              <a:t>World Health Organization</a:t>
            </a:r>
          </a:p>
        </p:txBody>
      </p:sp>
      <p:sp>
        <p:nvSpPr>
          <p:cNvPr id="139" name="Content Placeholder 2"/>
          <p:cNvSpPr txBox="1">
            <a:spLocks noGrp="1"/>
          </p:cNvSpPr>
          <p:nvPr>
            <p:ph type="body" sz="half" idx="1"/>
          </p:nvPr>
        </p:nvSpPr>
        <p:spPr>
          <a:xfrm>
            <a:off x="3848098" y="2011679"/>
            <a:ext cx="7138900" cy="4206242"/>
          </a:xfrm>
          <a:prstGeom prst="rect">
            <a:avLst/>
          </a:prstGeom>
        </p:spPr>
        <p:txBody>
          <a:bodyPr/>
          <a:lstStyle/>
          <a:p>
            <a:pPr>
              <a:lnSpc>
                <a:spcPct val="72000"/>
              </a:lnSpc>
              <a:defRPr sz="2000"/>
            </a:pPr>
            <a:r>
              <a:t>Per the World Health Organization (WHO), ~5.5% of the world’s population between 15-64 years have used psychoactive substances in the last year, and of this, about ~0.7% struggle with active substance use disorder</a:t>
            </a:r>
          </a:p>
          <a:p>
            <a:pPr>
              <a:lnSpc>
                <a:spcPct val="72000"/>
              </a:lnSpc>
              <a:defRPr sz="2000"/>
            </a:pPr>
            <a:r>
              <a:t>~0.5 million deaths (350k male &amp; 150k female)</a:t>
            </a:r>
          </a:p>
          <a:p>
            <a:pPr marL="411480" lvl="1" indent="-182879">
              <a:lnSpc>
                <a:spcPct val="72000"/>
              </a:lnSpc>
              <a:spcBef>
                <a:spcPts val="400"/>
              </a:spcBef>
              <a:defRPr sz="1800"/>
            </a:pPr>
            <a:r>
              <a:t>Opioid related deaths have pushed up death rates in more developed countries, primarily from synthetic opioids</a:t>
            </a:r>
          </a:p>
          <a:p>
            <a:pPr>
              <a:lnSpc>
                <a:spcPct val="72000"/>
              </a:lnSpc>
              <a:defRPr sz="2000"/>
            </a:pPr>
            <a:r>
              <a:t>Worldwide, ~11 million people use needles for administration of drugs</a:t>
            </a:r>
          </a:p>
          <a:p>
            <a:pPr marL="411480" lvl="1" indent="-182879">
              <a:lnSpc>
                <a:spcPct val="72000"/>
              </a:lnSpc>
              <a:spcBef>
                <a:spcPts val="400"/>
              </a:spcBef>
              <a:defRPr sz="1800"/>
            </a:pPr>
            <a:r>
              <a:t>1.4 million live with HIV</a:t>
            </a:r>
          </a:p>
          <a:p>
            <a:pPr marL="411480" lvl="1" indent="-182879">
              <a:lnSpc>
                <a:spcPct val="72000"/>
              </a:lnSpc>
              <a:spcBef>
                <a:spcPts val="400"/>
              </a:spcBef>
              <a:defRPr sz="1800"/>
            </a:pPr>
            <a:r>
              <a:t>5.6 million live with Hepatitis C</a:t>
            </a:r>
          </a:p>
          <a:p>
            <a:pPr>
              <a:lnSpc>
                <a:spcPct val="72000"/>
              </a:lnSpc>
              <a:defRPr sz="2000"/>
            </a:pPr>
            <a:r>
              <a:t>42 million years of disability adjusted life years (DALY) lost due to drug use (2017)</a:t>
            </a:r>
          </a:p>
          <a:p>
            <a:pPr marL="411480" lvl="1" indent="-182879">
              <a:lnSpc>
                <a:spcPct val="72000"/>
              </a:lnSpc>
              <a:spcBef>
                <a:spcPts val="400"/>
              </a:spcBef>
              <a:defRPr sz="1800"/>
            </a:pPr>
            <a:r>
              <a:t>~1.5% of total disease burden</a:t>
            </a:r>
          </a:p>
          <a:p>
            <a:pPr marL="411480" lvl="1" indent="-182879">
              <a:lnSpc>
                <a:spcPct val="72000"/>
              </a:lnSpc>
              <a:spcBef>
                <a:spcPts val="400"/>
              </a:spcBef>
              <a:defRPr sz="1800"/>
            </a:pPr>
            <a:r>
              <a:t>For comparison, depression contributes 3.7%</a:t>
            </a:r>
          </a:p>
        </p:txBody>
      </p:sp>
      <p:pic>
        <p:nvPicPr>
          <p:cNvPr id="140" name="Picture 4" descr="Picture 4"/>
          <p:cNvPicPr>
            <a:picLocks noChangeAspect="1"/>
          </p:cNvPicPr>
          <p:nvPr/>
        </p:nvPicPr>
        <p:blipFill>
          <a:blip r:embed="rId2"/>
          <a:stretch>
            <a:fillRect/>
          </a:stretch>
        </p:blipFill>
        <p:spPr>
          <a:xfrm>
            <a:off x="427400" y="2325189"/>
            <a:ext cx="3300807" cy="3059975"/>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Title 1"/>
          <p:cNvSpPr txBox="1">
            <a:spLocks noGrp="1"/>
          </p:cNvSpPr>
          <p:nvPr>
            <p:ph type="title"/>
          </p:nvPr>
        </p:nvSpPr>
        <p:spPr>
          <a:xfrm>
            <a:off x="1202918" y="284175"/>
            <a:ext cx="9784082" cy="1508762"/>
          </a:xfrm>
          <a:prstGeom prst="rect">
            <a:avLst/>
          </a:prstGeom>
        </p:spPr>
        <p:txBody>
          <a:bodyPr/>
          <a:lstStyle/>
          <a:p>
            <a:r>
              <a:t>Assessment &amp; Diagnosis</a:t>
            </a:r>
          </a:p>
        </p:txBody>
      </p:sp>
      <p:sp>
        <p:nvSpPr>
          <p:cNvPr id="143" name="Content Placeholder 2"/>
          <p:cNvSpPr txBox="1">
            <a:spLocks noGrp="1"/>
          </p:cNvSpPr>
          <p:nvPr>
            <p:ph type="body" idx="1"/>
          </p:nvPr>
        </p:nvSpPr>
        <p:spPr>
          <a:xfrm>
            <a:off x="1202918" y="2011679"/>
            <a:ext cx="9784082" cy="4206242"/>
          </a:xfrm>
          <a:prstGeom prst="rect">
            <a:avLst/>
          </a:prstGeom>
        </p:spPr>
        <p:txBody>
          <a:bodyPr/>
          <a:lstStyle/>
          <a:p>
            <a:pPr marL="0" indent="0">
              <a:buSzTx/>
              <a:buFont typeface="Wingdings"/>
              <a:buNone/>
            </a:pPr>
            <a:endParaRPr/>
          </a:p>
          <a:p>
            <a:pPr marL="0" indent="0">
              <a:buSzTx/>
              <a:buFont typeface="Wingdings"/>
              <a:buNone/>
            </a:pPr>
            <a:endParaRPr/>
          </a:p>
          <a:p>
            <a:pPr marL="0" indent="0">
              <a:buSzTx/>
              <a:buFont typeface="Wingdings"/>
              <a:buNone/>
            </a:pPr>
            <a:endParaRPr/>
          </a:p>
          <a:p>
            <a:pPr marL="0" indent="0">
              <a:buSzTx/>
              <a:buFont typeface="Wingdings"/>
              <a:buNone/>
              <a:defRPr sz="3200" i="1"/>
            </a:pPr>
            <a:r>
              <a:t>“First you take a drink, then the drink takes a drink, then </a:t>
            </a:r>
          </a:p>
          <a:p>
            <a:pPr marL="0" lvl="6" indent="1700400">
              <a:buSzTx/>
              <a:buFont typeface="Wingdings"/>
              <a:buNone/>
              <a:defRPr sz="3200" i="1"/>
            </a:pPr>
            <a:r>
              <a:t>the drink takes you.”</a:t>
            </a:r>
          </a:p>
          <a:p>
            <a:pPr marL="0" indent="0">
              <a:buSzTx/>
              <a:buFont typeface="Wingdings"/>
              <a:buNone/>
              <a:defRPr sz="3200"/>
            </a:pPr>
            <a:endParaRPr/>
          </a:p>
          <a:p>
            <a:pPr marL="0" indent="0">
              <a:buSzTx/>
              <a:buFont typeface="Wingdings"/>
              <a:buNone/>
              <a:defRPr sz="3200"/>
            </a:pPr>
            <a:r>
              <a:t>					F. Scott Fitzgerald</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itle 1"/>
          <p:cNvSpPr txBox="1">
            <a:spLocks noGrp="1"/>
          </p:cNvSpPr>
          <p:nvPr>
            <p:ph type="title"/>
          </p:nvPr>
        </p:nvSpPr>
        <p:spPr>
          <a:xfrm>
            <a:off x="1202918" y="284175"/>
            <a:ext cx="9784082" cy="1508762"/>
          </a:xfrm>
          <a:prstGeom prst="rect">
            <a:avLst/>
          </a:prstGeom>
        </p:spPr>
        <p:txBody>
          <a:bodyPr/>
          <a:lstStyle/>
          <a:p>
            <a:r>
              <a:t>Screening</a:t>
            </a:r>
          </a:p>
        </p:txBody>
      </p:sp>
      <p:sp>
        <p:nvSpPr>
          <p:cNvPr id="146" name="Content Placeholder 2"/>
          <p:cNvSpPr txBox="1">
            <a:spLocks noGrp="1"/>
          </p:cNvSpPr>
          <p:nvPr>
            <p:ph type="body" sz="half" idx="1"/>
          </p:nvPr>
        </p:nvSpPr>
        <p:spPr>
          <a:xfrm>
            <a:off x="457200" y="2011679"/>
            <a:ext cx="6525491" cy="4562145"/>
          </a:xfrm>
          <a:prstGeom prst="rect">
            <a:avLst/>
          </a:prstGeom>
        </p:spPr>
        <p:txBody>
          <a:bodyPr/>
          <a:lstStyle/>
          <a:p>
            <a:r>
              <a:t>Urine drug screen is MORE sensitive than serum study</a:t>
            </a:r>
          </a:p>
          <a:p>
            <a:pPr marL="411480" lvl="1" indent="-182879">
              <a:spcBef>
                <a:spcPts val="400"/>
              </a:spcBef>
              <a:defRPr sz="2000"/>
            </a:pPr>
            <a:r>
              <a:t>Remember, kidneys </a:t>
            </a:r>
            <a:r>
              <a:rPr i="1"/>
              <a:t>concentrate</a:t>
            </a:r>
          </a:p>
          <a:p>
            <a:r>
              <a:t>Synthetic opioids (i.e. buprenorphine, oxycodone, fentanyl) need a SEPARATE order placed</a:t>
            </a:r>
          </a:p>
          <a:p>
            <a:r>
              <a:t>Lipophilic substances (i.e. THC, fentanyl) can have extended duration of detection based on quantity and chronicity of use</a:t>
            </a:r>
          </a:p>
          <a:p>
            <a:pPr marL="411480" lvl="1" indent="-182879">
              <a:spcBef>
                <a:spcPts val="400"/>
              </a:spcBef>
              <a:defRPr sz="2000"/>
            </a:pPr>
            <a:r>
              <a:t>In this case, if needed, it can be helpful to track quantitative levels in specimens to show they are decreasing</a:t>
            </a:r>
          </a:p>
          <a:p>
            <a:r>
              <a:t>Remember, standard screen is a QUALITATIVE test</a:t>
            </a:r>
          </a:p>
        </p:txBody>
      </p:sp>
      <p:pic>
        <p:nvPicPr>
          <p:cNvPr id="147" name="Picture 4" descr="Picture 4"/>
          <p:cNvPicPr>
            <a:picLocks noChangeAspect="1"/>
          </p:cNvPicPr>
          <p:nvPr/>
        </p:nvPicPr>
        <p:blipFill>
          <a:blip r:embed="rId2"/>
          <a:stretch>
            <a:fillRect/>
          </a:stretch>
        </p:blipFill>
        <p:spPr>
          <a:xfrm>
            <a:off x="7069294" y="174803"/>
            <a:ext cx="5070765" cy="3873186"/>
          </a:xfrm>
          <a:prstGeom prst="rect">
            <a:avLst/>
          </a:prstGeom>
          <a:ln w="12700">
            <a:miter lim="400000"/>
          </a:ln>
        </p:spPr>
      </p:pic>
      <p:pic>
        <p:nvPicPr>
          <p:cNvPr id="148" name="Picture 6" descr="Picture 6"/>
          <p:cNvPicPr>
            <a:picLocks noChangeAspect="1"/>
          </p:cNvPicPr>
          <p:nvPr/>
        </p:nvPicPr>
        <p:blipFill>
          <a:blip r:embed="rId3"/>
          <a:stretch>
            <a:fillRect/>
          </a:stretch>
        </p:blipFill>
        <p:spPr>
          <a:xfrm>
            <a:off x="7069294" y="4162082"/>
            <a:ext cx="5070765" cy="2640399"/>
          </a:xfrm>
          <a:prstGeom prst="rect">
            <a:avLst/>
          </a:prstGeom>
          <a:ln w="12700">
            <a:miter lim="400000"/>
          </a:ln>
        </p:spPr>
      </p:pic>
      <p:sp>
        <p:nvSpPr>
          <p:cNvPr id="149" name="TextBox 8"/>
          <p:cNvSpPr txBox="1"/>
          <p:nvPr/>
        </p:nvSpPr>
        <p:spPr>
          <a:xfrm>
            <a:off x="134569" y="6458479"/>
            <a:ext cx="7170751"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400">
                <a:solidFill>
                  <a:srgbClr val="FFFFFF"/>
                </a:solidFill>
              </a:defRPr>
            </a:lvl1pPr>
          </a:lstStyle>
          <a:p>
            <a:r>
              <a:t>https://www.lalpathlabs.com/blog/screening-tests-for-drug-abuse-dr-lal-pathlabs/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Title 1"/>
          <p:cNvSpPr txBox="1">
            <a:spLocks noGrp="1"/>
          </p:cNvSpPr>
          <p:nvPr>
            <p:ph type="title"/>
          </p:nvPr>
        </p:nvSpPr>
        <p:spPr>
          <a:xfrm>
            <a:off x="1202918" y="284175"/>
            <a:ext cx="9784082" cy="1508762"/>
          </a:xfrm>
          <a:prstGeom prst="rect">
            <a:avLst/>
          </a:prstGeom>
        </p:spPr>
        <p:txBody>
          <a:bodyPr/>
          <a:lstStyle/>
          <a:p>
            <a:r>
              <a:t>DSM-V - Substance Use disorder</a:t>
            </a:r>
          </a:p>
        </p:txBody>
      </p:sp>
      <p:sp>
        <p:nvSpPr>
          <p:cNvPr id="152" name="Content Placeholder 2"/>
          <p:cNvSpPr txBox="1">
            <a:spLocks noGrp="1"/>
          </p:cNvSpPr>
          <p:nvPr>
            <p:ph type="body" idx="1"/>
          </p:nvPr>
        </p:nvSpPr>
        <p:spPr>
          <a:xfrm>
            <a:off x="-1" y="1905000"/>
            <a:ext cx="12192003" cy="4859324"/>
          </a:xfrm>
          <a:prstGeom prst="rect">
            <a:avLst/>
          </a:prstGeom>
        </p:spPr>
        <p:txBody>
          <a:bodyPr numCol="2"/>
          <a:lstStyle/>
          <a:p>
            <a:pPr>
              <a:lnSpc>
                <a:spcPct val="81000"/>
              </a:lnSpc>
              <a:defRPr sz="2000">
                <a:latin typeface="ChaletBook"/>
                <a:ea typeface="ChaletBook"/>
                <a:cs typeface="ChaletBook"/>
                <a:sym typeface="ChaletBook"/>
              </a:defRPr>
            </a:pPr>
            <a:r>
              <a:t>IMPAIRED CONTROL</a:t>
            </a:r>
          </a:p>
          <a:p>
            <a:pPr marL="411480" lvl="1" indent="-182879">
              <a:lnSpc>
                <a:spcPct val="81000"/>
              </a:lnSpc>
              <a:spcBef>
                <a:spcPts val="400"/>
              </a:spcBef>
              <a:defRPr sz="1800">
                <a:latin typeface="ChaletBook"/>
                <a:ea typeface="ChaletBook"/>
                <a:cs typeface="ChaletBook"/>
                <a:sym typeface="ChaletBook"/>
              </a:defRPr>
            </a:pPr>
            <a:r>
              <a:t>1. The substance is often taken in larger amounts or over a longer period than was intended.</a:t>
            </a:r>
          </a:p>
          <a:p>
            <a:pPr marL="411480" lvl="1" indent="-182879">
              <a:lnSpc>
                <a:spcPct val="81000"/>
              </a:lnSpc>
              <a:spcBef>
                <a:spcPts val="400"/>
              </a:spcBef>
              <a:defRPr sz="1800">
                <a:latin typeface="ChaletBook"/>
                <a:ea typeface="ChaletBook"/>
                <a:cs typeface="ChaletBook"/>
                <a:sym typeface="ChaletBook"/>
              </a:defRPr>
            </a:pPr>
            <a:r>
              <a:t>2. There is a persistent desire or unsuccessful effort to cut down or control use of the substance.</a:t>
            </a:r>
          </a:p>
          <a:p>
            <a:pPr marL="411480" lvl="1" indent="-182879">
              <a:lnSpc>
                <a:spcPct val="81000"/>
              </a:lnSpc>
              <a:spcBef>
                <a:spcPts val="400"/>
              </a:spcBef>
              <a:defRPr sz="1800">
                <a:latin typeface="ChaletBook"/>
                <a:ea typeface="ChaletBook"/>
                <a:cs typeface="ChaletBook"/>
                <a:sym typeface="ChaletBook"/>
              </a:defRPr>
            </a:pPr>
            <a:r>
              <a:t>3. A great deal of time is spent to obtain, consume and recover from a substance.</a:t>
            </a:r>
          </a:p>
          <a:p>
            <a:pPr marL="411480" lvl="1" indent="-182879">
              <a:lnSpc>
                <a:spcPct val="81000"/>
              </a:lnSpc>
              <a:spcBef>
                <a:spcPts val="400"/>
              </a:spcBef>
              <a:defRPr sz="1800">
                <a:latin typeface="ChaletBook"/>
                <a:ea typeface="ChaletBook"/>
                <a:cs typeface="ChaletBook"/>
                <a:sym typeface="ChaletBook"/>
              </a:defRPr>
            </a:pPr>
            <a:r>
              <a:t>4. Craving, or a strong desire or urge to use the substance, occurs.</a:t>
            </a:r>
          </a:p>
          <a:p>
            <a:pPr>
              <a:lnSpc>
                <a:spcPct val="81000"/>
              </a:lnSpc>
              <a:defRPr sz="2000">
                <a:latin typeface="ChaletBook"/>
                <a:ea typeface="ChaletBook"/>
                <a:cs typeface="ChaletBook"/>
                <a:sym typeface="ChaletBook"/>
              </a:defRPr>
            </a:pPr>
            <a:r>
              <a:t>SOCIAL FAILURE</a:t>
            </a:r>
          </a:p>
          <a:p>
            <a:pPr marL="411480" lvl="1" indent="-182879">
              <a:lnSpc>
                <a:spcPct val="81000"/>
              </a:lnSpc>
              <a:spcBef>
                <a:spcPts val="400"/>
              </a:spcBef>
              <a:defRPr sz="1800">
                <a:latin typeface="ChaletBook"/>
                <a:ea typeface="ChaletBook"/>
                <a:cs typeface="ChaletBook"/>
                <a:sym typeface="ChaletBook"/>
              </a:defRPr>
            </a:pPr>
            <a:r>
              <a:t>5. Continued use of the substance results in a failure to fulfill major role responsibilities at work, school or home.</a:t>
            </a:r>
          </a:p>
          <a:p>
            <a:pPr marL="411480" lvl="1" indent="-182879">
              <a:lnSpc>
                <a:spcPct val="81000"/>
              </a:lnSpc>
              <a:spcBef>
                <a:spcPts val="400"/>
              </a:spcBef>
              <a:defRPr sz="1800">
                <a:latin typeface="ChaletBook"/>
                <a:ea typeface="ChaletBook"/>
                <a:cs typeface="ChaletBook"/>
                <a:sym typeface="ChaletBook"/>
              </a:defRPr>
            </a:pPr>
            <a:r>
              <a:t>6. Use of the substance is contributing to relationship problems.</a:t>
            </a:r>
          </a:p>
          <a:p>
            <a:pPr marL="411480" lvl="1" indent="-182879">
              <a:lnSpc>
                <a:spcPct val="81000"/>
              </a:lnSpc>
              <a:spcBef>
                <a:spcPts val="400"/>
              </a:spcBef>
              <a:defRPr sz="1800">
                <a:latin typeface="ChaletBook"/>
                <a:ea typeface="ChaletBook"/>
                <a:cs typeface="ChaletBook"/>
                <a:sym typeface="ChaletBook"/>
              </a:defRPr>
            </a:pPr>
            <a:r>
              <a:t>7. Important social, occupational or recreational activities are given up or reduced because of use of the substance.</a:t>
            </a:r>
          </a:p>
          <a:p>
            <a:pPr>
              <a:lnSpc>
                <a:spcPct val="81000"/>
              </a:lnSpc>
              <a:defRPr sz="2000">
                <a:latin typeface="ChaletBook"/>
                <a:ea typeface="ChaletBook"/>
                <a:cs typeface="ChaletBook"/>
                <a:sym typeface="ChaletBook"/>
              </a:defRPr>
            </a:pPr>
            <a:r>
              <a:t>RISKY USE</a:t>
            </a:r>
          </a:p>
          <a:p>
            <a:pPr marL="411480" lvl="1" indent="-182879">
              <a:lnSpc>
                <a:spcPct val="81000"/>
              </a:lnSpc>
              <a:spcBef>
                <a:spcPts val="400"/>
              </a:spcBef>
              <a:defRPr sz="1800">
                <a:latin typeface="ChaletBook"/>
                <a:ea typeface="ChaletBook"/>
                <a:cs typeface="ChaletBook"/>
                <a:sym typeface="ChaletBook"/>
              </a:defRPr>
            </a:pPr>
            <a:r>
              <a:t>8. Use of the substance is recurrent in situations in which it is physically hazardous (e.g., driving while intoxicated).</a:t>
            </a:r>
          </a:p>
          <a:p>
            <a:pPr marL="411480" lvl="1" indent="-182879">
              <a:lnSpc>
                <a:spcPct val="81000"/>
              </a:lnSpc>
              <a:spcBef>
                <a:spcPts val="400"/>
              </a:spcBef>
              <a:defRPr sz="1800">
                <a:latin typeface="ChaletBook"/>
                <a:ea typeface="ChaletBook"/>
                <a:cs typeface="ChaletBook"/>
                <a:sym typeface="ChaletBook"/>
              </a:defRPr>
            </a:pPr>
            <a:r>
              <a:t>9. Continuing to use the substance despite knowing that it has an impact on physical or psychological problems likely caused by the substance (e.g., drinking with a liver condition or using opioids when depressed or anxious).</a:t>
            </a:r>
          </a:p>
          <a:p>
            <a:pPr>
              <a:lnSpc>
                <a:spcPct val="81000"/>
              </a:lnSpc>
              <a:defRPr sz="2000">
                <a:latin typeface="ChaletBook"/>
                <a:ea typeface="ChaletBook"/>
                <a:cs typeface="ChaletBook"/>
                <a:sym typeface="ChaletBook"/>
              </a:defRPr>
            </a:pPr>
            <a:r>
              <a:t>PHYSIOLOGIC</a:t>
            </a:r>
          </a:p>
          <a:p>
            <a:pPr marL="411480" lvl="1" indent="-182879">
              <a:lnSpc>
                <a:spcPct val="81000"/>
              </a:lnSpc>
              <a:spcBef>
                <a:spcPts val="400"/>
              </a:spcBef>
              <a:defRPr sz="1800">
                <a:latin typeface="ChaletBook"/>
                <a:ea typeface="ChaletBook"/>
                <a:cs typeface="ChaletBook"/>
                <a:sym typeface="ChaletBook"/>
              </a:defRPr>
            </a:pPr>
            <a:r>
              <a:t>10. Tolerance, which means that the person needs more of a substance to get a desired effect, or the same amount of a substance doesn’t produce the desired effect any longer.</a:t>
            </a:r>
          </a:p>
          <a:p>
            <a:pPr marL="411480" lvl="1" indent="-182879">
              <a:lnSpc>
                <a:spcPct val="81000"/>
              </a:lnSpc>
              <a:spcBef>
                <a:spcPts val="400"/>
              </a:spcBef>
              <a:defRPr sz="1800">
                <a:latin typeface="ChaletBook"/>
                <a:ea typeface="ChaletBook"/>
                <a:cs typeface="ChaletBook"/>
                <a:sym typeface="ChaletBook"/>
              </a:defRPr>
            </a:pPr>
            <a:r>
              <a:t>11. Withdrawal, such that when the substance is not taken, a person experiences substance-specific withdrawal symptoms.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itle 1"/>
          <p:cNvSpPr txBox="1">
            <a:spLocks noGrp="1"/>
          </p:cNvSpPr>
          <p:nvPr>
            <p:ph type="title"/>
          </p:nvPr>
        </p:nvSpPr>
        <p:spPr>
          <a:xfrm>
            <a:off x="1202918" y="284175"/>
            <a:ext cx="9784082" cy="1508762"/>
          </a:xfrm>
          <a:prstGeom prst="rect">
            <a:avLst/>
          </a:prstGeom>
        </p:spPr>
        <p:txBody>
          <a:bodyPr/>
          <a:lstStyle/>
          <a:p>
            <a:r>
              <a:t>Substance Use Disorder Specifiers</a:t>
            </a:r>
          </a:p>
        </p:txBody>
      </p:sp>
      <p:sp>
        <p:nvSpPr>
          <p:cNvPr id="155" name="Content Placeholder 2"/>
          <p:cNvSpPr txBox="1">
            <a:spLocks noGrp="1"/>
          </p:cNvSpPr>
          <p:nvPr>
            <p:ph type="body" idx="1"/>
          </p:nvPr>
        </p:nvSpPr>
        <p:spPr>
          <a:xfrm>
            <a:off x="1202918" y="2011679"/>
            <a:ext cx="9784082" cy="4206242"/>
          </a:xfrm>
          <a:prstGeom prst="rect">
            <a:avLst/>
          </a:prstGeom>
        </p:spPr>
        <p:txBody>
          <a:bodyPr/>
          <a:lstStyle/>
          <a:p>
            <a:r>
              <a:t>Severity</a:t>
            </a:r>
          </a:p>
          <a:p>
            <a:pPr marL="411480" lvl="1" indent="-182879">
              <a:spcBef>
                <a:spcPts val="400"/>
              </a:spcBef>
              <a:defRPr sz="2000"/>
            </a:pPr>
            <a:r>
              <a:t>Mild – 2-3 symptoms</a:t>
            </a:r>
          </a:p>
          <a:p>
            <a:pPr marL="411480" lvl="1" indent="-182879">
              <a:spcBef>
                <a:spcPts val="400"/>
              </a:spcBef>
              <a:defRPr sz="2000"/>
            </a:pPr>
            <a:r>
              <a:t>Moderate – 4-5 symptoms</a:t>
            </a:r>
          </a:p>
          <a:p>
            <a:pPr marL="411480" lvl="1" indent="-182879">
              <a:spcBef>
                <a:spcPts val="400"/>
              </a:spcBef>
              <a:defRPr sz="2000"/>
            </a:pPr>
            <a:r>
              <a:t>Severe – 6+</a:t>
            </a:r>
          </a:p>
          <a:p>
            <a:r>
              <a:t>Remission – all criteria of the SUD no longer apply</a:t>
            </a:r>
          </a:p>
          <a:p>
            <a:pPr marL="411480" lvl="1" indent="-182879">
              <a:spcBef>
                <a:spcPts val="400"/>
              </a:spcBef>
              <a:defRPr sz="2000"/>
            </a:pPr>
            <a:r>
              <a:t>Early – for more than 3 months, but less than 12 months</a:t>
            </a:r>
          </a:p>
          <a:p>
            <a:pPr marL="411480" lvl="1" indent="-182879">
              <a:spcBef>
                <a:spcPts val="400"/>
              </a:spcBef>
              <a:defRPr sz="2000"/>
            </a:pPr>
            <a:r>
              <a:t>Sustained – for 12 months and more</a:t>
            </a:r>
          </a:p>
          <a:p>
            <a:r>
              <a:t>In a controlled environment</a:t>
            </a:r>
          </a:p>
          <a:p>
            <a:pPr marL="411480" lvl="1" indent="-182879">
              <a:spcBef>
                <a:spcPts val="400"/>
              </a:spcBef>
              <a:defRPr sz="2000"/>
            </a:pPr>
            <a:r>
              <a:t>To be used if individual is in an environment where access to the substance is restricted</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Title 1"/>
          <p:cNvSpPr txBox="1">
            <a:spLocks noGrp="1"/>
          </p:cNvSpPr>
          <p:nvPr>
            <p:ph type="title"/>
          </p:nvPr>
        </p:nvSpPr>
        <p:spPr>
          <a:xfrm>
            <a:off x="1202918" y="284175"/>
            <a:ext cx="9784082" cy="1508762"/>
          </a:xfrm>
          <a:prstGeom prst="rect">
            <a:avLst/>
          </a:prstGeom>
        </p:spPr>
        <p:txBody>
          <a:bodyPr/>
          <a:lstStyle/>
          <a:p>
            <a:r>
              <a:t>Substance Use disorder - Nuanced</a:t>
            </a:r>
          </a:p>
        </p:txBody>
      </p:sp>
      <p:sp>
        <p:nvSpPr>
          <p:cNvPr id="158" name="Content Placeholder 2"/>
          <p:cNvSpPr txBox="1">
            <a:spLocks noGrp="1"/>
          </p:cNvSpPr>
          <p:nvPr>
            <p:ph type="body" idx="1"/>
          </p:nvPr>
        </p:nvSpPr>
        <p:spPr>
          <a:xfrm>
            <a:off x="-1" y="1905000"/>
            <a:ext cx="12192003" cy="4859324"/>
          </a:xfrm>
          <a:prstGeom prst="rect">
            <a:avLst/>
          </a:prstGeom>
        </p:spPr>
        <p:txBody>
          <a:bodyPr numCol="2"/>
          <a:lstStyle/>
          <a:p>
            <a:pPr>
              <a:lnSpc>
                <a:spcPct val="81000"/>
              </a:lnSpc>
              <a:defRPr sz="2000">
                <a:latin typeface="ChaletBook"/>
                <a:ea typeface="ChaletBook"/>
                <a:cs typeface="ChaletBook"/>
                <a:sym typeface="ChaletBook"/>
              </a:defRPr>
            </a:pPr>
            <a:r>
              <a:t>IMPAIRED CONTROL</a:t>
            </a:r>
          </a:p>
          <a:p>
            <a:pPr marL="411480" lvl="1" indent="-182879">
              <a:lnSpc>
                <a:spcPct val="81000"/>
              </a:lnSpc>
              <a:spcBef>
                <a:spcPts val="400"/>
              </a:spcBef>
              <a:defRPr sz="1800">
                <a:latin typeface="ChaletBook"/>
                <a:ea typeface="ChaletBook"/>
                <a:cs typeface="ChaletBook"/>
                <a:sym typeface="ChaletBook"/>
              </a:defRPr>
            </a:pPr>
            <a:r>
              <a:t>1. The substance is often taken in larger amounts or over a longer period </a:t>
            </a:r>
            <a:r>
              <a:rPr b="1" u="sng"/>
              <a:t>than was intended</a:t>
            </a:r>
            <a:r>
              <a:t>.</a:t>
            </a:r>
          </a:p>
          <a:p>
            <a:pPr marL="411480" lvl="1" indent="-182879">
              <a:lnSpc>
                <a:spcPct val="81000"/>
              </a:lnSpc>
              <a:spcBef>
                <a:spcPts val="400"/>
              </a:spcBef>
              <a:defRPr sz="1800">
                <a:latin typeface="ChaletBook"/>
                <a:ea typeface="ChaletBook"/>
                <a:cs typeface="ChaletBook"/>
                <a:sym typeface="ChaletBook"/>
              </a:defRPr>
            </a:pPr>
            <a:r>
              <a:t>2. There is a </a:t>
            </a:r>
            <a:r>
              <a:rPr b="1" u="sng"/>
              <a:t>persistent desire or unsuccessful effort </a:t>
            </a:r>
            <a:r>
              <a:t>to cut down or control use of the substance.</a:t>
            </a:r>
          </a:p>
          <a:p>
            <a:pPr marL="411480" lvl="1" indent="-182879">
              <a:lnSpc>
                <a:spcPct val="81000"/>
              </a:lnSpc>
              <a:spcBef>
                <a:spcPts val="400"/>
              </a:spcBef>
              <a:defRPr sz="1800">
                <a:latin typeface="ChaletBook"/>
                <a:ea typeface="ChaletBook"/>
                <a:cs typeface="ChaletBook"/>
                <a:sym typeface="ChaletBook"/>
              </a:defRPr>
            </a:pPr>
            <a:r>
              <a:t>3. A </a:t>
            </a:r>
            <a:r>
              <a:rPr b="1" u="sng"/>
              <a:t>great deal of time </a:t>
            </a:r>
            <a:r>
              <a:t>is spent to obtain, consume and recover from a substance.</a:t>
            </a:r>
          </a:p>
          <a:p>
            <a:pPr marL="411480" lvl="1" indent="-182879">
              <a:lnSpc>
                <a:spcPct val="81000"/>
              </a:lnSpc>
              <a:spcBef>
                <a:spcPts val="400"/>
              </a:spcBef>
              <a:defRPr sz="1800">
                <a:latin typeface="ChaletBook"/>
                <a:ea typeface="ChaletBook"/>
                <a:cs typeface="ChaletBook"/>
                <a:sym typeface="ChaletBook"/>
              </a:defRPr>
            </a:pPr>
            <a:r>
              <a:t>4. Craving, or a </a:t>
            </a:r>
            <a:r>
              <a:rPr b="1" u="sng"/>
              <a:t>strong desire or urge </a:t>
            </a:r>
            <a:r>
              <a:t>to use the substance, occurs.</a:t>
            </a:r>
          </a:p>
          <a:p>
            <a:pPr>
              <a:lnSpc>
                <a:spcPct val="81000"/>
              </a:lnSpc>
              <a:defRPr sz="2000" b="1" u="sng">
                <a:latin typeface="ChaletBook"/>
                <a:ea typeface="ChaletBook"/>
                <a:cs typeface="ChaletBook"/>
                <a:sym typeface="ChaletBook"/>
              </a:defRPr>
            </a:pPr>
            <a:r>
              <a:t>SOCIAL FAILURE</a:t>
            </a:r>
          </a:p>
          <a:p>
            <a:pPr marL="411480" lvl="1" indent="-182879">
              <a:lnSpc>
                <a:spcPct val="81000"/>
              </a:lnSpc>
              <a:spcBef>
                <a:spcPts val="400"/>
              </a:spcBef>
              <a:defRPr sz="1800">
                <a:latin typeface="ChaletBook"/>
                <a:ea typeface="ChaletBook"/>
                <a:cs typeface="ChaletBook"/>
                <a:sym typeface="ChaletBook"/>
              </a:defRPr>
            </a:pPr>
            <a:r>
              <a:t>5. Continued use of the substance results in a </a:t>
            </a:r>
            <a:r>
              <a:rPr b="1" u="sng"/>
              <a:t>failure to fulfill major role responsibilities</a:t>
            </a:r>
            <a:r>
              <a:t> at work, school or home.</a:t>
            </a:r>
          </a:p>
          <a:p>
            <a:pPr marL="411480" lvl="1" indent="-182879">
              <a:lnSpc>
                <a:spcPct val="81000"/>
              </a:lnSpc>
              <a:spcBef>
                <a:spcPts val="400"/>
              </a:spcBef>
              <a:defRPr sz="1800">
                <a:latin typeface="ChaletBook"/>
                <a:ea typeface="ChaletBook"/>
                <a:cs typeface="ChaletBook"/>
                <a:sym typeface="ChaletBook"/>
              </a:defRPr>
            </a:pPr>
            <a:r>
              <a:t>6. Use of the substance is </a:t>
            </a:r>
            <a:r>
              <a:rPr b="1" u="sng"/>
              <a:t>contributing</a:t>
            </a:r>
            <a:r>
              <a:t> to relationship problems.</a:t>
            </a:r>
          </a:p>
          <a:p>
            <a:pPr marL="411480" lvl="1" indent="-182879">
              <a:lnSpc>
                <a:spcPct val="81000"/>
              </a:lnSpc>
              <a:spcBef>
                <a:spcPts val="400"/>
              </a:spcBef>
              <a:defRPr sz="1800">
                <a:latin typeface="ChaletBook"/>
                <a:ea typeface="ChaletBook"/>
                <a:cs typeface="ChaletBook"/>
                <a:sym typeface="ChaletBook"/>
              </a:defRPr>
            </a:pPr>
            <a:r>
              <a:t>7. Important social, occupational or recreational </a:t>
            </a:r>
            <a:r>
              <a:rPr b="1" u="sng"/>
              <a:t>activities are given up or reduced</a:t>
            </a:r>
            <a:r>
              <a:t> because of use of the substance.</a:t>
            </a:r>
          </a:p>
          <a:p>
            <a:pPr>
              <a:lnSpc>
                <a:spcPct val="81000"/>
              </a:lnSpc>
              <a:defRPr sz="2000">
                <a:latin typeface="ChaletBook"/>
                <a:ea typeface="ChaletBook"/>
                <a:cs typeface="ChaletBook"/>
                <a:sym typeface="ChaletBook"/>
              </a:defRPr>
            </a:pPr>
            <a:r>
              <a:t>RISKY USE</a:t>
            </a:r>
          </a:p>
          <a:p>
            <a:pPr marL="411480" lvl="1" indent="-182879">
              <a:lnSpc>
                <a:spcPct val="81000"/>
              </a:lnSpc>
              <a:spcBef>
                <a:spcPts val="400"/>
              </a:spcBef>
              <a:defRPr sz="1800">
                <a:latin typeface="ChaletBook"/>
                <a:ea typeface="ChaletBook"/>
                <a:cs typeface="ChaletBook"/>
                <a:sym typeface="ChaletBook"/>
              </a:defRPr>
            </a:pPr>
            <a:r>
              <a:t>8. Use of the substance is recurrent in situations in which it is physically hazardous (e.g., driving while intoxicated).</a:t>
            </a:r>
          </a:p>
          <a:p>
            <a:pPr marL="411480" lvl="1" indent="-182879">
              <a:lnSpc>
                <a:spcPct val="81000"/>
              </a:lnSpc>
              <a:spcBef>
                <a:spcPts val="400"/>
              </a:spcBef>
              <a:defRPr sz="1800">
                <a:latin typeface="ChaletBook"/>
                <a:ea typeface="ChaletBook"/>
                <a:cs typeface="ChaletBook"/>
                <a:sym typeface="ChaletBook"/>
              </a:defRPr>
            </a:pPr>
            <a:r>
              <a:t>9. Continuing to use the substance </a:t>
            </a:r>
            <a:r>
              <a:rPr b="1" u="sng"/>
              <a:t>despite knowing </a:t>
            </a:r>
            <a:r>
              <a:t>that it has an impact on physical or psychological problems likely caused by the substance (e.g., drinking with a liver condition or using opioids when depressed or anxious).</a:t>
            </a:r>
          </a:p>
          <a:p>
            <a:pPr>
              <a:lnSpc>
                <a:spcPct val="81000"/>
              </a:lnSpc>
              <a:defRPr sz="2000">
                <a:latin typeface="ChaletBook"/>
                <a:ea typeface="ChaletBook"/>
                <a:cs typeface="ChaletBook"/>
                <a:sym typeface="ChaletBook"/>
              </a:defRPr>
            </a:pPr>
            <a:r>
              <a:t>PHYSIOLOGIC</a:t>
            </a:r>
          </a:p>
          <a:p>
            <a:pPr marL="411480" lvl="1" indent="-182879">
              <a:lnSpc>
                <a:spcPct val="81000"/>
              </a:lnSpc>
              <a:spcBef>
                <a:spcPts val="400"/>
              </a:spcBef>
              <a:defRPr sz="1800">
                <a:latin typeface="ChaletBook"/>
                <a:ea typeface="ChaletBook"/>
                <a:cs typeface="ChaletBook"/>
                <a:sym typeface="ChaletBook"/>
              </a:defRPr>
            </a:pPr>
            <a:r>
              <a:t>10. Tolerance, which means that the person needs more of a substance to get a desired effect, or the same amount of a substance doesn’t produce the desired effect any longer.</a:t>
            </a:r>
          </a:p>
          <a:p>
            <a:pPr marL="411480" lvl="1" indent="-182879">
              <a:lnSpc>
                <a:spcPct val="81000"/>
              </a:lnSpc>
              <a:spcBef>
                <a:spcPts val="400"/>
              </a:spcBef>
              <a:defRPr sz="1800">
                <a:latin typeface="ChaletBook"/>
                <a:ea typeface="ChaletBook"/>
                <a:cs typeface="ChaletBook"/>
                <a:sym typeface="ChaletBook"/>
              </a:defRPr>
            </a:pPr>
            <a:r>
              <a:t>11. Withdrawal, such that when the substance is not taken, a person experiences substance-specific withdrawal symptoms.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itle 1"/>
          <p:cNvSpPr txBox="1">
            <a:spLocks noGrp="1"/>
          </p:cNvSpPr>
          <p:nvPr>
            <p:ph type="title"/>
          </p:nvPr>
        </p:nvSpPr>
        <p:spPr>
          <a:xfrm>
            <a:off x="1202918" y="284175"/>
            <a:ext cx="9784082" cy="1508762"/>
          </a:xfrm>
          <a:prstGeom prst="rect">
            <a:avLst/>
          </a:prstGeom>
        </p:spPr>
        <p:txBody>
          <a:bodyPr/>
          <a:lstStyle/>
          <a:p>
            <a:r>
              <a:t>Assessment – ASAM Criteria</a:t>
            </a:r>
          </a:p>
        </p:txBody>
      </p:sp>
      <p:sp>
        <p:nvSpPr>
          <p:cNvPr id="161" name="Content Placeholder 2"/>
          <p:cNvSpPr txBox="1">
            <a:spLocks noGrp="1"/>
          </p:cNvSpPr>
          <p:nvPr>
            <p:ph type="body" idx="1"/>
          </p:nvPr>
        </p:nvSpPr>
        <p:spPr>
          <a:xfrm>
            <a:off x="1202918" y="2011679"/>
            <a:ext cx="9784082" cy="4206242"/>
          </a:xfrm>
          <a:prstGeom prst="rect">
            <a:avLst/>
          </a:prstGeom>
        </p:spPr>
        <p:txBody>
          <a:bodyPr/>
          <a:lstStyle/>
          <a:p>
            <a:pPr>
              <a:lnSpc>
                <a:spcPct val="81000"/>
              </a:lnSpc>
            </a:pPr>
            <a:r>
              <a:t>American Society of Addiction Medicine Assessment Criteria</a:t>
            </a:r>
          </a:p>
          <a:p>
            <a:pPr marL="411480" lvl="1" indent="-182879">
              <a:lnSpc>
                <a:spcPct val="81000"/>
              </a:lnSpc>
              <a:spcBef>
                <a:spcPts val="400"/>
              </a:spcBef>
              <a:defRPr sz="2000"/>
            </a:pPr>
            <a:r>
              <a:t>Most widely used systematized and comprehensive set of standards for evaluation, placement, continued treatment, and transfer of patients with addiction and co-occurring disorders.</a:t>
            </a:r>
          </a:p>
          <a:p>
            <a:pPr marL="640080" lvl="2" indent="-182880">
              <a:lnSpc>
                <a:spcPct val="81000"/>
              </a:lnSpc>
              <a:spcBef>
                <a:spcPts val="400"/>
              </a:spcBef>
              <a:defRPr sz="1800"/>
            </a:pPr>
            <a:r>
              <a:t>Assessment forces a comprehensive evaluation of the patient’s current state, factors critical to their substance use, and understanding nuanced elements of their history that affect the ability to treat that patient</a:t>
            </a:r>
          </a:p>
          <a:p>
            <a:pPr marL="411480" lvl="1" indent="-182879">
              <a:lnSpc>
                <a:spcPct val="81000"/>
              </a:lnSpc>
              <a:spcBef>
                <a:spcPts val="400"/>
              </a:spcBef>
              <a:defRPr sz="2000"/>
            </a:pPr>
            <a:r>
              <a:t>6-Dimensions</a:t>
            </a:r>
          </a:p>
          <a:p>
            <a:pPr marL="640080" lvl="2" indent="-182880">
              <a:lnSpc>
                <a:spcPct val="81000"/>
              </a:lnSpc>
              <a:spcBef>
                <a:spcPts val="400"/>
              </a:spcBef>
              <a:defRPr sz="1800"/>
            </a:pPr>
            <a:r>
              <a:t>1. Acute Intoxication and/or withdrawal</a:t>
            </a:r>
          </a:p>
          <a:p>
            <a:pPr marL="640080" lvl="2" indent="-182880">
              <a:lnSpc>
                <a:spcPct val="81000"/>
              </a:lnSpc>
              <a:spcBef>
                <a:spcPts val="400"/>
              </a:spcBef>
              <a:defRPr sz="1800"/>
            </a:pPr>
            <a:r>
              <a:t>2. Biomedical conditions and complications</a:t>
            </a:r>
          </a:p>
          <a:p>
            <a:pPr marL="640080" lvl="2" indent="-182880">
              <a:lnSpc>
                <a:spcPct val="81000"/>
              </a:lnSpc>
              <a:spcBef>
                <a:spcPts val="400"/>
              </a:spcBef>
              <a:defRPr sz="1800"/>
            </a:pPr>
            <a:r>
              <a:t>3. Emotional, behavioral, or cognitive conditions and complications</a:t>
            </a:r>
          </a:p>
          <a:p>
            <a:pPr marL="640080" lvl="2" indent="-182880">
              <a:lnSpc>
                <a:spcPct val="81000"/>
              </a:lnSpc>
              <a:spcBef>
                <a:spcPts val="400"/>
              </a:spcBef>
              <a:defRPr sz="1800"/>
            </a:pPr>
            <a:r>
              <a:t>4. Readiness to change</a:t>
            </a:r>
          </a:p>
          <a:p>
            <a:pPr marL="640080" lvl="2" indent="-182880">
              <a:lnSpc>
                <a:spcPct val="81000"/>
              </a:lnSpc>
              <a:spcBef>
                <a:spcPts val="400"/>
              </a:spcBef>
              <a:defRPr sz="1800"/>
            </a:pPr>
            <a:r>
              <a:t>5. Relapse, continued use, or continued problem potential</a:t>
            </a:r>
          </a:p>
          <a:p>
            <a:pPr marL="640080" lvl="2" indent="-182880">
              <a:lnSpc>
                <a:spcPct val="81000"/>
              </a:lnSpc>
              <a:spcBef>
                <a:spcPts val="400"/>
              </a:spcBef>
              <a:defRPr sz="1800"/>
            </a:pPr>
            <a:r>
              <a:t>6. Recovery/living environment</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Title 1"/>
          <p:cNvSpPr txBox="1">
            <a:spLocks noGrp="1"/>
          </p:cNvSpPr>
          <p:nvPr>
            <p:ph type="title"/>
          </p:nvPr>
        </p:nvSpPr>
        <p:spPr>
          <a:xfrm>
            <a:off x="1202918" y="284175"/>
            <a:ext cx="9784082" cy="1508762"/>
          </a:xfrm>
          <a:prstGeom prst="rect">
            <a:avLst/>
          </a:prstGeom>
        </p:spPr>
        <p:txBody>
          <a:bodyPr/>
          <a:lstStyle/>
          <a:p>
            <a:r>
              <a:t>ASAM – Interview Guide</a:t>
            </a:r>
          </a:p>
        </p:txBody>
      </p:sp>
      <p:sp>
        <p:nvSpPr>
          <p:cNvPr id="164" name="Content Placeholder 2"/>
          <p:cNvSpPr txBox="1">
            <a:spLocks noGrp="1"/>
          </p:cNvSpPr>
          <p:nvPr>
            <p:ph type="body" sz="half" idx="1"/>
          </p:nvPr>
        </p:nvSpPr>
        <p:spPr>
          <a:xfrm>
            <a:off x="1202919" y="2011679"/>
            <a:ext cx="6205047" cy="4206242"/>
          </a:xfrm>
          <a:prstGeom prst="rect">
            <a:avLst/>
          </a:prstGeom>
        </p:spPr>
        <p:txBody>
          <a:bodyPr/>
          <a:lstStyle/>
          <a:p>
            <a:pPr>
              <a:buFont typeface="Arial"/>
              <a:buChar char="•"/>
            </a:pPr>
            <a:r>
              <a:t>Comprehensive 30 page form</a:t>
            </a:r>
          </a:p>
          <a:p>
            <a:pPr>
              <a:buFont typeface="Arial"/>
              <a:buChar char="•"/>
            </a:pPr>
            <a:r>
              <a:t>Provides straightforward &amp; structured guide for assessing a patient for substance use disorder</a:t>
            </a:r>
          </a:p>
          <a:p>
            <a:pPr>
              <a:buFont typeface="Arial"/>
              <a:buChar char="•"/>
            </a:pPr>
            <a:r>
              <a:t>Aligned along the 6-dimensions in ASAM Criteria</a:t>
            </a:r>
          </a:p>
          <a:p>
            <a:pPr>
              <a:buFont typeface="Arial"/>
              <a:buChar char="•"/>
            </a:pPr>
            <a:r>
              <a:t>Free to download</a:t>
            </a:r>
          </a:p>
          <a:p>
            <a:pPr marL="411480" lvl="1" indent="-182879">
              <a:spcBef>
                <a:spcPts val="400"/>
              </a:spcBef>
              <a:buFont typeface="Arial"/>
              <a:buChar char="•"/>
              <a:defRPr sz="2000"/>
            </a:pPr>
            <a:r>
              <a:t>https://www.asam.org/asam-criteria/implementation-tools/criteria-intake-assessment-form</a:t>
            </a:r>
          </a:p>
        </p:txBody>
      </p:sp>
      <p:pic>
        <p:nvPicPr>
          <p:cNvPr id="165" name="Picture 4" descr="Picture 4"/>
          <p:cNvPicPr>
            <a:picLocks noChangeAspect="1"/>
          </p:cNvPicPr>
          <p:nvPr/>
        </p:nvPicPr>
        <p:blipFill>
          <a:blip r:embed="rId2"/>
          <a:stretch>
            <a:fillRect/>
          </a:stretch>
        </p:blipFill>
        <p:spPr>
          <a:xfrm>
            <a:off x="7647330" y="891168"/>
            <a:ext cx="4127673" cy="5326752"/>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itle 1"/>
          <p:cNvSpPr txBox="1">
            <a:spLocks noGrp="1"/>
          </p:cNvSpPr>
          <p:nvPr>
            <p:ph type="title"/>
          </p:nvPr>
        </p:nvSpPr>
        <p:spPr>
          <a:xfrm>
            <a:off x="1202918" y="284175"/>
            <a:ext cx="9784082" cy="1508762"/>
          </a:xfrm>
          <a:prstGeom prst="rect">
            <a:avLst/>
          </a:prstGeom>
        </p:spPr>
        <p:txBody>
          <a:bodyPr/>
          <a:lstStyle/>
          <a:p>
            <a:r>
              <a:t>Stages of &amp; Readiness to Change</a:t>
            </a:r>
          </a:p>
        </p:txBody>
      </p:sp>
      <p:sp>
        <p:nvSpPr>
          <p:cNvPr id="168" name="Content Placeholder 1029"/>
          <p:cNvSpPr txBox="1">
            <a:spLocks noGrp="1"/>
          </p:cNvSpPr>
          <p:nvPr>
            <p:ph type="body" sz="half" idx="1"/>
          </p:nvPr>
        </p:nvSpPr>
        <p:spPr>
          <a:xfrm>
            <a:off x="323272" y="2011679"/>
            <a:ext cx="7143289" cy="4206242"/>
          </a:xfrm>
          <a:prstGeom prst="rect">
            <a:avLst/>
          </a:prstGeom>
        </p:spPr>
        <p:txBody>
          <a:bodyPr/>
          <a:lstStyle/>
          <a:p>
            <a:r>
              <a:t>Motivation to change lies on a spectrum </a:t>
            </a:r>
          </a:p>
          <a:p>
            <a:pPr marL="411480" lvl="1" indent="-182879">
              <a:spcBef>
                <a:spcPts val="400"/>
              </a:spcBef>
              <a:defRPr sz="2000"/>
            </a:pPr>
            <a:r>
              <a:t>‘Precontemplation”  </a:t>
            </a:r>
            <a:r>
              <a:rPr>
                <a:latin typeface="Wingdings"/>
                <a:ea typeface="Wingdings"/>
                <a:cs typeface="Wingdings"/>
                <a:sym typeface="Wingdings"/>
              </a:rPr>
              <a:t> </a:t>
            </a:r>
            <a:r>
              <a:t>Maintenance</a:t>
            </a:r>
          </a:p>
          <a:p>
            <a:r>
              <a:t>“Relapse” can serve as a bridge linking the two ends</a:t>
            </a:r>
          </a:p>
          <a:p>
            <a:r>
              <a:t>2019 Study of US adults (N: 39,809) found population of people resolving a significant SUD         (n: 2002) and looked at attempts before establishing recovery (Kelly et al.)</a:t>
            </a:r>
          </a:p>
          <a:p>
            <a:pPr marL="411480" lvl="1" indent="-182879">
              <a:spcBef>
                <a:spcPts val="400"/>
              </a:spcBef>
              <a:defRPr sz="2000"/>
            </a:pPr>
            <a:r>
              <a:t>Average 5.35		Median: 2</a:t>
            </a:r>
          </a:p>
        </p:txBody>
      </p:sp>
      <p:grpSp>
        <p:nvGrpSpPr>
          <p:cNvPr id="171" name="Picture 2"/>
          <p:cNvGrpSpPr/>
          <p:nvPr/>
        </p:nvGrpSpPr>
        <p:grpSpPr>
          <a:xfrm>
            <a:off x="7466559" y="1863525"/>
            <a:ext cx="4241845" cy="4919562"/>
            <a:chOff x="0" y="0"/>
            <a:chExt cx="4241844" cy="4919560"/>
          </a:xfrm>
        </p:grpSpPr>
        <p:sp>
          <p:nvSpPr>
            <p:cNvPr id="169" name="Rectangle"/>
            <p:cNvSpPr/>
            <p:nvPr/>
          </p:nvSpPr>
          <p:spPr>
            <a:xfrm>
              <a:off x="0" y="0"/>
              <a:ext cx="4241845" cy="4919561"/>
            </a:xfrm>
            <a:prstGeom prst="rect">
              <a:avLst/>
            </a:prstGeom>
            <a:gradFill flip="none" rotWithShape="1">
              <a:gsLst>
                <a:gs pos="0">
                  <a:srgbClr val="FFFFFF"/>
                </a:gs>
                <a:gs pos="30000">
                  <a:srgbClr val="FFFFFF"/>
                </a:gs>
                <a:gs pos="83000">
                  <a:srgbClr val="099BDD"/>
                </a:gs>
                <a:gs pos="100000">
                  <a:srgbClr val="099BDD"/>
                </a:gs>
              </a:gsLst>
              <a:lin ang="5400000" scaled="0"/>
            </a:gradFill>
            <a:ln w="12700" cap="flat">
              <a:noFill/>
              <a:miter lim="400000"/>
            </a:ln>
            <a:effectLst/>
          </p:spPr>
          <p:txBody>
            <a:bodyPr wrap="square" lIns="45719" tIns="45719" rIns="45719" bIns="45719" numCol="1" anchor="ctr">
              <a:noAutofit/>
            </a:bodyPr>
            <a:lstStyle/>
            <a:p>
              <a:endParaRPr/>
            </a:p>
          </p:txBody>
        </p:sp>
        <p:pic>
          <p:nvPicPr>
            <p:cNvPr id="170" name="image16.png" descr="image16.png"/>
            <p:cNvPicPr>
              <a:picLocks noChangeAspect="1"/>
            </p:cNvPicPr>
            <p:nvPr/>
          </p:nvPicPr>
          <p:blipFill>
            <a:blip r:embed="rId2"/>
            <a:srcRect l="7577" r="6200" b="1"/>
            <a:stretch>
              <a:fillRect/>
            </a:stretch>
          </p:blipFill>
          <p:spPr>
            <a:xfrm>
              <a:off x="0" y="-1"/>
              <a:ext cx="4241845" cy="4919562"/>
            </a:xfrm>
            <a:prstGeom prst="rect">
              <a:avLst/>
            </a:prstGeom>
            <a:ln w="12700" cap="flat">
              <a:noFill/>
              <a:miter lim="400000"/>
            </a:ln>
            <a:effectLst/>
          </p:spPr>
        </p:pic>
      </p:grpSp>
      <p:sp>
        <p:nvSpPr>
          <p:cNvPr id="172" name="TextBox 4"/>
          <p:cNvSpPr txBox="1"/>
          <p:nvPr/>
        </p:nvSpPr>
        <p:spPr>
          <a:xfrm>
            <a:off x="-166715" y="6042907"/>
            <a:ext cx="7587555" cy="802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lvl="1">
              <a:defRPr sz="1200">
                <a:solidFill>
                  <a:srgbClr val="FFFFFF"/>
                </a:solidFill>
                <a:latin typeface="BlinkMacSystemFont"/>
                <a:ea typeface="BlinkMacSystemFont"/>
                <a:cs typeface="BlinkMacSystemFont"/>
                <a:sym typeface="BlinkMacSystemFont"/>
              </a:defRPr>
            </a:pPr>
            <a:r>
              <a:t>Kelly JF, Greene MC, Bergman BG, White WL, Hoeppner BB. How Many Recovery Attempts Does it Take to Successfully Resolve an Alcohol or Drug Problem? Estimates and Correlates From a National Study of Recovering U.S. Adults. Alcohol Clin Exp Res. 2019 Jul;43(7):1533-1544. doi: 10.1111/acer.14067. Epub 2019 May 15.</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itle 1"/>
          <p:cNvSpPr txBox="1">
            <a:spLocks noGrp="1"/>
          </p:cNvSpPr>
          <p:nvPr>
            <p:ph type="title"/>
          </p:nvPr>
        </p:nvSpPr>
        <p:spPr>
          <a:xfrm>
            <a:off x="1202918" y="284175"/>
            <a:ext cx="9784082" cy="1508762"/>
          </a:xfrm>
          <a:prstGeom prst="rect">
            <a:avLst/>
          </a:prstGeom>
        </p:spPr>
        <p:txBody>
          <a:bodyPr/>
          <a:lstStyle/>
          <a:p>
            <a:r>
              <a:t>AddICTION</a:t>
            </a:r>
          </a:p>
        </p:txBody>
      </p:sp>
      <p:pic>
        <p:nvPicPr>
          <p:cNvPr id="101"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02" name="Content Placeholder 2"/>
          <p:cNvSpPr txBox="1">
            <a:spLocks noGrp="1"/>
          </p:cNvSpPr>
          <p:nvPr>
            <p:ph type="body" sz="quarter" idx="1"/>
          </p:nvPr>
        </p:nvSpPr>
        <p:spPr>
          <a:xfrm>
            <a:off x="1202918" y="6445041"/>
            <a:ext cx="9784082" cy="257565"/>
          </a:xfrm>
          <a:prstGeom prst="rect">
            <a:avLst/>
          </a:prstGeom>
        </p:spPr>
        <p:txBody>
          <a:bodyPr/>
          <a:lstStyle>
            <a:lvl1pPr marL="0" indent="0" defTabSz="886968">
              <a:spcBef>
                <a:spcPts val="1100"/>
              </a:spcBef>
              <a:buSzTx/>
              <a:buFont typeface="Wingdings"/>
              <a:buNone/>
              <a:defRPr sz="1164"/>
            </a:lvl1pPr>
          </a:lstStyle>
          <a:p>
            <a:r>
              <a:t>https://atriumhealth.org/dailydose/the-aftermath-of-pandemic-addiction</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Title 1"/>
          <p:cNvSpPr txBox="1">
            <a:spLocks noGrp="1"/>
          </p:cNvSpPr>
          <p:nvPr>
            <p:ph type="title"/>
          </p:nvPr>
        </p:nvSpPr>
        <p:spPr>
          <a:xfrm>
            <a:off x="1202918" y="284175"/>
            <a:ext cx="9784082" cy="1508762"/>
          </a:xfrm>
          <a:prstGeom prst="rect">
            <a:avLst/>
          </a:prstGeom>
        </p:spPr>
        <p:txBody>
          <a:bodyPr/>
          <a:lstStyle/>
          <a:p>
            <a:r>
              <a:t>SBIRT</a:t>
            </a:r>
          </a:p>
        </p:txBody>
      </p:sp>
      <p:sp>
        <p:nvSpPr>
          <p:cNvPr id="175" name="Content Placeholder 2"/>
          <p:cNvSpPr txBox="1">
            <a:spLocks noGrp="1"/>
          </p:cNvSpPr>
          <p:nvPr>
            <p:ph type="body" idx="1"/>
          </p:nvPr>
        </p:nvSpPr>
        <p:spPr>
          <a:xfrm>
            <a:off x="1202917" y="2011679"/>
            <a:ext cx="9862247" cy="4703157"/>
          </a:xfrm>
          <a:prstGeom prst="rect">
            <a:avLst/>
          </a:prstGeom>
        </p:spPr>
        <p:txBody>
          <a:bodyPr/>
          <a:lstStyle/>
          <a:p>
            <a:pPr>
              <a:lnSpc>
                <a:spcPct val="72000"/>
              </a:lnSpc>
              <a:defRPr sz="2000"/>
            </a:pPr>
            <a:r>
              <a:t>Screening, Brief Intervention &amp; Referral to Treatment (SBIRT)</a:t>
            </a:r>
          </a:p>
          <a:p>
            <a:pPr marL="411480" lvl="1" indent="-182879">
              <a:lnSpc>
                <a:spcPct val="72000"/>
              </a:lnSpc>
              <a:spcBef>
                <a:spcPts val="400"/>
              </a:spcBef>
              <a:defRPr sz="1800"/>
            </a:pPr>
            <a:r>
              <a:t>Used to identify individuals who use alcohol and other drugs at risky levels</a:t>
            </a:r>
          </a:p>
          <a:p>
            <a:pPr>
              <a:lnSpc>
                <a:spcPct val="72000"/>
              </a:lnSpc>
              <a:defRPr sz="2000"/>
            </a:pPr>
            <a:r>
              <a:t>Pre-screening – brief screen, meant to be a rapid evaluation to proactively ID those at risk of a substance use disorder</a:t>
            </a:r>
          </a:p>
          <a:p>
            <a:pPr marL="411480" lvl="1" indent="-182879">
              <a:lnSpc>
                <a:spcPct val="72000"/>
              </a:lnSpc>
              <a:spcBef>
                <a:spcPts val="400"/>
              </a:spcBef>
              <a:defRPr sz="1800"/>
            </a:pPr>
            <a:r>
              <a:t>For Alcohol: AUDIT-C or NIAAA Single Question Alcohol Screening</a:t>
            </a:r>
          </a:p>
          <a:p>
            <a:pPr marL="411480" lvl="1" indent="-182879">
              <a:lnSpc>
                <a:spcPct val="72000"/>
              </a:lnSpc>
              <a:spcBef>
                <a:spcPts val="400"/>
              </a:spcBef>
              <a:defRPr sz="1800"/>
            </a:pPr>
            <a:r>
              <a:t>DAST-1 (single question pre-screen for DAST-10)</a:t>
            </a:r>
          </a:p>
          <a:p>
            <a:pPr>
              <a:lnSpc>
                <a:spcPct val="72000"/>
              </a:lnSpc>
              <a:defRPr sz="2000"/>
            </a:pPr>
            <a:r>
              <a:t>Positive findings on the pre-screen measure </a:t>
            </a:r>
            <a:r>
              <a:rPr>
                <a:latin typeface="Wingdings"/>
                <a:ea typeface="Wingdings"/>
                <a:cs typeface="Wingdings"/>
                <a:sym typeface="Wingdings"/>
              </a:rPr>
              <a:t> </a:t>
            </a:r>
            <a:r>
              <a:t>Full Screen</a:t>
            </a:r>
          </a:p>
          <a:p>
            <a:pPr marL="411480" lvl="1" indent="-182879">
              <a:lnSpc>
                <a:spcPct val="72000"/>
              </a:lnSpc>
              <a:spcBef>
                <a:spcPts val="400"/>
              </a:spcBef>
              <a:defRPr sz="1800"/>
            </a:pPr>
            <a:r>
              <a:t>AUDIT (Alcohol Use Disorder Identification Test)</a:t>
            </a:r>
          </a:p>
          <a:p>
            <a:pPr marL="411480" lvl="1" indent="-182879">
              <a:lnSpc>
                <a:spcPct val="72000"/>
              </a:lnSpc>
              <a:spcBef>
                <a:spcPts val="400"/>
              </a:spcBef>
              <a:defRPr sz="1800"/>
            </a:pPr>
            <a:r>
              <a:t>ASSIST (Alcohol, Smoking, and Substance Abuse Involvement Screen Test)</a:t>
            </a:r>
          </a:p>
          <a:p>
            <a:pPr marL="411480" lvl="1" indent="-182879">
              <a:lnSpc>
                <a:spcPct val="72000"/>
              </a:lnSpc>
              <a:spcBef>
                <a:spcPts val="400"/>
              </a:spcBef>
              <a:defRPr sz="1800"/>
            </a:pPr>
            <a:r>
              <a:t>TAPS (Tobacco, Alcohol, Prescription Medication and Other Substance Use Tool)</a:t>
            </a:r>
          </a:p>
          <a:p>
            <a:pPr marL="411480" lvl="1" indent="-182879">
              <a:lnSpc>
                <a:spcPct val="72000"/>
              </a:lnSpc>
              <a:spcBef>
                <a:spcPts val="400"/>
              </a:spcBef>
              <a:defRPr sz="1800"/>
            </a:pPr>
            <a:r>
              <a:t>DAST-10 (Drug Abuse Screening Test)</a:t>
            </a:r>
          </a:p>
          <a:p>
            <a:pPr>
              <a:lnSpc>
                <a:spcPct val="72000"/>
              </a:lnSpc>
              <a:defRPr sz="2000"/>
            </a:pPr>
            <a:r>
              <a:t>Training – online options for training in administration available through:</a:t>
            </a:r>
          </a:p>
          <a:p>
            <a:pPr marL="411480" lvl="1" indent="-182879">
              <a:lnSpc>
                <a:spcPct val="72000"/>
              </a:lnSpc>
              <a:spcBef>
                <a:spcPts val="400"/>
              </a:spcBef>
              <a:defRPr sz="1800"/>
            </a:pPr>
            <a:r>
              <a:t>University of Missouri Kansas City </a:t>
            </a:r>
          </a:p>
          <a:p>
            <a:pPr marL="640080" lvl="2" indent="-182880">
              <a:lnSpc>
                <a:spcPct val="72000"/>
              </a:lnSpc>
              <a:spcBef>
                <a:spcPts val="400"/>
              </a:spcBef>
              <a:defRPr sz="1600"/>
            </a:pPr>
            <a:r>
              <a:t>(https://sbirt.care/training.aspx)</a:t>
            </a:r>
          </a:p>
          <a:p>
            <a:pPr marL="411480" lvl="1" indent="-182879">
              <a:lnSpc>
                <a:spcPct val="72000"/>
              </a:lnSpc>
              <a:spcBef>
                <a:spcPts val="400"/>
              </a:spcBef>
              <a:defRPr sz="1800"/>
            </a:pPr>
            <a:r>
              <a:t>4 hour training (3.5 hour Course for Health Care Professionals + 0.5 hour Putting it Together Course)</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itle 1"/>
          <p:cNvSpPr txBox="1">
            <a:spLocks noGrp="1"/>
          </p:cNvSpPr>
          <p:nvPr>
            <p:ph type="title"/>
          </p:nvPr>
        </p:nvSpPr>
        <p:spPr>
          <a:xfrm>
            <a:off x="1202918" y="284175"/>
            <a:ext cx="9784082" cy="1508762"/>
          </a:xfrm>
          <a:prstGeom prst="rect">
            <a:avLst/>
          </a:prstGeom>
        </p:spPr>
        <p:txBody>
          <a:bodyPr/>
          <a:lstStyle/>
          <a:p>
            <a:r>
              <a:t>Neurobiology</a:t>
            </a:r>
          </a:p>
        </p:txBody>
      </p:sp>
      <p:sp>
        <p:nvSpPr>
          <p:cNvPr id="178" name="Content Placeholder 2"/>
          <p:cNvSpPr txBox="1">
            <a:spLocks noGrp="1"/>
          </p:cNvSpPr>
          <p:nvPr>
            <p:ph type="body" idx="1"/>
          </p:nvPr>
        </p:nvSpPr>
        <p:spPr>
          <a:xfrm>
            <a:off x="1202918" y="2011679"/>
            <a:ext cx="9784082" cy="4206242"/>
          </a:xfrm>
          <a:prstGeom prst="rect">
            <a:avLst/>
          </a:prstGeom>
        </p:spPr>
        <p:txBody>
          <a:bodyPr/>
          <a:lstStyle/>
          <a:p>
            <a:pPr marL="0" indent="0">
              <a:buSzTx/>
              <a:buFont typeface="Wingdings"/>
              <a:buNone/>
              <a:defRPr sz="3200" i="1"/>
            </a:pPr>
            <a:endParaRPr/>
          </a:p>
          <a:p>
            <a:pPr marL="0" indent="0">
              <a:buSzTx/>
              <a:buFont typeface="Wingdings"/>
              <a:buNone/>
              <a:defRPr sz="3200" i="1"/>
            </a:pPr>
            <a:endParaRPr/>
          </a:p>
          <a:p>
            <a:pPr marL="0" indent="0">
              <a:buSzTx/>
              <a:buFont typeface="Wingdings"/>
              <a:buNone/>
              <a:defRPr sz="3200" i="1"/>
            </a:pPr>
            <a:r>
              <a:t>“Where attention goes, neural firing flows, and neural 	</a:t>
            </a:r>
          </a:p>
          <a:p>
            <a:pPr marL="0" lvl="2" indent="782320">
              <a:buSzTx/>
              <a:buFont typeface="Wingdings"/>
              <a:buNone/>
              <a:defRPr sz="3200" i="1"/>
            </a:pPr>
            <a:r>
              <a:t>connection grows.”</a:t>
            </a:r>
          </a:p>
          <a:p>
            <a:pPr marL="0" indent="0">
              <a:buSzTx/>
              <a:buFont typeface="Wingdings"/>
              <a:buNone/>
              <a:defRPr sz="3200" i="1"/>
            </a:pPr>
            <a:endParaRPr/>
          </a:p>
          <a:p>
            <a:pPr marL="0" indent="0">
              <a:buSzTx/>
              <a:buFont typeface="Wingdings"/>
              <a:buNone/>
              <a:defRPr sz="3200"/>
            </a:pPr>
            <a:r>
              <a:t>					Daniel Siegel</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Title 1"/>
          <p:cNvSpPr txBox="1">
            <a:spLocks noGrp="1"/>
          </p:cNvSpPr>
          <p:nvPr>
            <p:ph type="title"/>
          </p:nvPr>
        </p:nvSpPr>
        <p:spPr>
          <a:xfrm>
            <a:off x="1202918" y="284175"/>
            <a:ext cx="9784082" cy="1508762"/>
          </a:xfrm>
          <a:prstGeom prst="rect">
            <a:avLst/>
          </a:prstGeom>
        </p:spPr>
        <p:txBody>
          <a:bodyPr/>
          <a:lstStyle/>
          <a:p>
            <a:r>
              <a:t>Neurobiology</a:t>
            </a:r>
          </a:p>
        </p:txBody>
      </p:sp>
      <p:sp>
        <p:nvSpPr>
          <p:cNvPr id="181" name="Content Placeholder 2"/>
          <p:cNvSpPr txBox="1">
            <a:spLocks noGrp="1"/>
          </p:cNvSpPr>
          <p:nvPr>
            <p:ph type="body" sz="half" idx="1"/>
          </p:nvPr>
        </p:nvSpPr>
        <p:spPr>
          <a:xfrm>
            <a:off x="346365" y="2011679"/>
            <a:ext cx="6857099" cy="4206242"/>
          </a:xfrm>
          <a:prstGeom prst="rect">
            <a:avLst/>
          </a:prstGeom>
        </p:spPr>
        <p:txBody>
          <a:bodyPr/>
          <a:lstStyle/>
          <a:p>
            <a:pPr>
              <a:lnSpc>
                <a:spcPct val="81000"/>
              </a:lnSpc>
            </a:pPr>
            <a:r>
              <a:t>Addiction is a dysregulation of motivation and reward.</a:t>
            </a:r>
          </a:p>
          <a:p>
            <a:pPr>
              <a:lnSpc>
                <a:spcPct val="81000"/>
              </a:lnSpc>
            </a:pPr>
            <a:r>
              <a:t>Motivation and reward mediated by complex series of circuits of neurons whose activity is mediated by neurotransmitters.</a:t>
            </a:r>
          </a:p>
          <a:p>
            <a:pPr>
              <a:lnSpc>
                <a:spcPct val="81000"/>
              </a:lnSpc>
            </a:pPr>
            <a:r>
              <a:t>Mesocorticolimbic dopamine (DA) system is most significant for mediation of addiction development</a:t>
            </a:r>
          </a:p>
          <a:p>
            <a:pPr marL="411480" lvl="1" indent="-182879">
              <a:lnSpc>
                <a:spcPct val="81000"/>
              </a:lnSpc>
              <a:spcBef>
                <a:spcPts val="400"/>
              </a:spcBef>
              <a:defRPr sz="2000"/>
            </a:pPr>
            <a:r>
              <a:t>DA release at the nucleus accumbens (NA) reinforces reward predictive cues</a:t>
            </a:r>
          </a:p>
          <a:p>
            <a:pPr marL="411480" lvl="1" indent="-182879">
              <a:lnSpc>
                <a:spcPct val="81000"/>
              </a:lnSpc>
              <a:spcBef>
                <a:spcPts val="400"/>
              </a:spcBef>
              <a:defRPr sz="2000"/>
            </a:pPr>
            <a:r>
              <a:t>Repeated stimulation of NA leads to strengthening of cognitive and behavioral connections.</a:t>
            </a:r>
          </a:p>
          <a:p>
            <a:pPr marL="640080" lvl="2" indent="-182880">
              <a:lnSpc>
                <a:spcPct val="81000"/>
              </a:lnSpc>
              <a:spcBef>
                <a:spcPts val="400"/>
              </a:spcBef>
              <a:defRPr sz="1800"/>
            </a:pPr>
            <a:r>
              <a:t>Repetition leads to downregulation of response </a:t>
            </a:r>
            <a:r>
              <a:rPr>
                <a:latin typeface="Wingdings"/>
                <a:ea typeface="Wingdings"/>
                <a:cs typeface="Wingdings"/>
                <a:sym typeface="Wingdings"/>
              </a:rPr>
              <a:t> </a:t>
            </a:r>
            <a:r>
              <a:t>needing larger quantities at increased frequency for same response</a:t>
            </a:r>
          </a:p>
          <a:p>
            <a:pPr marL="640080" lvl="2" indent="-182880">
              <a:lnSpc>
                <a:spcPct val="81000"/>
              </a:lnSpc>
              <a:spcBef>
                <a:spcPts val="400"/>
              </a:spcBef>
              <a:defRPr sz="1800"/>
            </a:pPr>
            <a:r>
              <a:t>Can also ‘blunt’ the reward of other behaviors</a:t>
            </a:r>
          </a:p>
        </p:txBody>
      </p:sp>
      <p:pic>
        <p:nvPicPr>
          <p:cNvPr id="182" name="Picture 4" descr="Picture 4"/>
          <p:cNvPicPr>
            <a:picLocks noChangeAspect="1"/>
          </p:cNvPicPr>
          <p:nvPr/>
        </p:nvPicPr>
        <p:blipFill>
          <a:blip r:embed="rId3"/>
          <a:stretch>
            <a:fillRect/>
          </a:stretch>
        </p:blipFill>
        <p:spPr>
          <a:xfrm>
            <a:off x="7606748" y="-5688"/>
            <a:ext cx="4585252" cy="3530645"/>
          </a:xfrm>
          <a:prstGeom prst="rect">
            <a:avLst/>
          </a:prstGeom>
          <a:ln w="12700">
            <a:miter lim="400000"/>
          </a:ln>
        </p:spPr>
      </p:pic>
      <p:pic>
        <p:nvPicPr>
          <p:cNvPr id="183" name="Picture 6" descr="Picture 6"/>
          <p:cNvPicPr>
            <a:picLocks noChangeAspect="1"/>
          </p:cNvPicPr>
          <p:nvPr/>
        </p:nvPicPr>
        <p:blipFill>
          <a:blip r:embed="rId4"/>
          <a:stretch>
            <a:fillRect/>
          </a:stretch>
        </p:blipFill>
        <p:spPr>
          <a:xfrm>
            <a:off x="7606747" y="3524956"/>
            <a:ext cx="4585252" cy="3333044"/>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itle 1"/>
          <p:cNvSpPr txBox="1">
            <a:spLocks noGrp="1"/>
          </p:cNvSpPr>
          <p:nvPr>
            <p:ph type="title"/>
          </p:nvPr>
        </p:nvSpPr>
        <p:spPr>
          <a:xfrm>
            <a:off x="1202918" y="284175"/>
            <a:ext cx="9784082" cy="1508762"/>
          </a:xfrm>
          <a:prstGeom prst="rect">
            <a:avLst/>
          </a:prstGeom>
        </p:spPr>
        <p:txBody>
          <a:bodyPr/>
          <a:lstStyle/>
          <a:p>
            <a:r>
              <a:t>Behavioral Intervention</a:t>
            </a:r>
          </a:p>
        </p:txBody>
      </p:sp>
      <p:sp>
        <p:nvSpPr>
          <p:cNvPr id="188" name="Content Placeholder 2"/>
          <p:cNvSpPr txBox="1">
            <a:spLocks noGrp="1"/>
          </p:cNvSpPr>
          <p:nvPr>
            <p:ph type="body" idx="1"/>
          </p:nvPr>
        </p:nvSpPr>
        <p:spPr>
          <a:xfrm>
            <a:off x="1202918" y="2011679"/>
            <a:ext cx="9784082" cy="4206242"/>
          </a:xfrm>
          <a:prstGeom prst="rect">
            <a:avLst/>
          </a:prstGeom>
        </p:spPr>
        <p:txBody>
          <a:bodyPr/>
          <a:lstStyle/>
          <a:p>
            <a:pPr marL="0" indent="0">
              <a:buSzTx/>
              <a:buFont typeface="Wingdings"/>
              <a:buNone/>
              <a:defRPr sz="3200"/>
            </a:pPr>
            <a:endParaRPr/>
          </a:p>
          <a:p>
            <a:pPr marL="0" indent="0">
              <a:buSzTx/>
              <a:buFont typeface="Wingdings"/>
              <a:buNone/>
              <a:defRPr sz="3200"/>
            </a:pPr>
            <a:endParaRPr/>
          </a:p>
          <a:p>
            <a:pPr marL="0" indent="0">
              <a:buSzTx/>
              <a:buFont typeface="Wingdings"/>
              <a:buNone/>
              <a:defRPr sz="3200"/>
            </a:pPr>
            <a:r>
              <a:t>		</a:t>
            </a:r>
            <a:r>
              <a:rPr i="1"/>
              <a:t>“The program works.</a:t>
            </a:r>
          </a:p>
          <a:p>
            <a:pPr marL="0" indent="0">
              <a:buSzTx/>
              <a:buFont typeface="Wingdings"/>
              <a:buNone/>
              <a:defRPr sz="3200" i="1"/>
            </a:pPr>
            <a:r>
              <a:t>				If you work it…”</a:t>
            </a:r>
          </a:p>
          <a:p>
            <a:pPr marL="0" indent="0">
              <a:buSzTx/>
              <a:buFont typeface="Wingdings"/>
              <a:buNone/>
              <a:defRPr sz="3200"/>
            </a:pPr>
            <a:endParaRPr/>
          </a:p>
          <a:p>
            <a:pPr marL="0" indent="0">
              <a:buSzTx/>
              <a:buFont typeface="Wingdings"/>
              <a:buNone/>
              <a:defRPr sz="3200"/>
            </a:pPr>
            <a:r>
              <a:t>				Unknown, about 12-Step Recovery</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itle 1"/>
          <p:cNvSpPr txBox="1">
            <a:spLocks noGrp="1"/>
          </p:cNvSpPr>
          <p:nvPr>
            <p:ph type="title"/>
          </p:nvPr>
        </p:nvSpPr>
        <p:spPr>
          <a:xfrm>
            <a:off x="1202918" y="284175"/>
            <a:ext cx="9784082" cy="1508762"/>
          </a:xfrm>
          <a:prstGeom prst="rect">
            <a:avLst/>
          </a:prstGeom>
        </p:spPr>
        <p:txBody>
          <a:bodyPr/>
          <a:lstStyle/>
          <a:p>
            <a:r>
              <a:t>Behavioral Intervention</a:t>
            </a:r>
            <a:br/>
            <a:r>
              <a:t>Individual therapy</a:t>
            </a:r>
          </a:p>
        </p:txBody>
      </p:sp>
      <p:sp>
        <p:nvSpPr>
          <p:cNvPr id="191" name="Content Placeholder 2"/>
          <p:cNvSpPr txBox="1">
            <a:spLocks noGrp="1"/>
          </p:cNvSpPr>
          <p:nvPr>
            <p:ph type="body" idx="1"/>
          </p:nvPr>
        </p:nvSpPr>
        <p:spPr>
          <a:xfrm>
            <a:off x="609600" y="2011679"/>
            <a:ext cx="11134725" cy="4732021"/>
          </a:xfrm>
          <a:prstGeom prst="rect">
            <a:avLst/>
          </a:prstGeom>
        </p:spPr>
        <p:txBody>
          <a:bodyPr/>
          <a:lstStyle/>
          <a:p>
            <a:pPr>
              <a:lnSpc>
                <a:spcPct val="72000"/>
              </a:lnSpc>
              <a:defRPr sz="2000"/>
            </a:pPr>
            <a:r>
              <a:t>Individual psychotherapy (i.e. CBT, psychodynamic psychotherapy, ACT)</a:t>
            </a:r>
          </a:p>
          <a:p>
            <a:pPr marL="411480" lvl="1" indent="-182879">
              <a:lnSpc>
                <a:spcPct val="72000"/>
              </a:lnSpc>
              <a:spcBef>
                <a:spcPts val="400"/>
              </a:spcBef>
              <a:defRPr sz="1800"/>
            </a:pPr>
            <a:r>
              <a:t>Can directly address elements of how substance use affects the patient’s life, and develop tools to aid in decreasing and avoiding substance use</a:t>
            </a:r>
          </a:p>
          <a:p>
            <a:pPr marL="411480" lvl="1" indent="-182879">
              <a:lnSpc>
                <a:spcPct val="72000"/>
              </a:lnSpc>
              <a:spcBef>
                <a:spcPts val="400"/>
              </a:spcBef>
              <a:defRPr sz="1800"/>
            </a:pPr>
            <a:r>
              <a:t>Can also address other psychosocial difficulties that are affecting the patient and interrupting ability to establish and maintain sobriety</a:t>
            </a:r>
          </a:p>
          <a:p>
            <a:pPr>
              <a:lnSpc>
                <a:spcPct val="72000"/>
              </a:lnSpc>
              <a:defRPr sz="2000"/>
            </a:pPr>
            <a:r>
              <a:t>MET (Motivational Enhancement Therapy)</a:t>
            </a:r>
          </a:p>
          <a:p>
            <a:pPr marL="411480" lvl="1" indent="-182879">
              <a:lnSpc>
                <a:spcPct val="72000"/>
              </a:lnSpc>
              <a:spcBef>
                <a:spcPts val="400"/>
              </a:spcBef>
              <a:defRPr sz="1800"/>
            </a:pPr>
            <a:r>
              <a:t>Form of therapy targeting ambivalence to enacting behaviors supportive of stability and sobriety</a:t>
            </a:r>
          </a:p>
          <a:p>
            <a:pPr>
              <a:lnSpc>
                <a:spcPct val="72000"/>
              </a:lnSpc>
              <a:defRPr sz="2000"/>
            </a:pPr>
            <a:r>
              <a:t>Contingency Management</a:t>
            </a:r>
          </a:p>
          <a:p>
            <a:pPr marL="411480" lvl="1" indent="-182879">
              <a:lnSpc>
                <a:spcPct val="72000"/>
              </a:lnSpc>
              <a:spcBef>
                <a:spcPts val="400"/>
              </a:spcBef>
              <a:defRPr sz="1800"/>
            </a:pPr>
            <a:r>
              <a:t>Uses system of rewards if a patient meets a treatment goal (i.e. selecting a prize for making meetings or negative drug screens)</a:t>
            </a:r>
          </a:p>
          <a:p>
            <a:pPr marL="640080" lvl="2" indent="-182880">
              <a:lnSpc>
                <a:spcPct val="72000"/>
              </a:lnSpc>
              <a:spcBef>
                <a:spcPts val="400"/>
              </a:spcBef>
              <a:defRPr sz="1600"/>
            </a:pPr>
            <a:r>
              <a:t>Occasionally, uses a negative consequence if unable to meet a goal (i.e. removal of a privilege while in a controlled setting)</a:t>
            </a:r>
          </a:p>
          <a:p>
            <a:pPr marL="411480" lvl="1" indent="-182879">
              <a:lnSpc>
                <a:spcPct val="72000"/>
              </a:lnSpc>
              <a:spcBef>
                <a:spcPts val="400"/>
              </a:spcBef>
              <a:defRPr sz="1800"/>
            </a:pPr>
            <a:r>
              <a:t>Based on operant conditioning (B.F. Skinner)</a:t>
            </a:r>
          </a:p>
          <a:p>
            <a:pPr>
              <a:lnSpc>
                <a:spcPct val="72000"/>
              </a:lnSpc>
              <a:defRPr sz="2000"/>
            </a:pPr>
            <a:r>
              <a:t>12-Step Facilitation</a:t>
            </a:r>
          </a:p>
          <a:p>
            <a:pPr marL="411480" lvl="1" indent="-182879">
              <a:lnSpc>
                <a:spcPct val="72000"/>
              </a:lnSpc>
              <a:spcBef>
                <a:spcPts val="400"/>
              </a:spcBef>
              <a:defRPr sz="1800"/>
            </a:pPr>
            <a:r>
              <a:t>Aimed at linking people to, and supporting engagement in, 12-step mutual support meetings</a:t>
            </a:r>
          </a:p>
          <a:p>
            <a:pPr marL="411480" lvl="1" indent="-182879">
              <a:lnSpc>
                <a:spcPct val="72000"/>
              </a:lnSpc>
              <a:spcBef>
                <a:spcPts val="400"/>
              </a:spcBef>
              <a:defRPr sz="1800"/>
            </a:pPr>
            <a:r>
              <a:t>Primarily Supplemental</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Title 1"/>
          <p:cNvSpPr txBox="1">
            <a:spLocks noGrp="1"/>
          </p:cNvSpPr>
          <p:nvPr>
            <p:ph type="title"/>
          </p:nvPr>
        </p:nvSpPr>
        <p:spPr>
          <a:xfrm>
            <a:off x="1202918" y="284175"/>
            <a:ext cx="9784082" cy="1508762"/>
          </a:xfrm>
          <a:prstGeom prst="rect">
            <a:avLst/>
          </a:prstGeom>
        </p:spPr>
        <p:txBody>
          <a:bodyPr/>
          <a:lstStyle/>
          <a:p>
            <a:r>
              <a:t>Behavioral Intervention</a:t>
            </a:r>
            <a:br/>
            <a:r>
              <a:t>Mutual Support</a:t>
            </a:r>
          </a:p>
        </p:txBody>
      </p:sp>
      <p:sp>
        <p:nvSpPr>
          <p:cNvPr id="194" name="Content Placeholder 2"/>
          <p:cNvSpPr txBox="1">
            <a:spLocks noGrp="1"/>
          </p:cNvSpPr>
          <p:nvPr>
            <p:ph type="body" sz="half" idx="1"/>
          </p:nvPr>
        </p:nvSpPr>
        <p:spPr>
          <a:xfrm>
            <a:off x="1202918" y="2011679"/>
            <a:ext cx="6159908" cy="4206242"/>
          </a:xfrm>
          <a:prstGeom prst="rect">
            <a:avLst/>
          </a:prstGeom>
        </p:spPr>
        <p:txBody>
          <a:bodyPr/>
          <a:lstStyle/>
          <a:p>
            <a:pPr>
              <a:lnSpc>
                <a:spcPct val="81000"/>
              </a:lnSpc>
              <a:defRPr sz="2000"/>
            </a:pPr>
            <a:r>
              <a:t>12-Step Recovery</a:t>
            </a:r>
          </a:p>
          <a:p>
            <a:pPr marL="411480" lvl="1" indent="-182879">
              <a:lnSpc>
                <a:spcPct val="81000"/>
              </a:lnSpc>
              <a:spcBef>
                <a:spcPts val="400"/>
              </a:spcBef>
              <a:defRPr sz="1800"/>
            </a:pPr>
            <a:r>
              <a:t>Most wide-spread and while AA &amp; NA are most common, there also are other focuses, i.e. CA (cocaine anonymous) and SAA (Sex Addicts Anonymous)</a:t>
            </a:r>
          </a:p>
          <a:p>
            <a:pPr marL="411480" lvl="1" indent="-182879">
              <a:lnSpc>
                <a:spcPct val="81000"/>
              </a:lnSpc>
              <a:spcBef>
                <a:spcPts val="400"/>
              </a:spcBef>
              <a:defRPr sz="1800"/>
            </a:pPr>
            <a:r>
              <a:t>Though group based, encourages 1:1 engagement with a ‘sponsor’ for working through the steps</a:t>
            </a:r>
          </a:p>
          <a:p>
            <a:pPr>
              <a:lnSpc>
                <a:spcPct val="81000"/>
              </a:lnSpc>
              <a:defRPr sz="2000"/>
            </a:pPr>
            <a:r>
              <a:t>Secular – Non-12-step</a:t>
            </a:r>
          </a:p>
          <a:p>
            <a:pPr marL="411480" lvl="1" indent="-182879">
              <a:lnSpc>
                <a:spcPct val="81000"/>
              </a:lnSpc>
              <a:spcBef>
                <a:spcPts val="400"/>
              </a:spcBef>
              <a:defRPr sz="1800"/>
            </a:pPr>
            <a:r>
              <a:t>SMART Recovery</a:t>
            </a:r>
          </a:p>
          <a:p>
            <a:pPr marL="411480" lvl="1" indent="-182879">
              <a:lnSpc>
                <a:spcPct val="81000"/>
              </a:lnSpc>
              <a:spcBef>
                <a:spcPts val="400"/>
              </a:spcBef>
              <a:defRPr sz="1800"/>
            </a:pPr>
            <a:r>
              <a:t>Refuge Recovery</a:t>
            </a:r>
          </a:p>
          <a:p>
            <a:pPr marL="640080" lvl="2" indent="-182880">
              <a:lnSpc>
                <a:spcPct val="81000"/>
              </a:lnSpc>
              <a:spcBef>
                <a:spcPts val="400"/>
              </a:spcBef>
              <a:defRPr sz="1600"/>
            </a:pPr>
            <a:r>
              <a:t>Uses tenets of Buddhism and the 4-Fold path to support recovery from substance use</a:t>
            </a:r>
          </a:p>
          <a:p>
            <a:pPr>
              <a:lnSpc>
                <a:spcPct val="81000"/>
              </a:lnSpc>
              <a:defRPr sz="2000"/>
            </a:pPr>
            <a:r>
              <a:t>Celebrate Recovery (12-Step)</a:t>
            </a:r>
          </a:p>
          <a:p>
            <a:pPr marL="411480" lvl="1" indent="-182879">
              <a:lnSpc>
                <a:spcPct val="81000"/>
              </a:lnSpc>
              <a:spcBef>
                <a:spcPts val="400"/>
              </a:spcBef>
              <a:defRPr sz="1800"/>
            </a:pPr>
            <a:r>
              <a:t>Stronger Religious/Christian focus</a:t>
            </a:r>
          </a:p>
        </p:txBody>
      </p:sp>
      <p:pic>
        <p:nvPicPr>
          <p:cNvPr id="195" name="Picture 8" descr="Picture 8"/>
          <p:cNvPicPr>
            <a:picLocks noChangeAspect="1"/>
          </p:cNvPicPr>
          <p:nvPr/>
        </p:nvPicPr>
        <p:blipFill>
          <a:blip r:embed="rId3"/>
          <a:stretch>
            <a:fillRect/>
          </a:stretch>
        </p:blipFill>
        <p:spPr>
          <a:xfrm>
            <a:off x="7827963" y="0"/>
            <a:ext cx="4364038" cy="6858000"/>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itle 1"/>
          <p:cNvSpPr txBox="1">
            <a:spLocks noGrp="1"/>
          </p:cNvSpPr>
          <p:nvPr>
            <p:ph type="title"/>
          </p:nvPr>
        </p:nvSpPr>
        <p:spPr>
          <a:xfrm>
            <a:off x="1202918" y="284175"/>
            <a:ext cx="9784082" cy="1508762"/>
          </a:xfrm>
          <a:prstGeom prst="rect">
            <a:avLst/>
          </a:prstGeom>
        </p:spPr>
        <p:txBody>
          <a:bodyPr/>
          <a:lstStyle/>
          <a:p>
            <a:r>
              <a:t>Tobacco/Nicotine</a:t>
            </a:r>
          </a:p>
        </p:txBody>
      </p:sp>
      <p:sp>
        <p:nvSpPr>
          <p:cNvPr id="200" name="Content Placeholder 2"/>
          <p:cNvSpPr txBox="1"/>
          <p:nvPr/>
        </p:nvSpPr>
        <p:spPr>
          <a:xfrm>
            <a:off x="1401038" y="2164079"/>
            <a:ext cx="9692642" cy="42062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defTabSz="914400">
              <a:lnSpc>
                <a:spcPct val="90000"/>
              </a:lnSpc>
              <a:spcBef>
                <a:spcPts val="1200"/>
              </a:spcBef>
              <a:defRPr sz="3200">
                <a:solidFill>
                  <a:srgbClr val="FFFFFF"/>
                </a:solidFill>
              </a:defRPr>
            </a:pPr>
            <a:endParaRPr/>
          </a:p>
          <a:p>
            <a:pPr defTabSz="914400">
              <a:lnSpc>
                <a:spcPct val="90000"/>
              </a:lnSpc>
              <a:spcBef>
                <a:spcPts val="1200"/>
              </a:spcBef>
              <a:defRPr sz="3200">
                <a:solidFill>
                  <a:srgbClr val="FFFFFF"/>
                </a:solidFill>
              </a:defRPr>
            </a:pPr>
            <a:endParaRPr/>
          </a:p>
          <a:p>
            <a:pPr defTabSz="914400">
              <a:lnSpc>
                <a:spcPct val="90000"/>
              </a:lnSpc>
              <a:spcBef>
                <a:spcPts val="1200"/>
              </a:spcBef>
              <a:defRPr sz="3200">
                <a:solidFill>
                  <a:srgbClr val="FFFFFF"/>
                </a:solidFill>
              </a:defRPr>
            </a:pPr>
            <a:r>
              <a:t>	</a:t>
            </a:r>
            <a:r>
              <a:rPr i="1"/>
              <a:t>“It’s more profitable for your congressman to</a:t>
            </a:r>
            <a:endParaRPr sz="2200"/>
          </a:p>
          <a:p>
            <a:pPr defTabSz="914400">
              <a:lnSpc>
                <a:spcPct val="90000"/>
              </a:lnSpc>
              <a:spcBef>
                <a:spcPts val="1200"/>
              </a:spcBef>
              <a:defRPr sz="3200" i="1">
                <a:solidFill>
                  <a:srgbClr val="FFFFFF"/>
                </a:solidFill>
              </a:defRPr>
            </a:pPr>
            <a:r>
              <a:t>		support the tobacco industry than your life.”</a:t>
            </a:r>
            <a:endParaRPr sz="2200"/>
          </a:p>
          <a:p>
            <a:pPr defTabSz="914400">
              <a:lnSpc>
                <a:spcPct val="90000"/>
              </a:lnSpc>
              <a:spcBef>
                <a:spcPts val="1200"/>
              </a:spcBef>
              <a:defRPr sz="3200">
                <a:solidFill>
                  <a:srgbClr val="FFFFFF"/>
                </a:solidFill>
              </a:defRPr>
            </a:pPr>
            <a:endParaRPr sz="2200"/>
          </a:p>
          <a:p>
            <a:pPr defTabSz="914400">
              <a:lnSpc>
                <a:spcPct val="90000"/>
              </a:lnSpc>
              <a:spcBef>
                <a:spcPts val="1200"/>
              </a:spcBef>
              <a:defRPr sz="3200">
                <a:solidFill>
                  <a:srgbClr val="FFFFFF"/>
                </a:solidFill>
              </a:defRPr>
            </a:pPr>
            <a:r>
              <a:t>				Jackie Mason </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Title 1"/>
          <p:cNvSpPr txBox="1">
            <a:spLocks noGrp="1"/>
          </p:cNvSpPr>
          <p:nvPr>
            <p:ph type="title"/>
          </p:nvPr>
        </p:nvSpPr>
        <p:spPr>
          <a:xfrm>
            <a:off x="1202918" y="284175"/>
            <a:ext cx="9784082" cy="1508762"/>
          </a:xfrm>
          <a:prstGeom prst="rect">
            <a:avLst/>
          </a:prstGeom>
        </p:spPr>
        <p:txBody>
          <a:bodyPr/>
          <a:lstStyle/>
          <a:p>
            <a:r>
              <a:t>Tobacco/Nicotine – A brief History</a:t>
            </a:r>
          </a:p>
        </p:txBody>
      </p:sp>
      <p:sp>
        <p:nvSpPr>
          <p:cNvPr id="203" name="Content Placeholder 2"/>
          <p:cNvSpPr txBox="1">
            <a:spLocks noGrp="1"/>
          </p:cNvSpPr>
          <p:nvPr>
            <p:ph type="body" idx="1"/>
          </p:nvPr>
        </p:nvSpPr>
        <p:spPr>
          <a:xfrm>
            <a:off x="1202918" y="2011679"/>
            <a:ext cx="9784082" cy="4206242"/>
          </a:xfrm>
          <a:prstGeom prst="rect">
            <a:avLst/>
          </a:prstGeom>
        </p:spPr>
        <p:txBody>
          <a:bodyPr/>
          <a:lstStyle/>
          <a:p>
            <a:pPr>
              <a:lnSpc>
                <a:spcPct val="81000"/>
              </a:lnSpc>
            </a:pPr>
            <a:r>
              <a:t>~100 B.C. – first estimated regular use by Maya people of Central America and disseminated gradually across the Americas</a:t>
            </a:r>
          </a:p>
          <a:p>
            <a:pPr>
              <a:lnSpc>
                <a:spcPct val="81000"/>
              </a:lnSpc>
            </a:pPr>
            <a:r>
              <a:t>1500’s – used for trade by Spanish, Portuguese, British</a:t>
            </a:r>
          </a:p>
          <a:p>
            <a:pPr marL="411480" lvl="1" indent="-182879">
              <a:lnSpc>
                <a:spcPct val="81000"/>
              </a:lnSpc>
              <a:spcBef>
                <a:spcPts val="400"/>
              </a:spcBef>
              <a:defRPr sz="2000"/>
            </a:pPr>
            <a:r>
              <a:t>British started investigating ‘medicinal’ uses relatively early on</a:t>
            </a:r>
          </a:p>
          <a:p>
            <a:pPr>
              <a:lnSpc>
                <a:spcPct val="81000"/>
              </a:lnSpc>
            </a:pPr>
            <a:r>
              <a:t>1600’s – primary cash crop for colonies and eventually for USA.</a:t>
            </a:r>
          </a:p>
          <a:p>
            <a:pPr>
              <a:lnSpc>
                <a:spcPct val="81000"/>
              </a:lnSpc>
            </a:pPr>
            <a:r>
              <a:t>Early 20</a:t>
            </a:r>
            <a:r>
              <a:rPr baseline="30000"/>
              <a:t>th</a:t>
            </a:r>
            <a:r>
              <a:t> century: beginning recognition of associated health problems</a:t>
            </a:r>
          </a:p>
          <a:p>
            <a:pPr>
              <a:lnSpc>
                <a:spcPct val="81000"/>
              </a:lnSpc>
            </a:pPr>
            <a:r>
              <a:t>1965 – Cigarette Labeling &amp; Advertising Act passed</a:t>
            </a:r>
          </a:p>
          <a:p>
            <a:pPr marL="411480" lvl="1" indent="-182879">
              <a:lnSpc>
                <a:spcPct val="81000"/>
              </a:lnSpc>
              <a:spcBef>
                <a:spcPts val="400"/>
              </a:spcBef>
              <a:defRPr sz="2000"/>
            </a:pPr>
            <a:r>
              <a:t>By this point, &gt;40% of adults in the USA smoked</a:t>
            </a:r>
          </a:p>
          <a:p>
            <a:pPr marL="411480" lvl="1" indent="-182879">
              <a:lnSpc>
                <a:spcPct val="81000"/>
              </a:lnSpc>
              <a:spcBef>
                <a:spcPts val="400"/>
              </a:spcBef>
              <a:defRPr sz="2000"/>
            </a:pPr>
            <a:r>
              <a:t>By 2000’s, 1.2 billion smokers world wide (80% in developing/underdeveloped countries).</a:t>
            </a:r>
          </a:p>
          <a:p>
            <a:pPr marL="411480" lvl="1" indent="-182879">
              <a:lnSpc>
                <a:spcPct val="81000"/>
              </a:lnSpc>
              <a:spcBef>
                <a:spcPts val="400"/>
              </a:spcBef>
              <a:defRPr sz="2000"/>
            </a:pPr>
            <a:r>
              <a:t>Per WHO report in 2007, accounted for 5.4 million deaths (9% of deaths globally)</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itle 1"/>
          <p:cNvSpPr txBox="1">
            <a:spLocks noGrp="1"/>
          </p:cNvSpPr>
          <p:nvPr>
            <p:ph type="title"/>
          </p:nvPr>
        </p:nvSpPr>
        <p:spPr>
          <a:xfrm>
            <a:off x="1202918" y="284175"/>
            <a:ext cx="9784082" cy="1508762"/>
          </a:xfrm>
          <a:prstGeom prst="rect">
            <a:avLst/>
          </a:prstGeom>
        </p:spPr>
        <p:txBody>
          <a:bodyPr/>
          <a:lstStyle/>
          <a:p>
            <a:r>
              <a:t>Tobacco/Nicotine</a:t>
            </a:r>
          </a:p>
        </p:txBody>
      </p:sp>
      <p:sp>
        <p:nvSpPr>
          <p:cNvPr id="206" name="Content Placeholder 2"/>
          <p:cNvSpPr txBox="1">
            <a:spLocks noGrp="1"/>
          </p:cNvSpPr>
          <p:nvPr>
            <p:ph type="body" sz="half" idx="1"/>
          </p:nvPr>
        </p:nvSpPr>
        <p:spPr>
          <a:xfrm>
            <a:off x="556148" y="2022830"/>
            <a:ext cx="6602140" cy="4206242"/>
          </a:xfrm>
          <a:prstGeom prst="rect">
            <a:avLst/>
          </a:prstGeom>
        </p:spPr>
        <p:txBody>
          <a:bodyPr/>
          <a:lstStyle/>
          <a:p>
            <a:r>
              <a:t>Nicotine – direct stimulator of specific nicotinic acetylcholinergic (ACh) neurons</a:t>
            </a:r>
          </a:p>
          <a:p>
            <a:pPr marL="411480" lvl="1" indent="-182879">
              <a:spcBef>
                <a:spcPts val="400"/>
              </a:spcBef>
              <a:defRPr sz="2000"/>
            </a:pPr>
            <a:r>
              <a:t>Stimulates pre-synaptic nACh receptors </a:t>
            </a:r>
            <a:r>
              <a:rPr>
                <a:latin typeface="Wingdings"/>
                <a:ea typeface="Wingdings"/>
                <a:cs typeface="Wingdings"/>
                <a:sym typeface="Wingdings"/>
              </a:rPr>
              <a:t> </a:t>
            </a:r>
            <a:r>
              <a:t>increased ACh release</a:t>
            </a:r>
          </a:p>
          <a:p>
            <a:pPr marL="411480" lvl="1" indent="-182879">
              <a:spcBef>
                <a:spcPts val="400"/>
              </a:spcBef>
              <a:defRPr sz="2000"/>
            </a:pPr>
            <a:r>
              <a:t>These receptors found in specific areas</a:t>
            </a:r>
          </a:p>
          <a:p>
            <a:pPr marL="640080" lvl="2" indent="-182880">
              <a:spcBef>
                <a:spcPts val="400"/>
              </a:spcBef>
              <a:defRPr sz="1800"/>
            </a:pPr>
            <a:r>
              <a:t>Striatum, Midbrain Tegmentum, Nucleus Accumbens, Ventral Tegmentum, Hypothalamus, Hippocampus, </a:t>
            </a:r>
          </a:p>
          <a:p>
            <a:pPr marL="868680" lvl="3" indent="-182880">
              <a:spcBef>
                <a:spcPts val="400"/>
              </a:spcBef>
              <a:defRPr sz="1600"/>
            </a:pPr>
            <a:r>
              <a:t>Reminiscence, alertness, attentiveness, autonomic control</a:t>
            </a:r>
          </a:p>
          <a:p>
            <a:pPr marL="640080" lvl="2" indent="-182880">
              <a:spcBef>
                <a:spcPts val="400"/>
              </a:spcBef>
              <a:defRPr sz="1800"/>
            </a:pPr>
            <a:r>
              <a:t>Muscles, Adrenal Glands, Cardiovascular system, Other peripheral tissues</a:t>
            </a:r>
          </a:p>
          <a:p>
            <a:pPr marL="868680" lvl="3" indent="-182880">
              <a:spcBef>
                <a:spcPts val="400"/>
              </a:spcBef>
              <a:defRPr sz="1600"/>
            </a:pPr>
            <a:r>
              <a:t>Respiration, heart rate, muscle contraction</a:t>
            </a:r>
          </a:p>
          <a:p>
            <a:pPr marL="411480" lvl="1" indent="-182879">
              <a:spcBef>
                <a:spcPts val="400"/>
              </a:spcBef>
              <a:defRPr sz="2000"/>
            </a:pPr>
            <a:r>
              <a:t>Directly stimulates dopamine release at nucleus accumbens</a:t>
            </a:r>
          </a:p>
        </p:txBody>
      </p:sp>
      <p:pic>
        <p:nvPicPr>
          <p:cNvPr id="207" name="Picture 4" descr="Picture 4"/>
          <p:cNvPicPr>
            <a:picLocks noChangeAspect="1"/>
          </p:cNvPicPr>
          <p:nvPr/>
        </p:nvPicPr>
        <p:blipFill>
          <a:blip r:embed="rId2"/>
          <a:stretch>
            <a:fillRect/>
          </a:stretch>
        </p:blipFill>
        <p:spPr>
          <a:xfrm>
            <a:off x="7326352" y="903249"/>
            <a:ext cx="4776440" cy="3897237"/>
          </a:xfrm>
          <a:prstGeom prst="rect">
            <a:avLst/>
          </a:prstGeom>
          <a:ln w="12700">
            <a:miter lim="400000"/>
          </a:ln>
        </p:spPr>
      </p:pic>
      <p:sp>
        <p:nvSpPr>
          <p:cNvPr id="208" name="TextBox 6"/>
          <p:cNvSpPr txBox="1"/>
          <p:nvPr/>
        </p:nvSpPr>
        <p:spPr>
          <a:xfrm>
            <a:off x="5857762" y="6358380"/>
            <a:ext cx="6002701" cy="396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000">
                <a:solidFill>
                  <a:srgbClr val="FFFFFF"/>
                </a:solidFill>
                <a:latin typeface="-apple-system"/>
                <a:ea typeface="-apple-system"/>
                <a:cs typeface="-apple-system"/>
                <a:sym typeface="-apple-system"/>
              </a:defRPr>
            </a:pPr>
            <a:r>
              <a:t>Laviolette, S., van der Kooy, D. The neurobiology of nicotine addiction: bridging the gap from molecules to behaviour. </a:t>
            </a:r>
            <a:r>
              <a:rPr i="1"/>
              <a:t>Nat Rev Neurosci</a:t>
            </a:r>
            <a:r>
              <a:t> </a:t>
            </a:r>
            <a:r>
              <a:rPr b="1"/>
              <a:t>5</a:t>
            </a:r>
            <a:r>
              <a:t>, 55–65 (2004). https://doi.org/10.1038/nrn1298</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Title 1"/>
          <p:cNvSpPr txBox="1">
            <a:spLocks noGrp="1"/>
          </p:cNvSpPr>
          <p:nvPr>
            <p:ph type="title"/>
          </p:nvPr>
        </p:nvSpPr>
        <p:spPr>
          <a:xfrm>
            <a:off x="1202918" y="284175"/>
            <a:ext cx="9784082" cy="1508762"/>
          </a:xfrm>
          <a:prstGeom prst="rect">
            <a:avLst/>
          </a:prstGeom>
        </p:spPr>
        <p:txBody>
          <a:bodyPr/>
          <a:lstStyle/>
          <a:p>
            <a:r>
              <a:t>Tobacco/Nicotine</a:t>
            </a:r>
          </a:p>
        </p:txBody>
      </p:sp>
      <p:sp>
        <p:nvSpPr>
          <p:cNvPr id="211" name="Content Placeholder 2"/>
          <p:cNvSpPr txBox="1">
            <a:spLocks noGrp="1"/>
          </p:cNvSpPr>
          <p:nvPr>
            <p:ph type="body" sz="half" idx="1"/>
          </p:nvPr>
        </p:nvSpPr>
        <p:spPr>
          <a:xfrm>
            <a:off x="4692315" y="2011679"/>
            <a:ext cx="7499685" cy="4206242"/>
          </a:xfrm>
          <a:prstGeom prst="rect">
            <a:avLst/>
          </a:prstGeom>
        </p:spPr>
        <p:txBody>
          <a:bodyPr/>
          <a:lstStyle/>
          <a:p>
            <a:r>
              <a:t>Withdrawal</a:t>
            </a:r>
          </a:p>
          <a:p>
            <a:pPr marL="411480" lvl="1" indent="-182879">
              <a:spcBef>
                <a:spcPts val="400"/>
              </a:spcBef>
              <a:defRPr sz="2000"/>
            </a:pPr>
            <a:r>
              <a:t>Half-life: ~20 hours; acute withdrawal peaks within about 1x week and subsides over 3-4 weeks.</a:t>
            </a:r>
          </a:p>
          <a:p>
            <a:pPr marL="640080" lvl="2" indent="-182880">
              <a:spcBef>
                <a:spcPts val="400"/>
              </a:spcBef>
              <a:defRPr sz="1800"/>
            </a:pPr>
            <a:r>
              <a:t>Symptoms: irritability, frustration, depression, increased appetite, insomnia, restlessness</a:t>
            </a:r>
          </a:p>
          <a:p>
            <a:pPr marL="640080" lvl="2" indent="-182880">
              <a:spcBef>
                <a:spcPts val="400"/>
              </a:spcBef>
              <a:defRPr sz="1800"/>
            </a:pPr>
            <a:r>
              <a:t>Full recovery can be prolonged based on duration/severity of use (importance of understanding ‘pack-year’ history</a:t>
            </a:r>
          </a:p>
        </p:txBody>
      </p:sp>
      <p:pic>
        <p:nvPicPr>
          <p:cNvPr id="212" name="Picture 4" descr="Picture 4"/>
          <p:cNvPicPr>
            <a:picLocks noChangeAspect="1"/>
          </p:cNvPicPr>
          <p:nvPr/>
        </p:nvPicPr>
        <p:blipFill>
          <a:blip r:embed="rId2"/>
          <a:stretch>
            <a:fillRect/>
          </a:stretch>
        </p:blipFill>
        <p:spPr>
          <a:xfrm>
            <a:off x="156410" y="2623709"/>
            <a:ext cx="4440859" cy="2982182"/>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Content Placeholder 2"/>
          <p:cNvSpPr txBox="1">
            <a:spLocks noGrp="1"/>
          </p:cNvSpPr>
          <p:nvPr>
            <p:ph type="body" idx="1"/>
          </p:nvPr>
        </p:nvSpPr>
        <p:spPr>
          <a:xfrm>
            <a:off x="1202918" y="2011679"/>
            <a:ext cx="9784082" cy="4206242"/>
          </a:xfrm>
          <a:prstGeom prst="rect">
            <a:avLst/>
          </a:prstGeom>
        </p:spPr>
        <p:txBody>
          <a:bodyPr/>
          <a:lstStyle/>
          <a:p>
            <a:pPr marL="0" indent="0">
              <a:buSzTx/>
              <a:buFont typeface="Wingdings"/>
              <a:buNone/>
              <a:defRPr sz="3200" i="1"/>
            </a:pPr>
            <a:endParaRPr/>
          </a:p>
          <a:p>
            <a:pPr marL="0" indent="0">
              <a:buSzTx/>
              <a:buFont typeface="Wingdings"/>
              <a:buNone/>
              <a:defRPr sz="3200" i="1"/>
            </a:pPr>
            <a:endParaRPr/>
          </a:p>
          <a:p>
            <a:pPr marL="0" indent="0">
              <a:buSzTx/>
              <a:buFont typeface="Wingdings"/>
              <a:buNone/>
              <a:defRPr sz="3200" i="1"/>
            </a:pPr>
            <a:r>
              <a:t>	“One is too many,</a:t>
            </a:r>
          </a:p>
          <a:p>
            <a:pPr marL="0" indent="0">
              <a:buSzTx/>
              <a:buFont typeface="Wingdings"/>
              <a:buNone/>
              <a:defRPr sz="3200" i="1"/>
            </a:pPr>
            <a:r>
              <a:t>		A thousand is never enough…”</a:t>
            </a:r>
          </a:p>
          <a:p>
            <a:pPr marL="0" indent="0">
              <a:buSzTx/>
              <a:buFont typeface="Wingdings"/>
              <a:buNone/>
              <a:defRPr sz="3200"/>
            </a:pPr>
            <a:endParaRPr/>
          </a:p>
          <a:p>
            <a:pPr marL="0" indent="0">
              <a:buSzTx/>
              <a:buFont typeface="Wingdings"/>
              <a:buNone/>
              <a:defRPr sz="3200"/>
            </a:pPr>
            <a:r>
              <a:t>					Unknown</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Picture 2" descr="Picture 2"/>
          <p:cNvPicPr>
            <a:picLocks noChangeAspect="1"/>
          </p:cNvPicPr>
          <p:nvPr/>
        </p:nvPicPr>
        <p:blipFill>
          <a:blip r:embed="rId2"/>
          <a:stretch>
            <a:fillRect/>
          </a:stretch>
        </p:blipFill>
        <p:spPr>
          <a:xfrm>
            <a:off x="3811804" y="193680"/>
            <a:ext cx="4568393" cy="6470640"/>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Title 1"/>
          <p:cNvSpPr txBox="1">
            <a:spLocks noGrp="1"/>
          </p:cNvSpPr>
          <p:nvPr>
            <p:ph type="title"/>
          </p:nvPr>
        </p:nvSpPr>
        <p:spPr>
          <a:xfrm>
            <a:off x="1202918" y="284175"/>
            <a:ext cx="9784082" cy="1508762"/>
          </a:xfrm>
          <a:prstGeom prst="rect">
            <a:avLst/>
          </a:prstGeom>
        </p:spPr>
        <p:txBody>
          <a:bodyPr/>
          <a:lstStyle/>
          <a:p>
            <a:r>
              <a:t>Tobacco/Nicotine - medications</a:t>
            </a:r>
          </a:p>
        </p:txBody>
      </p:sp>
      <p:pic>
        <p:nvPicPr>
          <p:cNvPr id="217" name="Picture 2" descr="Picture 2"/>
          <p:cNvPicPr>
            <a:picLocks noChangeAspect="1"/>
          </p:cNvPicPr>
          <p:nvPr/>
        </p:nvPicPr>
        <p:blipFill>
          <a:blip r:embed="rId2"/>
          <a:stretch>
            <a:fillRect/>
          </a:stretch>
        </p:blipFill>
        <p:spPr>
          <a:xfrm>
            <a:off x="222196" y="2218544"/>
            <a:ext cx="5683257" cy="3686989"/>
          </a:xfrm>
          <a:prstGeom prst="rect">
            <a:avLst/>
          </a:prstGeom>
          <a:ln w="12700">
            <a:miter lim="400000"/>
          </a:ln>
        </p:spPr>
      </p:pic>
      <p:pic>
        <p:nvPicPr>
          <p:cNvPr id="218" name="Picture 4" descr="Picture 4"/>
          <p:cNvPicPr>
            <a:picLocks noChangeAspect="1"/>
          </p:cNvPicPr>
          <p:nvPr/>
        </p:nvPicPr>
        <p:blipFill>
          <a:blip r:embed="rId3"/>
          <a:stretch>
            <a:fillRect/>
          </a:stretch>
        </p:blipFill>
        <p:spPr>
          <a:xfrm>
            <a:off x="6429247" y="2218544"/>
            <a:ext cx="5540557" cy="3686989"/>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Title 1"/>
          <p:cNvSpPr txBox="1">
            <a:spLocks noGrp="1"/>
          </p:cNvSpPr>
          <p:nvPr>
            <p:ph type="title"/>
          </p:nvPr>
        </p:nvSpPr>
        <p:spPr>
          <a:xfrm>
            <a:off x="1202918" y="284175"/>
            <a:ext cx="9784082" cy="1508762"/>
          </a:xfrm>
          <a:prstGeom prst="rect">
            <a:avLst/>
          </a:prstGeom>
        </p:spPr>
        <p:txBody>
          <a:bodyPr/>
          <a:lstStyle/>
          <a:p>
            <a:r>
              <a:t>Tobacco/Nicotine - Medications</a:t>
            </a:r>
          </a:p>
        </p:txBody>
      </p:sp>
      <p:sp>
        <p:nvSpPr>
          <p:cNvPr id="221" name="Content Placeholder 2"/>
          <p:cNvSpPr txBox="1">
            <a:spLocks noGrp="1"/>
          </p:cNvSpPr>
          <p:nvPr>
            <p:ph type="body" idx="1"/>
          </p:nvPr>
        </p:nvSpPr>
        <p:spPr>
          <a:xfrm>
            <a:off x="1202918" y="2011679"/>
            <a:ext cx="9784082" cy="4206242"/>
          </a:xfrm>
          <a:prstGeom prst="rect">
            <a:avLst/>
          </a:prstGeom>
        </p:spPr>
        <p:txBody>
          <a:bodyPr/>
          <a:lstStyle/>
          <a:p>
            <a:r>
              <a:t>Bupropion – dopamine/norepinephrine/serotonin reuptake inhibitor </a:t>
            </a:r>
            <a:r>
              <a:rPr>
                <a:latin typeface="Wingdings"/>
                <a:ea typeface="Wingdings"/>
                <a:cs typeface="Wingdings"/>
                <a:sym typeface="Wingdings"/>
              </a:rPr>
              <a:t> </a:t>
            </a:r>
            <a:r>
              <a:t>increased DA/NA levels in synaptic cleft.  </a:t>
            </a:r>
          </a:p>
          <a:p>
            <a:pPr marL="411480" lvl="1" indent="-182879">
              <a:spcBef>
                <a:spcPts val="400"/>
              </a:spcBef>
              <a:defRPr sz="2000"/>
            </a:pPr>
            <a:r>
              <a:t>Can mitigate fatigue, increased appetite, depression associated with withdrawal</a:t>
            </a:r>
          </a:p>
          <a:p>
            <a:pPr marL="411480" lvl="1" indent="-182879">
              <a:spcBef>
                <a:spcPts val="400"/>
              </a:spcBef>
              <a:defRPr sz="2000"/>
            </a:pPr>
            <a:r>
              <a:t>Adverse effects: irritability, sleep disturbance (if taken too late), lowered seizure threshold</a:t>
            </a:r>
          </a:p>
          <a:p>
            <a:r>
              <a:t>Varenecline – Nicotinic receptor partial agonist with tight binding affinity.  Essentially ‘blocks off’ receptor from direct stimulation by nicotine </a:t>
            </a:r>
            <a:r>
              <a:rPr>
                <a:latin typeface="Wingdings"/>
                <a:ea typeface="Wingdings"/>
                <a:cs typeface="Wingdings"/>
                <a:sym typeface="Wingdings"/>
              </a:rPr>
              <a:t> </a:t>
            </a:r>
            <a:r>
              <a:t>blunts (+) reinforcing effect of using tobacco.</a:t>
            </a:r>
          </a:p>
          <a:p>
            <a:pPr marL="411480" lvl="1" indent="-182879">
              <a:spcBef>
                <a:spcPts val="400"/>
              </a:spcBef>
              <a:defRPr sz="2000"/>
            </a:pPr>
            <a:r>
              <a:t>Partial agonism helps with mitigating withdrawal symptoms when ‘quitting’</a:t>
            </a:r>
          </a:p>
          <a:p>
            <a:pPr marL="411480" lvl="1" indent="-182879">
              <a:spcBef>
                <a:spcPts val="400"/>
              </a:spcBef>
              <a:defRPr sz="2000"/>
            </a:pPr>
            <a:r>
              <a:t>Adverse effects: abnormal dreams, insomnia, headache, nausea, increased appetite</a:t>
            </a:r>
          </a:p>
          <a:p>
            <a:pPr marL="640080" lvl="2" indent="-182880">
              <a:spcBef>
                <a:spcPts val="400"/>
              </a:spcBef>
              <a:defRPr sz="1800"/>
            </a:pPr>
            <a:r>
              <a:t>Less common: panic, dysphoria, decreased libido, suicidality</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10" descr="Picture 10"/>
          <p:cNvPicPr>
            <a:picLocks noChangeAspect="1"/>
          </p:cNvPicPr>
          <p:nvPr/>
        </p:nvPicPr>
        <p:blipFill>
          <a:blip r:embed="rId2"/>
          <a:stretch>
            <a:fillRect/>
          </a:stretch>
        </p:blipFill>
        <p:spPr>
          <a:xfrm>
            <a:off x="6096000" y="3916360"/>
            <a:ext cx="4955605" cy="2775139"/>
          </a:xfrm>
          <a:prstGeom prst="rect">
            <a:avLst/>
          </a:prstGeom>
          <a:ln w="12700">
            <a:miter lim="400000"/>
          </a:ln>
        </p:spPr>
      </p:pic>
      <p:pic>
        <p:nvPicPr>
          <p:cNvPr id="224" name="Picture 12" descr="Picture 12"/>
          <p:cNvPicPr>
            <a:picLocks noChangeAspect="1"/>
          </p:cNvPicPr>
          <p:nvPr/>
        </p:nvPicPr>
        <p:blipFill>
          <a:blip r:embed="rId3"/>
          <a:stretch>
            <a:fillRect/>
          </a:stretch>
        </p:blipFill>
        <p:spPr>
          <a:xfrm>
            <a:off x="268491" y="3316752"/>
            <a:ext cx="5277871" cy="2775139"/>
          </a:xfrm>
          <a:prstGeom prst="rect">
            <a:avLst/>
          </a:prstGeom>
          <a:ln w="12700">
            <a:miter lim="400000"/>
          </a:ln>
        </p:spPr>
      </p:pic>
      <p:pic>
        <p:nvPicPr>
          <p:cNvPr id="225" name="Picture 14" descr="Picture 14"/>
          <p:cNvPicPr>
            <a:picLocks noChangeAspect="1"/>
          </p:cNvPicPr>
          <p:nvPr/>
        </p:nvPicPr>
        <p:blipFill>
          <a:blip r:embed="rId4"/>
          <a:stretch>
            <a:fillRect/>
          </a:stretch>
        </p:blipFill>
        <p:spPr>
          <a:xfrm>
            <a:off x="1197879" y="166501"/>
            <a:ext cx="5277872" cy="2955608"/>
          </a:xfrm>
          <a:prstGeom prst="rect">
            <a:avLst/>
          </a:prstGeom>
          <a:ln w="12700">
            <a:miter lim="400000"/>
          </a:ln>
        </p:spPr>
      </p:pic>
      <p:pic>
        <p:nvPicPr>
          <p:cNvPr id="226" name="Picture 16" descr="Picture 16"/>
          <p:cNvPicPr>
            <a:picLocks noChangeAspect="1"/>
          </p:cNvPicPr>
          <p:nvPr/>
        </p:nvPicPr>
        <p:blipFill>
          <a:blip r:embed="rId5"/>
          <a:stretch>
            <a:fillRect/>
          </a:stretch>
        </p:blipFill>
        <p:spPr>
          <a:xfrm>
            <a:off x="7380706" y="464694"/>
            <a:ext cx="4666608" cy="3232059"/>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Title 1"/>
          <p:cNvSpPr txBox="1">
            <a:spLocks noGrp="1"/>
          </p:cNvSpPr>
          <p:nvPr>
            <p:ph type="title"/>
          </p:nvPr>
        </p:nvSpPr>
        <p:spPr>
          <a:xfrm>
            <a:off x="1202918" y="284175"/>
            <a:ext cx="9784082" cy="1508762"/>
          </a:xfrm>
          <a:prstGeom prst="rect">
            <a:avLst/>
          </a:prstGeom>
        </p:spPr>
        <p:txBody>
          <a:bodyPr/>
          <a:lstStyle/>
          <a:p>
            <a:r>
              <a:t>Cannabis</a:t>
            </a:r>
          </a:p>
        </p:txBody>
      </p:sp>
      <p:sp>
        <p:nvSpPr>
          <p:cNvPr id="229" name="Content Placeholder 2"/>
          <p:cNvSpPr txBox="1">
            <a:spLocks noGrp="1"/>
          </p:cNvSpPr>
          <p:nvPr>
            <p:ph type="body" idx="1"/>
          </p:nvPr>
        </p:nvSpPr>
        <p:spPr>
          <a:xfrm>
            <a:off x="1202918" y="2011679"/>
            <a:ext cx="9784082" cy="4206242"/>
          </a:xfrm>
          <a:prstGeom prst="rect">
            <a:avLst/>
          </a:prstGeom>
        </p:spPr>
        <p:txBody>
          <a:bodyPr/>
          <a:lstStyle/>
          <a:p>
            <a:pPr marL="0" indent="0">
              <a:buSzTx/>
              <a:buFont typeface="Wingdings"/>
              <a:buNone/>
              <a:defRPr sz="3200"/>
            </a:pPr>
            <a:endParaRPr/>
          </a:p>
          <a:p>
            <a:pPr marL="0" indent="0">
              <a:buSzTx/>
              <a:buFont typeface="Wingdings"/>
              <a:buNone/>
              <a:defRPr sz="3200" i="1"/>
            </a:pPr>
            <a:r>
              <a:t>The good thing about weed is that it makes it so that your </a:t>
            </a:r>
          </a:p>
          <a:p>
            <a:pPr marL="0" lvl="1" indent="521208">
              <a:buSzTx/>
              <a:buFont typeface="Wingdings"/>
              <a:buNone/>
              <a:defRPr sz="3200" i="1"/>
            </a:pPr>
            <a:r>
              <a:t>problems don’t bother you.</a:t>
            </a:r>
          </a:p>
          <a:p>
            <a:pPr marL="0" indent="0">
              <a:buSzTx/>
              <a:buFont typeface="Wingdings"/>
              <a:buNone/>
              <a:defRPr sz="3200" i="1"/>
            </a:pPr>
            <a:r>
              <a:t>	The bad thing about weed is that it makes it so that 	your problems don’t bother you.</a:t>
            </a:r>
          </a:p>
          <a:p>
            <a:pPr marL="0" indent="0">
              <a:buSzTx/>
              <a:buFont typeface="Wingdings"/>
              <a:buNone/>
              <a:defRPr sz="3200"/>
            </a:pPr>
            <a:endParaRPr/>
          </a:p>
          <a:p>
            <a:pPr marL="0" indent="0">
              <a:buSzTx/>
              <a:buFont typeface="Wingdings"/>
              <a:buNone/>
              <a:defRPr sz="3200"/>
            </a:pPr>
            <a:r>
              <a:t>					Anon</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Title 1"/>
          <p:cNvSpPr txBox="1">
            <a:spLocks noGrp="1"/>
          </p:cNvSpPr>
          <p:nvPr>
            <p:ph type="title"/>
          </p:nvPr>
        </p:nvSpPr>
        <p:spPr>
          <a:xfrm>
            <a:off x="1202918" y="284175"/>
            <a:ext cx="9784082" cy="1508762"/>
          </a:xfrm>
          <a:prstGeom prst="rect">
            <a:avLst/>
          </a:prstGeom>
        </p:spPr>
        <p:txBody>
          <a:bodyPr/>
          <a:lstStyle/>
          <a:p>
            <a:r>
              <a:t>Brief history</a:t>
            </a:r>
          </a:p>
        </p:txBody>
      </p:sp>
      <p:sp>
        <p:nvSpPr>
          <p:cNvPr id="232" name="Content Placeholder 2"/>
          <p:cNvSpPr txBox="1">
            <a:spLocks noGrp="1"/>
          </p:cNvSpPr>
          <p:nvPr>
            <p:ph type="body" idx="1"/>
          </p:nvPr>
        </p:nvSpPr>
        <p:spPr>
          <a:xfrm>
            <a:off x="587828" y="1909050"/>
            <a:ext cx="7523837" cy="4829207"/>
          </a:xfrm>
          <a:prstGeom prst="rect">
            <a:avLst/>
          </a:prstGeom>
        </p:spPr>
        <p:txBody>
          <a:bodyPr/>
          <a:lstStyle/>
          <a:p>
            <a:pPr>
              <a:lnSpc>
                <a:spcPct val="72000"/>
              </a:lnSpc>
              <a:defRPr sz="1800"/>
            </a:pPr>
            <a:r>
              <a:t>Cannabis being used in medicinal fashion since 2800 BC in what is now western China.  Use spread to central Asia and into Europe</a:t>
            </a:r>
          </a:p>
          <a:p>
            <a:pPr marL="411480" lvl="1" indent="-182879">
              <a:lnSpc>
                <a:spcPct val="72000"/>
              </a:lnSpc>
              <a:spcBef>
                <a:spcPts val="400"/>
              </a:spcBef>
              <a:defRPr sz="1700"/>
            </a:pPr>
            <a:r>
              <a:t>Therapeutic indications noted in records from India, Greece, Rome</a:t>
            </a:r>
          </a:p>
          <a:p>
            <a:pPr>
              <a:lnSpc>
                <a:spcPct val="72000"/>
              </a:lnSpc>
              <a:defRPr sz="1800"/>
            </a:pPr>
            <a:r>
              <a:t>1841 – Cannabis introduced to western medicine</a:t>
            </a:r>
          </a:p>
          <a:p>
            <a:pPr>
              <a:lnSpc>
                <a:spcPct val="72000"/>
              </a:lnSpc>
              <a:defRPr sz="1800"/>
            </a:pPr>
            <a:r>
              <a:t>1898 – cannabinol isolated from plant</a:t>
            </a:r>
          </a:p>
          <a:p>
            <a:pPr>
              <a:lnSpc>
                <a:spcPct val="72000"/>
              </a:lnSpc>
              <a:defRPr sz="1800"/>
            </a:pPr>
            <a:r>
              <a:t>1930s – release of ‘Reefer Madness’ and Marijauna Tax Act in USA</a:t>
            </a:r>
          </a:p>
          <a:p>
            <a:pPr>
              <a:lnSpc>
                <a:spcPct val="72000"/>
              </a:lnSpc>
              <a:defRPr sz="1800"/>
            </a:pPr>
            <a:r>
              <a:t>1940’s – cannabidiol isolated</a:t>
            </a:r>
          </a:p>
          <a:p>
            <a:pPr>
              <a:lnSpc>
                <a:spcPct val="72000"/>
              </a:lnSpc>
              <a:defRPr sz="1800"/>
            </a:pPr>
            <a:r>
              <a:t>1964 – THC isolated</a:t>
            </a:r>
          </a:p>
          <a:p>
            <a:pPr>
              <a:lnSpc>
                <a:spcPct val="72000"/>
              </a:lnSpc>
              <a:defRPr sz="1800"/>
            </a:pPr>
            <a:r>
              <a:t>1970 – Controlled Substance Act – listed as having no accepted medical use and high potential for abuse</a:t>
            </a:r>
          </a:p>
          <a:p>
            <a:pPr>
              <a:lnSpc>
                <a:spcPct val="72000"/>
              </a:lnSpc>
              <a:defRPr sz="1800"/>
            </a:pPr>
            <a:r>
              <a:t>1988-1995 – CB1/2 receptors  &amp; 2-arachidonylglycerol discovered</a:t>
            </a:r>
          </a:p>
          <a:p>
            <a:pPr>
              <a:lnSpc>
                <a:spcPct val="72000"/>
              </a:lnSpc>
              <a:defRPr sz="1800"/>
            </a:pPr>
            <a:r>
              <a:t>1996 </a:t>
            </a:r>
            <a:r>
              <a:rPr>
                <a:latin typeface="Wingdings"/>
                <a:ea typeface="Wingdings"/>
                <a:cs typeface="Wingdings"/>
                <a:sym typeface="Wingdings"/>
              </a:rPr>
              <a:t> </a:t>
            </a:r>
            <a:r>
              <a:t>today, gradual legalization in states and discovery of different clinical uses, but also increased granular understanding of dysfunctions related to cannabis (i.e. effect on development of psychotic disorder), and commercialization of sales</a:t>
            </a:r>
          </a:p>
        </p:txBody>
      </p:sp>
      <p:pic>
        <p:nvPicPr>
          <p:cNvPr id="233" name="Picture 2" descr="Picture 2"/>
          <p:cNvPicPr>
            <a:picLocks noChangeAspect="1"/>
          </p:cNvPicPr>
          <p:nvPr/>
        </p:nvPicPr>
        <p:blipFill>
          <a:blip r:embed="rId2"/>
          <a:stretch>
            <a:fillRect/>
          </a:stretch>
        </p:blipFill>
        <p:spPr>
          <a:xfrm>
            <a:off x="8111663" y="885370"/>
            <a:ext cx="3704030" cy="5407709"/>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Title 1"/>
          <p:cNvSpPr txBox="1">
            <a:spLocks noGrp="1"/>
          </p:cNvSpPr>
          <p:nvPr>
            <p:ph type="title"/>
          </p:nvPr>
        </p:nvSpPr>
        <p:spPr>
          <a:xfrm>
            <a:off x="1202918" y="284175"/>
            <a:ext cx="9784082" cy="1508762"/>
          </a:xfrm>
          <a:prstGeom prst="rect">
            <a:avLst/>
          </a:prstGeom>
        </p:spPr>
        <p:txBody>
          <a:bodyPr/>
          <a:lstStyle/>
          <a:p>
            <a:r>
              <a:t>Cannabis</a:t>
            </a:r>
          </a:p>
        </p:txBody>
      </p:sp>
      <p:sp>
        <p:nvSpPr>
          <p:cNvPr id="236" name="Content Placeholder 2"/>
          <p:cNvSpPr txBox="1">
            <a:spLocks noGrp="1"/>
          </p:cNvSpPr>
          <p:nvPr>
            <p:ph type="body" idx="1"/>
          </p:nvPr>
        </p:nvSpPr>
        <p:spPr>
          <a:xfrm>
            <a:off x="4180111" y="2011679"/>
            <a:ext cx="8011888" cy="4683035"/>
          </a:xfrm>
          <a:prstGeom prst="rect">
            <a:avLst/>
          </a:prstGeom>
        </p:spPr>
        <p:txBody>
          <a:bodyPr/>
          <a:lstStyle/>
          <a:p>
            <a:pPr>
              <a:lnSpc>
                <a:spcPct val="72000"/>
              </a:lnSpc>
              <a:defRPr sz="2000"/>
            </a:pPr>
            <a:r>
              <a:t>Primary Effects</a:t>
            </a:r>
          </a:p>
          <a:p>
            <a:pPr marL="411480" lvl="1" indent="-182879">
              <a:lnSpc>
                <a:spcPct val="72000"/>
              </a:lnSpc>
              <a:spcBef>
                <a:spcPts val="400"/>
              </a:spcBef>
              <a:defRPr sz="1800"/>
            </a:pPr>
            <a:r>
              <a:t>Psychologically: relaxation, euphoria, paranoia, impaired memory formation, decreased motivation</a:t>
            </a:r>
          </a:p>
          <a:p>
            <a:pPr marL="411480" lvl="1" indent="-182879">
              <a:lnSpc>
                <a:spcPct val="72000"/>
              </a:lnSpc>
              <a:spcBef>
                <a:spcPts val="400"/>
              </a:spcBef>
              <a:defRPr sz="1800"/>
            </a:pPr>
            <a:r>
              <a:t>Physiologically: increased appetite, conjunctival injection</a:t>
            </a:r>
          </a:p>
          <a:p>
            <a:pPr>
              <a:lnSpc>
                <a:spcPct val="72000"/>
              </a:lnSpc>
              <a:defRPr sz="2000"/>
            </a:pPr>
            <a:r>
              <a:t>Withdrawal</a:t>
            </a:r>
          </a:p>
          <a:p>
            <a:pPr marL="411480" lvl="1" indent="-182879">
              <a:lnSpc>
                <a:spcPct val="72000"/>
              </a:lnSpc>
              <a:spcBef>
                <a:spcPts val="400"/>
              </a:spcBef>
              <a:defRPr sz="1800"/>
            </a:pPr>
            <a:r>
              <a:t>Anxiety, irritability, nausea, insomnia, anorexia</a:t>
            </a:r>
          </a:p>
          <a:p>
            <a:pPr marL="411480" lvl="1" indent="-182879">
              <a:lnSpc>
                <a:spcPct val="72000"/>
              </a:lnSpc>
              <a:spcBef>
                <a:spcPts val="400"/>
              </a:spcBef>
              <a:defRPr sz="1800"/>
            </a:pPr>
            <a:r>
              <a:t>No generally considered dangerous</a:t>
            </a:r>
          </a:p>
          <a:p>
            <a:pPr>
              <a:lnSpc>
                <a:spcPct val="72000"/>
              </a:lnSpc>
              <a:defRPr sz="2000"/>
            </a:pPr>
            <a:r>
              <a:t>Biology</a:t>
            </a:r>
          </a:p>
          <a:p>
            <a:pPr marL="411480" lvl="1" indent="-182879">
              <a:lnSpc>
                <a:spcPct val="72000"/>
              </a:lnSpc>
              <a:spcBef>
                <a:spcPts val="400"/>
              </a:spcBef>
              <a:defRPr sz="1800"/>
            </a:pPr>
            <a:r>
              <a:t>Binds endocannabinoid receptors – modulate appetite, pain sensation, memory, mood</a:t>
            </a:r>
          </a:p>
          <a:p>
            <a:pPr marL="411480" lvl="1" indent="-182879">
              <a:lnSpc>
                <a:spcPct val="72000"/>
              </a:lnSpc>
              <a:spcBef>
                <a:spcPts val="400"/>
              </a:spcBef>
              <a:defRPr sz="1800"/>
            </a:pPr>
            <a:r>
              <a:t>THC has high binding affinity to receptor vs. endogenous cannabinoids</a:t>
            </a:r>
          </a:p>
          <a:p>
            <a:pPr>
              <a:lnSpc>
                <a:spcPct val="72000"/>
              </a:lnSpc>
              <a:defRPr sz="2000"/>
            </a:pPr>
            <a:r>
              <a:t>Utility</a:t>
            </a:r>
          </a:p>
          <a:p>
            <a:pPr marL="411480" lvl="1" indent="-182879">
              <a:lnSpc>
                <a:spcPct val="72000"/>
              </a:lnSpc>
              <a:spcBef>
                <a:spcPts val="400"/>
              </a:spcBef>
              <a:defRPr sz="1800"/>
            </a:pPr>
            <a:r>
              <a:t>Some potential benefit with management of pain &amp; PTSD symptoms; extensive study varied</a:t>
            </a:r>
          </a:p>
          <a:p>
            <a:pPr marL="411480" lvl="1" indent="-182879">
              <a:lnSpc>
                <a:spcPct val="72000"/>
              </a:lnSpc>
              <a:spcBef>
                <a:spcPts val="400"/>
              </a:spcBef>
              <a:defRPr sz="1800"/>
            </a:pPr>
            <a:r>
              <a:t>May exacerbate symptoms of psychosis in patients with history of psychotic disorder (personal or family)</a:t>
            </a:r>
          </a:p>
        </p:txBody>
      </p:sp>
      <p:pic>
        <p:nvPicPr>
          <p:cNvPr id="237" name="Picture 2" descr="Picture 2"/>
          <p:cNvPicPr>
            <a:picLocks noChangeAspect="1"/>
          </p:cNvPicPr>
          <p:nvPr/>
        </p:nvPicPr>
        <p:blipFill>
          <a:blip r:embed="rId2"/>
          <a:srcRect l="8643" r="28556"/>
          <a:stretch>
            <a:fillRect/>
          </a:stretch>
        </p:blipFill>
        <p:spPr>
          <a:xfrm>
            <a:off x="74020" y="2011679"/>
            <a:ext cx="4106093" cy="4206242"/>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Title 1"/>
          <p:cNvSpPr txBox="1">
            <a:spLocks noGrp="1"/>
          </p:cNvSpPr>
          <p:nvPr>
            <p:ph type="title"/>
          </p:nvPr>
        </p:nvSpPr>
        <p:spPr>
          <a:xfrm>
            <a:off x="1202918" y="284175"/>
            <a:ext cx="9784082" cy="1508762"/>
          </a:xfrm>
          <a:prstGeom prst="rect">
            <a:avLst/>
          </a:prstGeom>
        </p:spPr>
        <p:txBody>
          <a:bodyPr/>
          <a:lstStyle/>
          <a:p>
            <a:r>
              <a:t>Demographics &amp; Statistics</a:t>
            </a:r>
          </a:p>
        </p:txBody>
      </p:sp>
      <p:sp>
        <p:nvSpPr>
          <p:cNvPr id="240" name="Content Placeholder 2"/>
          <p:cNvSpPr txBox="1">
            <a:spLocks noGrp="1"/>
          </p:cNvSpPr>
          <p:nvPr>
            <p:ph type="body" idx="1"/>
          </p:nvPr>
        </p:nvSpPr>
        <p:spPr>
          <a:xfrm>
            <a:off x="1202918" y="2011679"/>
            <a:ext cx="9784082" cy="4206242"/>
          </a:xfrm>
          <a:prstGeom prst="rect">
            <a:avLst/>
          </a:prstGeom>
        </p:spPr>
        <p:txBody>
          <a:bodyPr/>
          <a:lstStyle/>
          <a:p>
            <a:r>
              <a:t>Most widely cultivated, trafficked and abused substance</a:t>
            </a:r>
          </a:p>
          <a:p>
            <a:r>
              <a:t>147 million people worldwide use cannabis (~2.5% population)</a:t>
            </a:r>
          </a:p>
          <a:p>
            <a:pPr marL="411480" lvl="1" indent="-182879">
              <a:spcBef>
                <a:spcPts val="400"/>
              </a:spcBef>
              <a:defRPr sz="2000"/>
            </a:pPr>
            <a:r>
              <a:t>Per CDC, 48.2 million (~18%) of Americans have used it</a:t>
            </a:r>
          </a:p>
          <a:p>
            <a:r>
              <a:t>~3 in 10 people who have used met criteria for a substance use disorder at some point in their lives – per CDC</a:t>
            </a:r>
          </a:p>
          <a:p>
            <a:pPr marL="411480" lvl="1" indent="-182879">
              <a:spcBef>
                <a:spcPts val="400"/>
              </a:spcBef>
              <a:defRPr sz="2000"/>
            </a:pPr>
            <a:r>
              <a:t>Risk increased if use started before age 18 years</a:t>
            </a:r>
          </a:p>
          <a:p>
            <a:pPr marL="411480" lvl="1" indent="-182879">
              <a:spcBef>
                <a:spcPts val="400"/>
              </a:spcBef>
              <a:defRPr sz="2000"/>
            </a:pPr>
            <a:r>
              <a:t>In 2022, 23% adults in US used in the last year; 15.9% in the past month</a:t>
            </a:r>
          </a:p>
          <a:p>
            <a:r>
              <a:t>2021 study from JAMA</a:t>
            </a:r>
          </a:p>
          <a:p>
            <a:pPr marL="411480" lvl="1" indent="-182879">
              <a:spcBef>
                <a:spcPts val="400"/>
              </a:spcBef>
              <a:defRPr sz="2000"/>
            </a:pPr>
            <a:r>
              <a:t>~10 % of adults surveyed used cannabis regularly/irregularly</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Title 1"/>
          <p:cNvSpPr txBox="1">
            <a:spLocks noGrp="1"/>
          </p:cNvSpPr>
          <p:nvPr>
            <p:ph type="title"/>
          </p:nvPr>
        </p:nvSpPr>
        <p:spPr>
          <a:xfrm>
            <a:off x="1202918" y="284175"/>
            <a:ext cx="9784082" cy="1508762"/>
          </a:xfrm>
          <a:prstGeom prst="rect">
            <a:avLst/>
          </a:prstGeom>
        </p:spPr>
        <p:txBody>
          <a:bodyPr/>
          <a:lstStyle/>
          <a:p>
            <a:r>
              <a:t>Neurobiology: Endocannabinoid System</a:t>
            </a:r>
          </a:p>
        </p:txBody>
      </p:sp>
      <p:sp>
        <p:nvSpPr>
          <p:cNvPr id="243" name="Content Placeholder 2"/>
          <p:cNvSpPr txBox="1">
            <a:spLocks noGrp="1"/>
          </p:cNvSpPr>
          <p:nvPr>
            <p:ph type="body" idx="1"/>
          </p:nvPr>
        </p:nvSpPr>
        <p:spPr>
          <a:xfrm>
            <a:off x="4528454" y="2011679"/>
            <a:ext cx="7514013" cy="4562145"/>
          </a:xfrm>
          <a:prstGeom prst="rect">
            <a:avLst/>
          </a:prstGeom>
        </p:spPr>
        <p:txBody>
          <a:bodyPr/>
          <a:lstStyle/>
          <a:p>
            <a:pPr>
              <a:lnSpc>
                <a:spcPct val="81000"/>
              </a:lnSpc>
              <a:defRPr sz="1800"/>
            </a:pPr>
            <a:r>
              <a:t>Neurotransmitter system in central nervous system (CNS)</a:t>
            </a:r>
          </a:p>
          <a:p>
            <a:pPr marL="411480" lvl="1" indent="-182879">
              <a:lnSpc>
                <a:spcPct val="81000"/>
              </a:lnSpc>
              <a:spcBef>
                <a:spcPts val="400"/>
              </a:spcBef>
              <a:defRPr sz="1700"/>
            </a:pPr>
            <a:r>
              <a:t>Andandamide – first identified endogenous cannabinoid</a:t>
            </a:r>
          </a:p>
          <a:p>
            <a:pPr marL="411480" lvl="1" indent="-182879">
              <a:lnSpc>
                <a:spcPct val="81000"/>
              </a:lnSpc>
              <a:spcBef>
                <a:spcPts val="400"/>
              </a:spcBef>
              <a:defRPr sz="1700"/>
            </a:pPr>
            <a:r>
              <a:t>2-arachidonylglycerol (2AG) – 2nd major identified endogenous cannabinoid</a:t>
            </a:r>
          </a:p>
          <a:p>
            <a:pPr marL="411480" lvl="1" indent="-182879">
              <a:lnSpc>
                <a:spcPct val="81000"/>
              </a:lnSpc>
              <a:spcBef>
                <a:spcPts val="400"/>
              </a:spcBef>
              <a:defRPr sz="1700"/>
            </a:pPr>
            <a:r>
              <a:t>Receptors: CB1 &amp; CB2</a:t>
            </a:r>
          </a:p>
          <a:p>
            <a:pPr>
              <a:lnSpc>
                <a:spcPct val="81000"/>
              </a:lnSpc>
              <a:defRPr sz="1800"/>
            </a:pPr>
            <a:r>
              <a:t>Processes</a:t>
            </a:r>
          </a:p>
          <a:p>
            <a:pPr marL="411480" lvl="1" indent="-182879">
              <a:lnSpc>
                <a:spcPct val="81000"/>
              </a:lnSpc>
              <a:spcBef>
                <a:spcPts val="400"/>
              </a:spcBef>
              <a:defRPr sz="1700"/>
            </a:pPr>
            <a:r>
              <a:t>CB1 – concentrated principally in CNS</a:t>
            </a:r>
          </a:p>
          <a:p>
            <a:pPr marL="640080" lvl="2" indent="-182880">
              <a:lnSpc>
                <a:spcPct val="81000"/>
              </a:lnSpc>
              <a:spcBef>
                <a:spcPts val="400"/>
              </a:spcBef>
              <a:defRPr sz="1500"/>
            </a:pPr>
            <a:r>
              <a:t>Basal ganglia &amp; cerebellum (movement, coordination)</a:t>
            </a:r>
          </a:p>
          <a:p>
            <a:pPr marL="640080" lvl="2" indent="-182880">
              <a:lnSpc>
                <a:spcPct val="81000"/>
              </a:lnSpc>
              <a:spcBef>
                <a:spcPts val="400"/>
              </a:spcBef>
              <a:defRPr sz="1500"/>
            </a:pPr>
            <a:r>
              <a:t>Hippocampus and cerebral cortex (memory formation, cognition, processing)</a:t>
            </a:r>
          </a:p>
          <a:p>
            <a:pPr marL="640080" lvl="2" indent="-182880">
              <a:lnSpc>
                <a:spcPct val="81000"/>
              </a:lnSpc>
              <a:spcBef>
                <a:spcPts val="400"/>
              </a:spcBef>
              <a:defRPr sz="1500"/>
            </a:pPr>
            <a:r>
              <a:t>Nucleus accumbens (reward)</a:t>
            </a:r>
          </a:p>
          <a:p>
            <a:pPr marL="411480" lvl="1" indent="-182879">
              <a:lnSpc>
                <a:spcPct val="81000"/>
              </a:lnSpc>
              <a:spcBef>
                <a:spcPts val="400"/>
              </a:spcBef>
              <a:defRPr sz="1700"/>
            </a:pPr>
            <a:r>
              <a:t>CB2 – mainly associated with immune system and associated with inflammatory and chronic pain processes</a:t>
            </a:r>
          </a:p>
          <a:p>
            <a:pPr>
              <a:lnSpc>
                <a:spcPct val="81000"/>
              </a:lnSpc>
              <a:defRPr sz="1800"/>
            </a:pPr>
            <a:r>
              <a:t>Cannabis sativa – 100+ substances that interact with endogenous cannabinoid system.  </a:t>
            </a:r>
          </a:p>
          <a:p>
            <a:pPr marL="411480" lvl="1" indent="-182879">
              <a:lnSpc>
                <a:spcPct val="81000"/>
              </a:lnSpc>
              <a:spcBef>
                <a:spcPts val="400"/>
              </a:spcBef>
              <a:defRPr sz="1700"/>
            </a:pPr>
            <a:r>
              <a:t>Most commonly studied: Tetrahydrocannabinol (THC) &amp; Cannabidiol (CBD)</a:t>
            </a:r>
          </a:p>
          <a:p>
            <a:pPr marL="640080" lvl="2" indent="-182880">
              <a:lnSpc>
                <a:spcPct val="81000"/>
              </a:lnSpc>
              <a:spcBef>
                <a:spcPts val="400"/>
              </a:spcBef>
              <a:defRPr sz="1500"/>
            </a:pPr>
            <a:r>
              <a:t>THC: partial CB1 agonist with strong binding affinity</a:t>
            </a:r>
          </a:p>
          <a:p>
            <a:pPr marL="640080" lvl="2" indent="-182880">
              <a:lnSpc>
                <a:spcPct val="81000"/>
              </a:lnSpc>
              <a:spcBef>
                <a:spcPts val="400"/>
              </a:spcBef>
              <a:defRPr sz="1500"/>
            </a:pPr>
            <a:r>
              <a:t>CBD: low binding affinity for CB1, but fair antagonism at low concentrations</a:t>
            </a:r>
          </a:p>
        </p:txBody>
      </p:sp>
      <p:pic>
        <p:nvPicPr>
          <p:cNvPr id="244" name="Picture 2" descr="Picture 2"/>
          <p:cNvPicPr>
            <a:picLocks noChangeAspect="1"/>
          </p:cNvPicPr>
          <p:nvPr/>
        </p:nvPicPr>
        <p:blipFill>
          <a:blip r:embed="rId2"/>
          <a:srcRect l="5434" r="5434"/>
          <a:stretch>
            <a:fillRect/>
          </a:stretch>
        </p:blipFill>
        <p:spPr>
          <a:xfrm>
            <a:off x="-1" y="1810474"/>
            <a:ext cx="4528457" cy="5080710"/>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Title 1"/>
          <p:cNvSpPr txBox="1">
            <a:spLocks noGrp="1"/>
          </p:cNvSpPr>
          <p:nvPr>
            <p:ph type="title"/>
          </p:nvPr>
        </p:nvSpPr>
        <p:spPr>
          <a:xfrm>
            <a:off x="1202918" y="284175"/>
            <a:ext cx="9784082" cy="1508762"/>
          </a:xfrm>
          <a:prstGeom prst="rect">
            <a:avLst/>
          </a:prstGeom>
        </p:spPr>
        <p:txBody>
          <a:bodyPr/>
          <a:lstStyle/>
          <a:p>
            <a:r>
              <a:t>Endocannbinoid System (Cont)</a:t>
            </a:r>
          </a:p>
        </p:txBody>
      </p:sp>
      <p:sp>
        <p:nvSpPr>
          <p:cNvPr id="247" name="Content Placeholder 2"/>
          <p:cNvSpPr txBox="1">
            <a:spLocks noGrp="1"/>
          </p:cNvSpPr>
          <p:nvPr>
            <p:ph type="body" idx="1"/>
          </p:nvPr>
        </p:nvSpPr>
        <p:spPr>
          <a:xfrm>
            <a:off x="1202918" y="2011679"/>
            <a:ext cx="9784082" cy="4206242"/>
          </a:xfrm>
          <a:prstGeom prst="rect">
            <a:avLst/>
          </a:prstGeom>
        </p:spPr>
        <p:txBody>
          <a:bodyPr/>
          <a:lstStyle/>
          <a:p>
            <a:pPr>
              <a:lnSpc>
                <a:spcPct val="81000"/>
              </a:lnSpc>
              <a:defRPr sz="2000"/>
            </a:pPr>
            <a:r>
              <a:t>Cognition &amp; Brain Development</a:t>
            </a:r>
          </a:p>
          <a:p>
            <a:pPr marL="411480" lvl="1" indent="-182879">
              <a:lnSpc>
                <a:spcPct val="81000"/>
              </a:lnSpc>
              <a:spcBef>
                <a:spcPts val="400"/>
              </a:spcBef>
              <a:defRPr sz="1800"/>
            </a:pPr>
            <a:r>
              <a:t>Involved in neurogenesis and synaptic pruning</a:t>
            </a:r>
          </a:p>
          <a:p>
            <a:pPr marL="640080" lvl="2" indent="-182880">
              <a:lnSpc>
                <a:spcPct val="81000"/>
              </a:lnSpc>
              <a:spcBef>
                <a:spcPts val="400"/>
              </a:spcBef>
              <a:defRPr sz="1600"/>
            </a:pPr>
            <a:r>
              <a:t>THC disrupts long-term memory potentiation and long-term depression and to directly alter brain structure and function</a:t>
            </a:r>
          </a:p>
          <a:p>
            <a:pPr marL="868680" lvl="3" indent="-182880">
              <a:lnSpc>
                <a:spcPct val="81000"/>
              </a:lnSpc>
              <a:spcBef>
                <a:spcPts val="400"/>
              </a:spcBef>
              <a:defRPr sz="1400"/>
            </a:pPr>
            <a:r>
              <a:t>CBD may oppose this to some extent</a:t>
            </a:r>
          </a:p>
          <a:p>
            <a:pPr marL="640080" lvl="2" indent="-182880">
              <a:lnSpc>
                <a:spcPct val="81000"/>
              </a:lnSpc>
              <a:spcBef>
                <a:spcPts val="400"/>
              </a:spcBef>
              <a:defRPr sz="1600"/>
            </a:pPr>
            <a:r>
              <a:t>Decreases in IQ have been associated with THC use, but not consistent</a:t>
            </a:r>
          </a:p>
          <a:p>
            <a:pPr>
              <a:lnSpc>
                <a:spcPct val="81000"/>
              </a:lnSpc>
              <a:defRPr sz="2000"/>
            </a:pPr>
            <a:r>
              <a:t>Acute effects</a:t>
            </a:r>
          </a:p>
          <a:p>
            <a:pPr marL="411480" lvl="1" indent="-182879">
              <a:lnSpc>
                <a:spcPct val="81000"/>
              </a:lnSpc>
              <a:spcBef>
                <a:spcPts val="400"/>
              </a:spcBef>
              <a:defRPr sz="1800"/>
            </a:pPr>
            <a:r>
              <a:t>Decrease in working &amp; episodic memory</a:t>
            </a:r>
          </a:p>
          <a:p>
            <a:pPr marL="411480" lvl="1" indent="-182879">
              <a:lnSpc>
                <a:spcPct val="81000"/>
              </a:lnSpc>
              <a:spcBef>
                <a:spcPts val="400"/>
              </a:spcBef>
              <a:defRPr sz="1800"/>
            </a:pPr>
            <a:r>
              <a:t>Decrease in executive function (response inhibition, planning, decision making)</a:t>
            </a:r>
          </a:p>
          <a:p>
            <a:pPr marL="640080" lvl="2" indent="-182880">
              <a:lnSpc>
                <a:spcPct val="81000"/>
              </a:lnSpc>
              <a:spcBef>
                <a:spcPts val="400"/>
              </a:spcBef>
              <a:defRPr sz="1600"/>
            </a:pPr>
            <a:r>
              <a:t>Some reduction in processing speed, but inconsistent</a:t>
            </a:r>
          </a:p>
          <a:p>
            <a:pPr marL="411480" lvl="1" indent="-182879">
              <a:lnSpc>
                <a:spcPct val="81000"/>
              </a:lnSpc>
              <a:spcBef>
                <a:spcPts val="400"/>
              </a:spcBef>
              <a:defRPr sz="1800"/>
            </a:pPr>
            <a:r>
              <a:t>Visuospatial effect less consistent/clear</a:t>
            </a:r>
          </a:p>
          <a:p>
            <a:pPr>
              <a:lnSpc>
                <a:spcPct val="81000"/>
              </a:lnSpc>
              <a:defRPr sz="2000"/>
            </a:pPr>
            <a:r>
              <a:t>Acute effects may become more progressively prolonged with frequency of use</a:t>
            </a:r>
          </a:p>
          <a:p>
            <a:pPr marL="411480" lvl="1" indent="-182879">
              <a:lnSpc>
                <a:spcPct val="81000"/>
              </a:lnSpc>
              <a:spcBef>
                <a:spcPts val="400"/>
              </a:spcBef>
              <a:defRPr sz="1800"/>
            </a:pPr>
            <a:r>
              <a:t>Some studies show reversal of dysfunction w/I 4 weeks abstinence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itle 1"/>
          <p:cNvSpPr txBox="1">
            <a:spLocks noGrp="1"/>
          </p:cNvSpPr>
          <p:nvPr>
            <p:ph type="title"/>
          </p:nvPr>
        </p:nvSpPr>
        <p:spPr>
          <a:xfrm>
            <a:off x="1202918" y="284175"/>
            <a:ext cx="9784082" cy="1508762"/>
          </a:xfrm>
          <a:prstGeom prst="rect">
            <a:avLst/>
          </a:prstGeom>
        </p:spPr>
        <p:txBody>
          <a:bodyPr/>
          <a:lstStyle/>
          <a:p>
            <a:r>
              <a:t>What is it?</a:t>
            </a:r>
          </a:p>
        </p:txBody>
      </p:sp>
      <p:sp>
        <p:nvSpPr>
          <p:cNvPr id="107" name="Content Placeholder 2"/>
          <p:cNvSpPr txBox="1">
            <a:spLocks noGrp="1"/>
          </p:cNvSpPr>
          <p:nvPr>
            <p:ph type="body" idx="1"/>
          </p:nvPr>
        </p:nvSpPr>
        <p:spPr>
          <a:xfrm>
            <a:off x="1202918" y="2011679"/>
            <a:ext cx="9784082" cy="4206242"/>
          </a:xfrm>
          <a:prstGeom prst="rect">
            <a:avLst/>
          </a:prstGeom>
        </p:spPr>
        <p:txBody>
          <a:bodyPr/>
          <a:lstStyle/>
          <a:p>
            <a:r>
              <a:t>Addiction is a disorder characterized by persistent and intense urge to use a substance or engage in a behavior that produces a natural reward, despite potential harm and negative consequences</a:t>
            </a:r>
          </a:p>
          <a:p>
            <a:r>
              <a:t>It is a dysregulation of motivation leading to, initially impulsive, and later on compulsive urges.</a:t>
            </a:r>
          </a:p>
          <a:p>
            <a:r>
              <a:t>Repetitions of the compulsive behavior, i.e. gambling or substance use, lead to physiologic changes in brain function that perpetuate that behavior and weaken efforts to control the behavior.</a:t>
            </a:r>
          </a:p>
          <a:p>
            <a:r>
              <a:t>Repeated engagement of this behavior </a:t>
            </a:r>
            <a:r>
              <a:rPr>
                <a:latin typeface="Wingdings"/>
                <a:ea typeface="Wingdings"/>
                <a:cs typeface="Wingdings"/>
                <a:sym typeface="Wingdings"/>
              </a:rPr>
              <a:t> </a:t>
            </a:r>
            <a:r>
              <a:t>dysfunction in various spheres of life</a:t>
            </a:r>
          </a:p>
          <a:p>
            <a:pPr marL="640080" lvl="2" indent="-182880">
              <a:spcBef>
                <a:spcPts val="400"/>
              </a:spcBef>
              <a:defRPr sz="1800"/>
            </a:pPr>
            <a:r>
              <a:t>This is where the ‘disorder’ in substance use disorder comes from.</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Title 1"/>
          <p:cNvSpPr txBox="1">
            <a:spLocks noGrp="1"/>
          </p:cNvSpPr>
          <p:nvPr>
            <p:ph type="title"/>
          </p:nvPr>
        </p:nvSpPr>
        <p:spPr>
          <a:xfrm>
            <a:off x="1202918" y="284175"/>
            <a:ext cx="9784082" cy="1508762"/>
          </a:xfrm>
          <a:prstGeom prst="rect">
            <a:avLst/>
          </a:prstGeom>
        </p:spPr>
        <p:txBody>
          <a:bodyPr/>
          <a:lstStyle/>
          <a:p>
            <a:r>
              <a:t>Endocannabinoid System (Cont)</a:t>
            </a:r>
          </a:p>
        </p:txBody>
      </p:sp>
      <p:sp>
        <p:nvSpPr>
          <p:cNvPr id="250" name="Content Placeholder 2"/>
          <p:cNvSpPr txBox="1">
            <a:spLocks noGrp="1"/>
          </p:cNvSpPr>
          <p:nvPr>
            <p:ph type="body" sz="half" idx="1"/>
          </p:nvPr>
        </p:nvSpPr>
        <p:spPr>
          <a:xfrm>
            <a:off x="5888956" y="2010292"/>
            <a:ext cx="6246150" cy="4607832"/>
          </a:xfrm>
          <a:prstGeom prst="rect">
            <a:avLst/>
          </a:prstGeom>
        </p:spPr>
        <p:txBody>
          <a:bodyPr/>
          <a:lstStyle/>
          <a:p>
            <a:pPr>
              <a:lnSpc>
                <a:spcPct val="81000"/>
              </a:lnSpc>
            </a:pPr>
            <a:r>
              <a:t>Brain imaging does show altered activation in frontal cortex (anterior cingulate &amp; dorsolateral prefrontal cortex)</a:t>
            </a:r>
          </a:p>
          <a:p>
            <a:pPr marL="411480" lvl="1" indent="-182879">
              <a:lnSpc>
                <a:spcPct val="81000"/>
              </a:lnSpc>
              <a:spcBef>
                <a:spcPts val="400"/>
              </a:spcBef>
              <a:defRPr sz="2000"/>
            </a:pPr>
            <a:r>
              <a:t>Impulse control, problem solving, judgement</a:t>
            </a:r>
          </a:p>
          <a:p>
            <a:pPr marL="411480" lvl="1" indent="-182879">
              <a:lnSpc>
                <a:spcPct val="81000"/>
              </a:lnSpc>
              <a:spcBef>
                <a:spcPts val="400"/>
              </a:spcBef>
              <a:defRPr sz="2000"/>
            </a:pPr>
            <a:r>
              <a:t>fMRI studies </a:t>
            </a:r>
            <a:r>
              <a:rPr>
                <a:latin typeface="Wingdings"/>
                <a:ea typeface="Wingdings"/>
                <a:cs typeface="Wingdings"/>
                <a:sym typeface="Wingdings"/>
              </a:rPr>
              <a:t> </a:t>
            </a:r>
            <a:r>
              <a:t>similar performance on measures with increased neural activation (inefficient processes?)</a:t>
            </a:r>
          </a:p>
          <a:p>
            <a:pPr>
              <a:lnSpc>
                <a:spcPct val="81000"/>
              </a:lnSpc>
            </a:pPr>
            <a:r>
              <a:t>Sensitization of reward pathway</a:t>
            </a:r>
          </a:p>
          <a:p>
            <a:pPr marL="411480" lvl="1" indent="-182879">
              <a:lnSpc>
                <a:spcPct val="81000"/>
              </a:lnSpc>
              <a:spcBef>
                <a:spcPts val="400"/>
              </a:spcBef>
              <a:defRPr sz="2000"/>
            </a:pPr>
            <a:r>
              <a:t>Cannabis use associated with hyperactivation of striatum during monetary incentive delay tasks</a:t>
            </a:r>
          </a:p>
          <a:p>
            <a:pPr marL="640080" lvl="2" indent="-182880">
              <a:lnSpc>
                <a:spcPct val="81000"/>
              </a:lnSpc>
              <a:spcBef>
                <a:spcPts val="400"/>
              </a:spcBef>
              <a:defRPr sz="1800"/>
            </a:pPr>
            <a:r>
              <a:t>‘Gateway’?</a:t>
            </a:r>
          </a:p>
          <a:p>
            <a:pPr>
              <a:lnSpc>
                <a:spcPct val="81000"/>
              </a:lnSpc>
            </a:pPr>
            <a:r>
              <a:t>Adult &amp; adolescent </a:t>
            </a:r>
          </a:p>
          <a:p>
            <a:pPr marL="411480" lvl="1" indent="-182879">
              <a:lnSpc>
                <a:spcPct val="81000"/>
              </a:lnSpc>
              <a:spcBef>
                <a:spcPts val="400"/>
              </a:spcBef>
              <a:defRPr sz="2000"/>
            </a:pPr>
            <a:r>
              <a:t>Reduced white fiber tract integrity in prefrontal, limbic, parietal, and cerebellar tracts</a:t>
            </a:r>
          </a:p>
        </p:txBody>
      </p:sp>
      <p:pic>
        <p:nvPicPr>
          <p:cNvPr id="251" name="Picture 2" descr="Picture 2"/>
          <p:cNvPicPr>
            <a:picLocks noChangeAspect="1"/>
          </p:cNvPicPr>
          <p:nvPr/>
        </p:nvPicPr>
        <p:blipFill>
          <a:blip r:embed="rId2"/>
          <a:stretch>
            <a:fillRect/>
          </a:stretch>
        </p:blipFill>
        <p:spPr>
          <a:xfrm>
            <a:off x="47219" y="2343417"/>
            <a:ext cx="5801991" cy="3256851"/>
          </a:xfrm>
          <a:prstGeom prst="rect">
            <a:avLst/>
          </a:prstGeom>
          <a:ln w="12700">
            <a:miter lim="400000"/>
          </a:ln>
        </p:spPr>
      </p:pic>
      <p:sp>
        <p:nvSpPr>
          <p:cNvPr id="252" name="TextBox 4"/>
          <p:cNvSpPr txBox="1"/>
          <p:nvPr/>
        </p:nvSpPr>
        <p:spPr>
          <a:xfrm>
            <a:off x="45719" y="6248791"/>
            <a:ext cx="6884053" cy="345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rgbClr val="FFFFFF"/>
                </a:solidFill>
              </a:defRPr>
            </a:lvl1pPr>
          </a:lstStyle>
          <a:p>
            <a:r>
              <a:t>https://neurosciencenews.com/prefrontal-lobe-marijuana-use-3632/</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Title 1"/>
          <p:cNvSpPr txBox="1">
            <a:spLocks noGrp="1"/>
          </p:cNvSpPr>
          <p:nvPr>
            <p:ph type="title"/>
          </p:nvPr>
        </p:nvSpPr>
        <p:spPr>
          <a:xfrm>
            <a:off x="1202918" y="284175"/>
            <a:ext cx="9784082" cy="1508762"/>
          </a:xfrm>
          <a:prstGeom prst="rect">
            <a:avLst/>
          </a:prstGeom>
        </p:spPr>
        <p:txBody>
          <a:bodyPr/>
          <a:lstStyle/>
          <a:p>
            <a:r>
              <a:t>Pain</a:t>
            </a:r>
          </a:p>
        </p:txBody>
      </p:sp>
      <p:sp>
        <p:nvSpPr>
          <p:cNvPr id="255" name="Content Placeholder 2"/>
          <p:cNvSpPr txBox="1">
            <a:spLocks noGrp="1"/>
          </p:cNvSpPr>
          <p:nvPr>
            <p:ph type="body" sz="half" idx="1"/>
          </p:nvPr>
        </p:nvSpPr>
        <p:spPr>
          <a:xfrm>
            <a:off x="838199" y="1825625"/>
            <a:ext cx="5798624" cy="4351338"/>
          </a:xfrm>
          <a:prstGeom prst="rect">
            <a:avLst/>
          </a:prstGeom>
        </p:spPr>
        <p:txBody>
          <a:bodyPr/>
          <a:lstStyle/>
          <a:p>
            <a:r>
              <a:t>CB1/2 receptors throughout central and peripheral nervous system</a:t>
            </a:r>
          </a:p>
          <a:p>
            <a:pPr marL="411480" lvl="1" indent="-182879">
              <a:spcBef>
                <a:spcPts val="400"/>
              </a:spcBef>
              <a:defRPr sz="2000"/>
            </a:pPr>
            <a:r>
              <a:t>High density found in peripheral pain pathways (i.e. ascending pathways of spinal cord and medial prefrontal cortex)</a:t>
            </a:r>
          </a:p>
          <a:p>
            <a:endParaRPr sz="2000"/>
          </a:p>
          <a:p>
            <a:endParaRPr sz="2000"/>
          </a:p>
          <a:p>
            <a:endParaRPr sz="2000"/>
          </a:p>
          <a:p>
            <a:endParaRPr sz="2000"/>
          </a:p>
          <a:p>
            <a:pPr marL="0" indent="0">
              <a:buSzTx/>
              <a:buFont typeface="Wingdings"/>
              <a:buNone/>
              <a:defRPr sz="1300"/>
            </a:pPr>
            <a:r>
              <a:t>Maldonado, Rafael &amp; Banos, Josep-E &amp; Cabañero, David. (2015). The endocannabinoid system and neuropathic pain. PAIN. 157 Suppl 1. 1. 10.1097/j.pain.0000000000000428. </a:t>
            </a:r>
          </a:p>
        </p:txBody>
      </p:sp>
      <p:pic>
        <p:nvPicPr>
          <p:cNvPr id="256" name="Picture 5" descr="Picture 5"/>
          <p:cNvPicPr>
            <a:picLocks noChangeAspect="1"/>
          </p:cNvPicPr>
          <p:nvPr/>
        </p:nvPicPr>
        <p:blipFill>
          <a:blip r:embed="rId2"/>
          <a:stretch>
            <a:fillRect/>
          </a:stretch>
        </p:blipFill>
        <p:spPr>
          <a:xfrm>
            <a:off x="7050329" y="303740"/>
            <a:ext cx="4935106" cy="6414047"/>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Title 1"/>
          <p:cNvSpPr txBox="1">
            <a:spLocks noGrp="1"/>
          </p:cNvSpPr>
          <p:nvPr>
            <p:ph type="title"/>
          </p:nvPr>
        </p:nvSpPr>
        <p:spPr>
          <a:xfrm>
            <a:off x="1202918" y="284175"/>
            <a:ext cx="9784082" cy="1508762"/>
          </a:xfrm>
          <a:prstGeom prst="rect">
            <a:avLst/>
          </a:prstGeom>
        </p:spPr>
        <p:txBody>
          <a:bodyPr/>
          <a:lstStyle/>
          <a:p>
            <a:r>
              <a:t>Sleep</a:t>
            </a:r>
          </a:p>
        </p:txBody>
      </p:sp>
      <p:sp>
        <p:nvSpPr>
          <p:cNvPr id="259" name="Content Placeholder 2"/>
          <p:cNvSpPr txBox="1">
            <a:spLocks noGrp="1"/>
          </p:cNvSpPr>
          <p:nvPr>
            <p:ph type="body" sz="half" idx="1"/>
          </p:nvPr>
        </p:nvSpPr>
        <p:spPr>
          <a:xfrm>
            <a:off x="6094958" y="2066556"/>
            <a:ext cx="5547800" cy="4110408"/>
          </a:xfrm>
          <a:prstGeom prst="rect">
            <a:avLst/>
          </a:prstGeom>
        </p:spPr>
        <p:txBody>
          <a:bodyPr/>
          <a:lstStyle/>
          <a:p>
            <a:pPr>
              <a:lnSpc>
                <a:spcPct val="81000"/>
              </a:lnSpc>
            </a:pPr>
            <a:r>
              <a:t>10-15% of general population report regularly disrupted sleep</a:t>
            </a:r>
          </a:p>
          <a:p>
            <a:pPr>
              <a:lnSpc>
                <a:spcPct val="81000"/>
              </a:lnSpc>
            </a:pPr>
            <a:r>
              <a:t>CB1 receptors found in suprachiasmatic nucleus</a:t>
            </a:r>
          </a:p>
          <a:p>
            <a:pPr marL="411480" lvl="1" indent="-182879">
              <a:lnSpc>
                <a:spcPct val="81000"/>
              </a:lnSpc>
              <a:spcBef>
                <a:spcPts val="400"/>
              </a:spcBef>
              <a:defRPr sz="2000"/>
            </a:pPr>
            <a:r>
              <a:t>Activation associated with alteration of sleep-wake system, suppressing arousal</a:t>
            </a:r>
          </a:p>
          <a:p>
            <a:pPr>
              <a:lnSpc>
                <a:spcPct val="81000"/>
              </a:lnSpc>
            </a:pPr>
            <a:r>
              <a:t>Increase adenosine (associated with fatigue/sleep onset)</a:t>
            </a:r>
          </a:p>
          <a:p>
            <a:pPr>
              <a:lnSpc>
                <a:spcPct val="81000"/>
              </a:lnSpc>
            </a:pPr>
            <a:r>
              <a:t>Some studies show subjective improvement in sleep with cannabis use.</a:t>
            </a:r>
          </a:p>
          <a:p>
            <a:pPr marL="411480" lvl="1" indent="-182879">
              <a:lnSpc>
                <a:spcPct val="81000"/>
              </a:lnSpc>
              <a:spcBef>
                <a:spcPts val="400"/>
              </a:spcBef>
              <a:defRPr sz="2000"/>
            </a:pPr>
            <a:r>
              <a:t>Measured disruption of sleep architecture demonstrated with chronic users</a:t>
            </a:r>
          </a:p>
        </p:txBody>
      </p:sp>
      <p:pic>
        <p:nvPicPr>
          <p:cNvPr id="260" name="Picture 2" descr="Picture 2"/>
          <p:cNvPicPr>
            <a:picLocks noChangeAspect="1"/>
          </p:cNvPicPr>
          <p:nvPr/>
        </p:nvPicPr>
        <p:blipFill>
          <a:blip r:embed="rId2"/>
          <a:stretch>
            <a:fillRect/>
          </a:stretch>
        </p:blipFill>
        <p:spPr>
          <a:xfrm>
            <a:off x="0" y="2066556"/>
            <a:ext cx="5806002" cy="3869475"/>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Title 1"/>
          <p:cNvSpPr txBox="1">
            <a:spLocks noGrp="1"/>
          </p:cNvSpPr>
          <p:nvPr>
            <p:ph type="title"/>
          </p:nvPr>
        </p:nvSpPr>
        <p:spPr>
          <a:xfrm>
            <a:off x="1202918" y="284175"/>
            <a:ext cx="9784082" cy="1508762"/>
          </a:xfrm>
          <a:prstGeom prst="rect">
            <a:avLst/>
          </a:prstGeom>
        </p:spPr>
        <p:txBody>
          <a:bodyPr/>
          <a:lstStyle/>
          <a:p>
            <a:r>
              <a:t>Treatment</a:t>
            </a:r>
          </a:p>
        </p:txBody>
      </p:sp>
      <p:sp>
        <p:nvSpPr>
          <p:cNvPr id="263" name="Content Placeholder 2"/>
          <p:cNvSpPr txBox="1">
            <a:spLocks noGrp="1"/>
          </p:cNvSpPr>
          <p:nvPr>
            <p:ph type="body" idx="1"/>
          </p:nvPr>
        </p:nvSpPr>
        <p:spPr>
          <a:xfrm>
            <a:off x="1202918" y="2011679"/>
            <a:ext cx="9784082" cy="4206242"/>
          </a:xfrm>
          <a:prstGeom prst="rect">
            <a:avLst/>
          </a:prstGeom>
        </p:spPr>
        <p:txBody>
          <a:bodyPr/>
          <a:lstStyle/>
          <a:p>
            <a:r>
              <a:t>Primarily psychotherapeutic &amp; supportive</a:t>
            </a:r>
          </a:p>
          <a:p>
            <a:pPr marL="411480" lvl="1" indent="-182879">
              <a:spcBef>
                <a:spcPts val="400"/>
              </a:spcBef>
              <a:defRPr sz="2000"/>
            </a:pPr>
            <a:r>
              <a:t>Inhibition and response prevention</a:t>
            </a:r>
          </a:p>
          <a:p>
            <a:pPr marL="411480" lvl="1" indent="-182879">
              <a:spcBef>
                <a:spcPts val="400"/>
              </a:spcBef>
              <a:defRPr sz="2000"/>
            </a:pPr>
            <a:r>
              <a:t>Will be growing challenge with increased accessibility of cannabis and increased prevalence of dispensaries and advertisements</a:t>
            </a:r>
          </a:p>
          <a:p>
            <a:r>
              <a:t>Therapies</a:t>
            </a:r>
          </a:p>
          <a:p>
            <a:pPr marL="411480" lvl="1" indent="-182879">
              <a:spcBef>
                <a:spcPts val="400"/>
              </a:spcBef>
              <a:defRPr sz="2000"/>
            </a:pPr>
            <a:r>
              <a:t>Motivational Enhancement Therapy (MET)</a:t>
            </a:r>
          </a:p>
          <a:p>
            <a:pPr marL="411480" lvl="1" indent="-182879">
              <a:spcBef>
                <a:spcPts val="400"/>
              </a:spcBef>
              <a:defRPr sz="2000"/>
            </a:pPr>
            <a:r>
              <a:t>Cognitive Behavioral Therapy (CBT)</a:t>
            </a:r>
          </a:p>
          <a:p>
            <a:pPr marL="411480" lvl="1" indent="-182879">
              <a:spcBef>
                <a:spcPts val="400"/>
              </a:spcBef>
              <a:defRPr sz="2000"/>
            </a:pPr>
            <a:r>
              <a:t>Contingency Management (CT)</a:t>
            </a:r>
          </a:p>
          <a:p>
            <a:r>
              <a:t>Medications:</a:t>
            </a:r>
          </a:p>
          <a:p>
            <a:pPr marL="411480" lvl="1" indent="-182879">
              <a:spcBef>
                <a:spcPts val="400"/>
              </a:spcBef>
              <a:defRPr sz="2000"/>
            </a:pPr>
            <a:r>
              <a:t>Adjunctive use at best (i.e. trazodone or mirtazapine for sleep, SSRI for mood)</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Title 1"/>
          <p:cNvSpPr txBox="1">
            <a:spLocks noGrp="1"/>
          </p:cNvSpPr>
          <p:nvPr>
            <p:ph type="title"/>
          </p:nvPr>
        </p:nvSpPr>
        <p:spPr>
          <a:xfrm>
            <a:off x="1202918" y="284175"/>
            <a:ext cx="9784082" cy="1508762"/>
          </a:xfrm>
          <a:prstGeom prst="rect">
            <a:avLst/>
          </a:prstGeom>
        </p:spPr>
        <p:txBody>
          <a:bodyPr/>
          <a:lstStyle/>
          <a:p>
            <a:r>
              <a:t>Hallucinogens: Serotonergic</a:t>
            </a:r>
          </a:p>
        </p:txBody>
      </p:sp>
      <p:sp>
        <p:nvSpPr>
          <p:cNvPr id="266" name="Content Placeholder 2"/>
          <p:cNvSpPr txBox="1">
            <a:spLocks noGrp="1"/>
          </p:cNvSpPr>
          <p:nvPr>
            <p:ph type="body" idx="1"/>
          </p:nvPr>
        </p:nvSpPr>
        <p:spPr>
          <a:xfrm>
            <a:off x="4681728" y="2008776"/>
            <a:ext cx="7303444" cy="4718596"/>
          </a:xfrm>
          <a:prstGeom prst="rect">
            <a:avLst/>
          </a:prstGeom>
        </p:spPr>
        <p:txBody>
          <a:bodyPr/>
          <a:lstStyle/>
          <a:p>
            <a:pPr>
              <a:lnSpc>
                <a:spcPct val="72000"/>
              </a:lnSpc>
              <a:defRPr sz="1700"/>
            </a:pPr>
            <a:r>
              <a:t>Serotonin (5HT) – plays role in synthesizing senses into understood representation of reality.  Associated with front cortex.</a:t>
            </a:r>
          </a:p>
          <a:p>
            <a:pPr>
              <a:lnSpc>
                <a:spcPct val="72000"/>
              </a:lnSpc>
              <a:defRPr sz="1700"/>
            </a:pPr>
            <a:r>
              <a:t>LSD – prominent in 1960’s counter culture movement</a:t>
            </a:r>
          </a:p>
          <a:p>
            <a:pPr marL="411480" lvl="1" indent="-182879">
              <a:lnSpc>
                <a:spcPct val="72000"/>
              </a:lnSpc>
              <a:spcBef>
                <a:spcPts val="400"/>
              </a:spcBef>
              <a:defRPr sz="1500"/>
            </a:pPr>
            <a:r>
              <a:t>Associated with sensory irregularities and visual disturbances, along with sensation of openness/oneness with the world</a:t>
            </a:r>
          </a:p>
          <a:p>
            <a:pPr>
              <a:lnSpc>
                <a:spcPct val="72000"/>
              </a:lnSpc>
              <a:defRPr sz="1700"/>
            </a:pPr>
            <a:r>
              <a:t>Mescaline/Peyote – derived from peyote cactus plant</a:t>
            </a:r>
          </a:p>
          <a:p>
            <a:pPr marL="411480" lvl="1" indent="-182879">
              <a:lnSpc>
                <a:spcPct val="72000"/>
              </a:lnSpc>
              <a:spcBef>
                <a:spcPts val="400"/>
              </a:spcBef>
              <a:defRPr sz="1500"/>
            </a:pPr>
            <a:r>
              <a:t>Strong cultural ties/association with Native American tribes and used in cultural traditions</a:t>
            </a:r>
          </a:p>
          <a:p>
            <a:pPr>
              <a:lnSpc>
                <a:spcPct val="72000"/>
              </a:lnSpc>
              <a:defRPr sz="1700"/>
            </a:pPr>
            <a:r>
              <a:t>Mushrooms/Psilocybin – similar to LSD and peyote in mechanism of effect</a:t>
            </a:r>
          </a:p>
          <a:p>
            <a:pPr>
              <a:lnSpc>
                <a:spcPct val="72000"/>
              </a:lnSpc>
              <a:defRPr sz="1700"/>
            </a:pPr>
            <a:r>
              <a:t>Effects</a:t>
            </a:r>
          </a:p>
          <a:p>
            <a:pPr marL="411480" lvl="1" indent="-182879">
              <a:lnSpc>
                <a:spcPct val="72000"/>
              </a:lnSpc>
              <a:spcBef>
                <a:spcPts val="400"/>
              </a:spcBef>
              <a:defRPr sz="1500"/>
            </a:pPr>
            <a:r>
              <a:t>Intoxication/High:</a:t>
            </a:r>
          </a:p>
          <a:p>
            <a:pPr marL="640080" lvl="2" indent="-182880">
              <a:lnSpc>
                <a:spcPct val="72000"/>
              </a:lnSpc>
              <a:spcBef>
                <a:spcPts val="400"/>
              </a:spcBef>
              <a:defRPr sz="1300"/>
            </a:pPr>
            <a:r>
              <a:t>Mainly sensory distortion and depersonalization, occasionally anxiety/paranoia (aka ‘bad trip’)</a:t>
            </a:r>
          </a:p>
          <a:p>
            <a:pPr marL="640080" lvl="2" indent="-182880">
              <a:lnSpc>
                <a:spcPct val="72000"/>
              </a:lnSpc>
              <a:spcBef>
                <a:spcPts val="400"/>
              </a:spcBef>
              <a:defRPr sz="1300"/>
            </a:pPr>
            <a:r>
              <a:t>Physical: secondary effects of catecholamine release (pupillary dilation, diaphoresis, tachycardia)</a:t>
            </a:r>
          </a:p>
          <a:p>
            <a:pPr marL="411480" lvl="1" indent="-182879">
              <a:lnSpc>
                <a:spcPct val="72000"/>
              </a:lnSpc>
              <a:spcBef>
                <a:spcPts val="400"/>
              </a:spcBef>
              <a:defRPr sz="1500"/>
            </a:pPr>
            <a:r>
              <a:t>Withdrawal – not generally a major issue</a:t>
            </a:r>
          </a:p>
          <a:p>
            <a:pPr marL="640080" lvl="2" indent="-182880">
              <a:lnSpc>
                <a:spcPct val="72000"/>
              </a:lnSpc>
              <a:spcBef>
                <a:spcPts val="400"/>
              </a:spcBef>
              <a:defRPr sz="1300"/>
            </a:pPr>
            <a:r>
              <a:t>Chronic use </a:t>
            </a:r>
            <a:r>
              <a:rPr>
                <a:latin typeface="Wingdings"/>
                <a:ea typeface="Wingdings"/>
                <a:cs typeface="Wingdings"/>
                <a:sym typeface="Wingdings"/>
              </a:rPr>
              <a:t> </a:t>
            </a:r>
            <a:r>
              <a:t>hallucinogen persisting disorder. Visual/sensory abnormalities that do not recede.  Halos, visual snow, changes in dimension</a:t>
            </a:r>
          </a:p>
        </p:txBody>
      </p:sp>
      <p:pic>
        <p:nvPicPr>
          <p:cNvPr id="267" name="Picture 8" descr="Picture 8"/>
          <p:cNvPicPr>
            <a:picLocks noChangeAspect="1"/>
          </p:cNvPicPr>
          <p:nvPr/>
        </p:nvPicPr>
        <p:blipFill>
          <a:blip r:embed="rId3"/>
          <a:stretch>
            <a:fillRect/>
          </a:stretch>
        </p:blipFill>
        <p:spPr>
          <a:xfrm>
            <a:off x="0" y="1792935"/>
            <a:ext cx="4681729" cy="3121155"/>
          </a:xfrm>
          <a:prstGeom prst="rect">
            <a:avLst/>
          </a:prstGeom>
          <a:ln w="12700">
            <a:miter lim="400000"/>
          </a:ln>
        </p:spPr>
      </p:pic>
      <p:pic>
        <p:nvPicPr>
          <p:cNvPr id="268" name="Picture 6" descr="Picture 6"/>
          <p:cNvPicPr>
            <a:picLocks noChangeAspect="1"/>
          </p:cNvPicPr>
          <p:nvPr/>
        </p:nvPicPr>
        <p:blipFill>
          <a:blip r:embed="rId4"/>
          <a:stretch>
            <a:fillRect/>
          </a:stretch>
        </p:blipFill>
        <p:spPr>
          <a:xfrm>
            <a:off x="-2" y="4229100"/>
            <a:ext cx="4681730" cy="2628900"/>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Title 1"/>
          <p:cNvSpPr txBox="1">
            <a:spLocks noGrp="1"/>
          </p:cNvSpPr>
          <p:nvPr>
            <p:ph type="title"/>
          </p:nvPr>
        </p:nvSpPr>
        <p:spPr>
          <a:xfrm>
            <a:off x="1202918" y="284175"/>
            <a:ext cx="9784082" cy="1508762"/>
          </a:xfrm>
          <a:prstGeom prst="rect">
            <a:avLst/>
          </a:prstGeom>
        </p:spPr>
        <p:txBody>
          <a:bodyPr/>
          <a:lstStyle/>
          <a:p>
            <a:r>
              <a:t>Hallucinogens: Dissociative</a:t>
            </a:r>
          </a:p>
        </p:txBody>
      </p:sp>
      <p:sp>
        <p:nvSpPr>
          <p:cNvPr id="273" name="Content Placeholder 2"/>
          <p:cNvSpPr txBox="1">
            <a:spLocks noGrp="1"/>
          </p:cNvSpPr>
          <p:nvPr>
            <p:ph type="body" idx="1"/>
          </p:nvPr>
        </p:nvSpPr>
        <p:spPr>
          <a:xfrm>
            <a:off x="1202918" y="2011679"/>
            <a:ext cx="9784082" cy="4206242"/>
          </a:xfrm>
          <a:prstGeom prst="rect">
            <a:avLst/>
          </a:prstGeom>
        </p:spPr>
        <p:txBody>
          <a:bodyPr/>
          <a:lstStyle/>
          <a:p>
            <a:pPr>
              <a:lnSpc>
                <a:spcPct val="81000"/>
              </a:lnSpc>
              <a:defRPr>
                <a:latin typeface="+mj-lt"/>
                <a:ea typeface="+mj-ea"/>
                <a:cs typeface="+mj-cs"/>
                <a:sym typeface="Calibri"/>
              </a:defRPr>
            </a:pPr>
            <a:r>
              <a:t>Main effect: dissociation (feeling disconnected from body or self)</a:t>
            </a:r>
            <a:endParaRPr sz="2000"/>
          </a:p>
          <a:p>
            <a:pPr marL="411480" lvl="1" indent="-182879">
              <a:lnSpc>
                <a:spcPct val="81000"/>
              </a:lnSpc>
              <a:spcBef>
                <a:spcPts val="400"/>
              </a:spcBef>
              <a:defRPr sz="1800">
                <a:latin typeface="+mj-lt"/>
                <a:ea typeface="+mj-ea"/>
                <a:cs typeface="+mj-cs"/>
                <a:sym typeface="Calibri"/>
              </a:defRPr>
            </a:pPr>
            <a:r>
              <a:t>Primarily mitigated by antagonism of NMDA receptors (a glutamate receptor subtype).</a:t>
            </a:r>
          </a:p>
          <a:p>
            <a:pPr>
              <a:lnSpc>
                <a:spcPct val="81000"/>
              </a:lnSpc>
              <a:defRPr sz="2000"/>
            </a:pPr>
            <a:r>
              <a:t>PCP</a:t>
            </a:r>
          </a:p>
          <a:p>
            <a:pPr marL="411480" lvl="1" indent="-182879">
              <a:lnSpc>
                <a:spcPct val="81000"/>
              </a:lnSpc>
              <a:spcBef>
                <a:spcPts val="400"/>
              </a:spcBef>
              <a:defRPr sz="1800">
                <a:latin typeface="+mj-lt"/>
                <a:ea typeface="+mj-ea"/>
                <a:cs typeface="+mj-cs"/>
                <a:sym typeface="Calibri"/>
              </a:defRPr>
            </a:pPr>
            <a:r>
              <a:t>Effect: aggression, impulsiveness, agitation, psychosis, delirium, fever, nystagmus </a:t>
            </a:r>
          </a:p>
          <a:p>
            <a:pPr marL="0" lvl="2" indent="457200">
              <a:lnSpc>
                <a:spcPct val="81000"/>
              </a:lnSpc>
              <a:spcBef>
                <a:spcPts val="400"/>
              </a:spcBef>
              <a:buSzTx/>
              <a:buFont typeface="Wingdings"/>
              <a:buNone/>
              <a:defRPr sz="1600">
                <a:latin typeface="+mj-lt"/>
                <a:ea typeface="+mj-ea"/>
                <a:cs typeface="+mj-cs"/>
                <a:sym typeface="Calibri"/>
              </a:defRPr>
            </a:pPr>
            <a:r>
              <a:t>		(</a:t>
            </a:r>
            <a:r>
              <a:rPr u="sng"/>
              <a:t>vertical nystagmus)</a:t>
            </a:r>
          </a:p>
          <a:p>
            <a:pPr marL="411480" lvl="1" indent="-182879">
              <a:lnSpc>
                <a:spcPct val="81000"/>
              </a:lnSpc>
              <a:spcBef>
                <a:spcPts val="400"/>
              </a:spcBef>
              <a:defRPr sz="1800"/>
            </a:pPr>
            <a:r>
              <a:t>Intoxication</a:t>
            </a:r>
          </a:p>
          <a:p>
            <a:pPr marL="640080" lvl="2" indent="-182880">
              <a:lnSpc>
                <a:spcPct val="81000"/>
              </a:lnSpc>
              <a:spcBef>
                <a:spcPts val="400"/>
              </a:spcBef>
              <a:defRPr sz="1600">
                <a:latin typeface="+mj-lt"/>
                <a:ea typeface="+mj-ea"/>
                <a:cs typeface="+mj-cs"/>
                <a:sym typeface="Calibri"/>
              </a:defRPr>
            </a:pPr>
            <a:r>
              <a:t>Muscle rigidity can lead to rhabdomyolysis</a:t>
            </a:r>
          </a:p>
          <a:p>
            <a:pPr>
              <a:lnSpc>
                <a:spcPct val="81000"/>
              </a:lnSpc>
              <a:defRPr sz="2000"/>
            </a:pPr>
            <a:r>
              <a:t>Ketamine</a:t>
            </a:r>
          </a:p>
          <a:p>
            <a:pPr marL="411480" lvl="1" indent="-182879">
              <a:lnSpc>
                <a:spcPct val="81000"/>
              </a:lnSpc>
              <a:spcBef>
                <a:spcPts val="400"/>
              </a:spcBef>
              <a:defRPr sz="1800"/>
            </a:pPr>
            <a:r>
              <a:t>Medical Use</a:t>
            </a:r>
          </a:p>
          <a:p>
            <a:pPr marL="640080" lvl="2" indent="-182880">
              <a:lnSpc>
                <a:spcPct val="81000"/>
              </a:lnSpc>
              <a:spcBef>
                <a:spcPts val="400"/>
              </a:spcBef>
              <a:defRPr sz="1600"/>
            </a:pPr>
            <a:r>
              <a:t>Anesthesia</a:t>
            </a:r>
          </a:p>
          <a:p>
            <a:pPr marL="640080" lvl="2" indent="-182880">
              <a:lnSpc>
                <a:spcPct val="81000"/>
              </a:lnSpc>
              <a:spcBef>
                <a:spcPts val="400"/>
              </a:spcBef>
              <a:defRPr sz="1600"/>
            </a:pPr>
            <a:r>
              <a:t>Psychiatry – use for treatment resistant depression</a:t>
            </a:r>
          </a:p>
          <a:p>
            <a:pPr marL="411480" lvl="1" indent="-182879">
              <a:lnSpc>
                <a:spcPct val="81000"/>
              </a:lnSpc>
              <a:spcBef>
                <a:spcPts val="400"/>
              </a:spcBef>
              <a:defRPr sz="1800">
                <a:latin typeface="+mj-lt"/>
                <a:ea typeface="+mj-ea"/>
                <a:cs typeface="+mj-cs"/>
                <a:sym typeface="Calibri"/>
              </a:defRPr>
            </a:pPr>
            <a:r>
              <a:t>Effects: amnesia, anesthesia, depersonalizations, hallucinations, epiphanies, disorientation, euphoria, spiritual revelations</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Title 1"/>
          <p:cNvSpPr txBox="1">
            <a:spLocks noGrp="1"/>
          </p:cNvSpPr>
          <p:nvPr>
            <p:ph type="title"/>
          </p:nvPr>
        </p:nvSpPr>
        <p:spPr>
          <a:xfrm>
            <a:off x="1202918" y="284175"/>
            <a:ext cx="9784082" cy="1508762"/>
          </a:xfrm>
          <a:prstGeom prst="rect">
            <a:avLst/>
          </a:prstGeom>
        </p:spPr>
        <p:txBody>
          <a:bodyPr/>
          <a:lstStyle/>
          <a:p>
            <a:r>
              <a:t>Stimulants</a:t>
            </a:r>
          </a:p>
        </p:txBody>
      </p:sp>
      <p:sp>
        <p:nvSpPr>
          <p:cNvPr id="276" name="Content Placeholder 2"/>
          <p:cNvSpPr txBox="1">
            <a:spLocks noGrp="1"/>
          </p:cNvSpPr>
          <p:nvPr>
            <p:ph type="body" idx="1"/>
          </p:nvPr>
        </p:nvSpPr>
        <p:spPr>
          <a:xfrm>
            <a:off x="1202918" y="2011679"/>
            <a:ext cx="9784082" cy="4206242"/>
          </a:xfrm>
          <a:prstGeom prst="rect">
            <a:avLst/>
          </a:prstGeom>
        </p:spPr>
        <p:txBody>
          <a:bodyPr/>
          <a:lstStyle/>
          <a:p>
            <a:pPr marL="0" indent="0">
              <a:buSzTx/>
              <a:buFont typeface="Wingdings"/>
              <a:buNone/>
            </a:pPr>
            <a:endParaRPr/>
          </a:p>
          <a:p>
            <a:pPr marL="0" indent="0">
              <a:buSzTx/>
              <a:buFont typeface="Wingdings"/>
              <a:buNone/>
            </a:pPr>
            <a:endParaRPr/>
          </a:p>
          <a:p>
            <a:pPr marL="0" indent="0">
              <a:buSzTx/>
              <a:buFont typeface="Wingdings"/>
              <a:buNone/>
              <a:defRPr sz="3200"/>
            </a:pPr>
            <a:endParaRPr/>
          </a:p>
          <a:p>
            <a:pPr marL="0" indent="0">
              <a:buSzTx/>
              <a:buFont typeface="Wingdings"/>
              <a:buNone/>
              <a:defRPr sz="3200"/>
            </a:pPr>
            <a:r>
              <a:t>		</a:t>
            </a:r>
            <a:r>
              <a:rPr i="1"/>
              <a:t>“Cocaine is a hell of a drug.”</a:t>
            </a:r>
          </a:p>
          <a:p>
            <a:pPr marL="0" indent="0">
              <a:buSzTx/>
              <a:buFont typeface="Wingdings"/>
              <a:buNone/>
              <a:defRPr sz="3200"/>
            </a:pPr>
            <a:endParaRPr i="1"/>
          </a:p>
          <a:p>
            <a:pPr marL="0" indent="0">
              <a:buSzTx/>
              <a:buFont typeface="Wingdings"/>
              <a:buNone/>
              <a:defRPr sz="3200"/>
            </a:pPr>
            <a:r>
              <a:t>					Rick James</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Title 1"/>
          <p:cNvSpPr txBox="1">
            <a:spLocks noGrp="1"/>
          </p:cNvSpPr>
          <p:nvPr>
            <p:ph type="title"/>
          </p:nvPr>
        </p:nvSpPr>
        <p:spPr>
          <a:xfrm>
            <a:off x="1202918" y="284175"/>
            <a:ext cx="9784082" cy="1508762"/>
          </a:xfrm>
          <a:prstGeom prst="rect">
            <a:avLst/>
          </a:prstGeom>
        </p:spPr>
        <p:txBody>
          <a:bodyPr/>
          <a:lstStyle/>
          <a:p>
            <a:r>
              <a:t>Stimulant – Cocaine</a:t>
            </a:r>
          </a:p>
        </p:txBody>
      </p:sp>
      <p:sp>
        <p:nvSpPr>
          <p:cNvPr id="279" name="Content Placeholder 2"/>
          <p:cNvSpPr txBox="1">
            <a:spLocks noGrp="1"/>
          </p:cNvSpPr>
          <p:nvPr>
            <p:ph type="body" idx="1"/>
          </p:nvPr>
        </p:nvSpPr>
        <p:spPr>
          <a:xfrm>
            <a:off x="513420" y="1877619"/>
            <a:ext cx="7997371" cy="4956630"/>
          </a:xfrm>
          <a:prstGeom prst="rect">
            <a:avLst/>
          </a:prstGeom>
        </p:spPr>
        <p:txBody>
          <a:bodyPr/>
          <a:lstStyle/>
          <a:p>
            <a:pPr>
              <a:lnSpc>
                <a:spcPct val="72000"/>
              </a:lnSpc>
              <a:defRPr sz="1800"/>
            </a:pPr>
            <a:r>
              <a:t>Cocaine – tropane alkaloid salt isolated from coca leaf (found in South America)</a:t>
            </a:r>
          </a:p>
          <a:p>
            <a:pPr marL="411480" lvl="1" indent="-182879">
              <a:lnSpc>
                <a:spcPct val="72000"/>
              </a:lnSpc>
              <a:spcBef>
                <a:spcPts val="400"/>
              </a:spcBef>
              <a:defRPr sz="1700"/>
            </a:pPr>
            <a:r>
              <a:t>First isolated as cocaine hydrochloride salt</a:t>
            </a:r>
          </a:p>
          <a:p>
            <a:pPr marL="411480" lvl="1" indent="-182879">
              <a:lnSpc>
                <a:spcPct val="72000"/>
              </a:lnSpc>
              <a:spcBef>
                <a:spcPts val="400"/>
              </a:spcBef>
              <a:defRPr sz="1700"/>
            </a:pPr>
            <a:r>
              <a:t>By processing with ammonia or sodium bicarbonate, can isolate the ‘base’ form of cocaine, which has much lower melting point </a:t>
            </a:r>
            <a:r>
              <a:rPr>
                <a:latin typeface="Wingdings"/>
                <a:ea typeface="Wingdings"/>
                <a:cs typeface="Wingdings"/>
                <a:sym typeface="Wingdings"/>
              </a:rPr>
              <a:t> </a:t>
            </a:r>
            <a:r>
              <a:t>easier to inhale; more potent</a:t>
            </a:r>
          </a:p>
          <a:p>
            <a:pPr>
              <a:lnSpc>
                <a:spcPct val="72000"/>
              </a:lnSpc>
              <a:defRPr sz="1800"/>
            </a:pPr>
            <a:r>
              <a:t>Duration of effect</a:t>
            </a:r>
          </a:p>
          <a:p>
            <a:pPr marL="411480" lvl="1" indent="-182879">
              <a:lnSpc>
                <a:spcPct val="72000"/>
              </a:lnSpc>
              <a:spcBef>
                <a:spcPts val="400"/>
              </a:spcBef>
              <a:defRPr sz="1700"/>
            </a:pPr>
            <a:r>
              <a:t>Insufflation – 45-60 minutes</a:t>
            </a:r>
          </a:p>
          <a:p>
            <a:pPr marL="411480" lvl="1" indent="-182879">
              <a:lnSpc>
                <a:spcPct val="72000"/>
              </a:lnSpc>
              <a:spcBef>
                <a:spcPts val="400"/>
              </a:spcBef>
              <a:defRPr sz="1700"/>
            </a:pPr>
            <a:r>
              <a:t>Inhalation (crack) or injection – 10-20 minutes</a:t>
            </a:r>
          </a:p>
          <a:p>
            <a:pPr>
              <a:lnSpc>
                <a:spcPct val="72000"/>
              </a:lnSpc>
              <a:defRPr sz="1800"/>
            </a:pPr>
            <a:r>
              <a:t>Acute: euphoria, increased libido, alertness, impulsivity, talkativeness, elevated heart rate/blood pressure, numbness, anorexia, dilated pupils</a:t>
            </a:r>
          </a:p>
          <a:p>
            <a:pPr marL="411480" lvl="1" indent="-182879">
              <a:lnSpc>
                <a:spcPct val="72000"/>
              </a:lnSpc>
              <a:spcBef>
                <a:spcPts val="400"/>
              </a:spcBef>
              <a:defRPr sz="1700"/>
            </a:pPr>
            <a:r>
              <a:t>Also: nausea, seizures, psychosis, coronary infarction, anxiety/paranoia</a:t>
            </a:r>
          </a:p>
          <a:p>
            <a:pPr>
              <a:lnSpc>
                <a:spcPct val="72000"/>
              </a:lnSpc>
              <a:defRPr sz="1800"/>
            </a:pPr>
            <a:r>
              <a:t>Long-term</a:t>
            </a:r>
          </a:p>
          <a:p>
            <a:pPr marL="411480" lvl="1" indent="-182879">
              <a:lnSpc>
                <a:spcPct val="72000"/>
              </a:lnSpc>
              <a:spcBef>
                <a:spcPts val="400"/>
              </a:spcBef>
              <a:defRPr sz="1700"/>
            </a:pPr>
            <a:r>
              <a:t>Hallucinations, septal perforation/atrophy, psychosis, depression, anxiety, weight loss, respiratory problems</a:t>
            </a:r>
          </a:p>
          <a:p>
            <a:pPr>
              <a:lnSpc>
                <a:spcPct val="72000"/>
              </a:lnSpc>
              <a:defRPr sz="1800"/>
            </a:pPr>
            <a:r>
              <a:t>Withdrawal</a:t>
            </a:r>
          </a:p>
          <a:p>
            <a:pPr marL="411480" lvl="1" indent="-182879">
              <a:lnSpc>
                <a:spcPct val="72000"/>
              </a:lnSpc>
              <a:spcBef>
                <a:spcPts val="400"/>
              </a:spcBef>
              <a:defRPr sz="1700"/>
            </a:pPr>
            <a:r>
              <a:t>Irritability, fatigue/sleepiness, increased appetite, depression, paranoia, body aches, cravings</a:t>
            </a:r>
          </a:p>
        </p:txBody>
      </p:sp>
      <p:pic>
        <p:nvPicPr>
          <p:cNvPr id="280" name="Picture 2" descr="Picture 2"/>
          <p:cNvPicPr>
            <a:picLocks noChangeAspect="1"/>
          </p:cNvPicPr>
          <p:nvPr/>
        </p:nvPicPr>
        <p:blipFill>
          <a:blip r:embed="rId2"/>
          <a:srcRect l="11166" r="38568"/>
          <a:stretch>
            <a:fillRect/>
          </a:stretch>
        </p:blipFill>
        <p:spPr>
          <a:xfrm>
            <a:off x="8440747" y="1850064"/>
            <a:ext cx="3751254" cy="5011598"/>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Title 1"/>
          <p:cNvSpPr txBox="1">
            <a:spLocks noGrp="1"/>
          </p:cNvSpPr>
          <p:nvPr>
            <p:ph type="title"/>
          </p:nvPr>
        </p:nvSpPr>
        <p:spPr>
          <a:xfrm>
            <a:off x="1202918" y="284175"/>
            <a:ext cx="9784082" cy="1508762"/>
          </a:xfrm>
          <a:prstGeom prst="rect">
            <a:avLst/>
          </a:prstGeom>
        </p:spPr>
        <p:txBody>
          <a:bodyPr/>
          <a:lstStyle/>
          <a:p>
            <a:r>
              <a:t>Amphetamines</a:t>
            </a:r>
          </a:p>
        </p:txBody>
      </p:sp>
      <p:sp>
        <p:nvSpPr>
          <p:cNvPr id="283" name="Content Placeholder 2"/>
          <p:cNvSpPr txBox="1">
            <a:spLocks noGrp="1"/>
          </p:cNvSpPr>
          <p:nvPr>
            <p:ph type="body" idx="1"/>
          </p:nvPr>
        </p:nvSpPr>
        <p:spPr>
          <a:xfrm>
            <a:off x="1202918" y="2011679"/>
            <a:ext cx="9784082" cy="4206242"/>
          </a:xfrm>
          <a:prstGeom prst="rect">
            <a:avLst/>
          </a:prstGeom>
        </p:spPr>
        <p:txBody>
          <a:bodyPr/>
          <a:lstStyle/>
          <a:p>
            <a:r>
              <a:t>Discovered in 1887, but used as drug/medication in 1920’s.</a:t>
            </a:r>
          </a:p>
          <a:p>
            <a:pPr marL="411480" lvl="1" indent="-182879">
              <a:spcBef>
                <a:spcPts val="400"/>
              </a:spcBef>
              <a:defRPr sz="2000"/>
            </a:pPr>
            <a:r>
              <a:t>First amphetamine, benzadrine, used OTC for nasal congestion</a:t>
            </a:r>
          </a:p>
          <a:p>
            <a:pPr marL="411480" lvl="1" indent="-182879">
              <a:spcBef>
                <a:spcPts val="400"/>
              </a:spcBef>
              <a:defRPr sz="2000"/>
            </a:pPr>
            <a:r>
              <a:t>By 1937, used for treatment of narcolepsy and ADHD, mild depression, and post-encephalitic Parkinsonism</a:t>
            </a:r>
          </a:p>
          <a:p>
            <a:pPr marL="411480" lvl="1" indent="-182879">
              <a:spcBef>
                <a:spcPts val="400"/>
              </a:spcBef>
              <a:defRPr sz="2000"/>
            </a:pPr>
            <a:r>
              <a:t>By 1940’s, used in widespread manner by allied forces during WWII.  </a:t>
            </a:r>
          </a:p>
          <a:p>
            <a:pPr marL="411480" lvl="1" indent="-182879">
              <a:spcBef>
                <a:spcPts val="400"/>
              </a:spcBef>
              <a:defRPr sz="2000"/>
            </a:pPr>
            <a:r>
              <a:t>By 1950’s, surpluses of amphetamines from war funneled into ‘black market’ and became more aware of negative effects/abuse.  Stimulant induced psychosis and drug diversion more readily appreciated.  </a:t>
            </a:r>
          </a:p>
          <a:p>
            <a:r>
              <a:t>While traditionally a salt/racemic mixture of salt-enantiomers, methamphetamine is the ‘free-base’ form.  Lowered melting point makes it easier to inhale</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Title 1"/>
          <p:cNvSpPr txBox="1">
            <a:spLocks noGrp="1"/>
          </p:cNvSpPr>
          <p:nvPr>
            <p:ph type="title"/>
          </p:nvPr>
        </p:nvSpPr>
        <p:spPr>
          <a:xfrm>
            <a:off x="1202918" y="284175"/>
            <a:ext cx="9784082" cy="1508762"/>
          </a:xfrm>
          <a:prstGeom prst="rect">
            <a:avLst/>
          </a:prstGeom>
        </p:spPr>
        <p:txBody>
          <a:bodyPr/>
          <a:lstStyle/>
          <a:p>
            <a:r>
              <a:t>Amphetamine (cont)</a:t>
            </a:r>
          </a:p>
        </p:txBody>
      </p:sp>
      <p:sp>
        <p:nvSpPr>
          <p:cNvPr id="286" name="Content Placeholder 2"/>
          <p:cNvSpPr txBox="1">
            <a:spLocks noGrp="1"/>
          </p:cNvSpPr>
          <p:nvPr>
            <p:ph type="body" sz="half" idx="1"/>
          </p:nvPr>
        </p:nvSpPr>
        <p:spPr>
          <a:xfrm>
            <a:off x="3718561" y="2011679"/>
            <a:ext cx="7776755" cy="4206242"/>
          </a:xfrm>
          <a:prstGeom prst="rect">
            <a:avLst/>
          </a:prstGeom>
        </p:spPr>
        <p:txBody>
          <a:bodyPr/>
          <a:lstStyle/>
          <a:p>
            <a:pPr>
              <a:lnSpc>
                <a:spcPct val="81000"/>
              </a:lnSpc>
              <a:defRPr sz="2000"/>
            </a:pPr>
            <a:r>
              <a:t>Effect duration: up to 12 hours</a:t>
            </a:r>
          </a:p>
          <a:p>
            <a:pPr marL="411480" lvl="1" indent="-182879">
              <a:lnSpc>
                <a:spcPct val="81000"/>
              </a:lnSpc>
              <a:spcBef>
                <a:spcPts val="400"/>
              </a:spcBef>
              <a:defRPr sz="1800"/>
            </a:pPr>
            <a:r>
              <a:t>Amphetamine: up to 12 hours</a:t>
            </a:r>
          </a:p>
          <a:p>
            <a:pPr marL="411480" lvl="1" indent="-182879">
              <a:lnSpc>
                <a:spcPct val="81000"/>
              </a:lnSpc>
              <a:spcBef>
                <a:spcPts val="400"/>
              </a:spcBef>
              <a:defRPr sz="1800"/>
            </a:pPr>
            <a:r>
              <a:t>Methamphetamine: 6-12 hours</a:t>
            </a:r>
          </a:p>
          <a:p>
            <a:pPr>
              <a:lnSpc>
                <a:spcPct val="81000"/>
              </a:lnSpc>
              <a:defRPr sz="2000"/>
            </a:pPr>
            <a:r>
              <a:t>Acute effects</a:t>
            </a:r>
          </a:p>
          <a:p>
            <a:pPr marL="411480" lvl="1" indent="-182879">
              <a:lnSpc>
                <a:spcPct val="81000"/>
              </a:lnSpc>
              <a:spcBef>
                <a:spcPts val="400"/>
              </a:spcBef>
              <a:defRPr sz="1800"/>
            </a:pPr>
            <a:r>
              <a:t>Euphoria, increased libido, alertness, increased concentration, decreased fatigue, confidence, anorexia</a:t>
            </a:r>
          </a:p>
          <a:p>
            <a:pPr marL="411480" lvl="1" indent="-182879">
              <a:lnSpc>
                <a:spcPct val="81000"/>
              </a:lnSpc>
              <a:spcBef>
                <a:spcPts val="400"/>
              </a:spcBef>
              <a:defRPr sz="1800"/>
            </a:pPr>
            <a:r>
              <a:t>Dysphoria, decreased concentration/impulsivity, grandiosity, obsessive behaviors, picking behaviors, dehydration, rhabdomyolysis </a:t>
            </a:r>
          </a:p>
          <a:p>
            <a:pPr>
              <a:lnSpc>
                <a:spcPct val="81000"/>
              </a:lnSpc>
              <a:defRPr sz="2000"/>
            </a:pPr>
            <a:r>
              <a:t>Chronic</a:t>
            </a:r>
          </a:p>
          <a:p>
            <a:pPr marL="411480" lvl="1" indent="-182879">
              <a:lnSpc>
                <a:spcPct val="81000"/>
              </a:lnSpc>
              <a:spcBef>
                <a:spcPts val="400"/>
              </a:spcBef>
              <a:defRPr sz="1800"/>
            </a:pPr>
            <a:r>
              <a:t>Irritability, mood swings, depression, anxiety, paranoia, hallucinations</a:t>
            </a:r>
          </a:p>
          <a:p>
            <a:pPr>
              <a:lnSpc>
                <a:spcPct val="81000"/>
              </a:lnSpc>
              <a:defRPr sz="2000"/>
            </a:pPr>
            <a:r>
              <a:t>Withdrawal</a:t>
            </a:r>
          </a:p>
          <a:p>
            <a:pPr marL="411480" lvl="1" indent="-182879">
              <a:lnSpc>
                <a:spcPct val="81000"/>
              </a:lnSpc>
              <a:spcBef>
                <a:spcPts val="400"/>
              </a:spcBef>
              <a:defRPr sz="1800"/>
            </a:pPr>
            <a:r>
              <a:t>Irritability, dysphoria, depression, anxiety, fatigue/increased sleeping, overeating, </a:t>
            </a:r>
          </a:p>
        </p:txBody>
      </p:sp>
      <p:pic>
        <p:nvPicPr>
          <p:cNvPr id="287" name="Picture 8" descr="Picture 8"/>
          <p:cNvPicPr>
            <a:picLocks noChangeAspect="1"/>
          </p:cNvPicPr>
          <p:nvPr/>
        </p:nvPicPr>
        <p:blipFill>
          <a:blip r:embed="rId3"/>
          <a:stretch>
            <a:fillRect/>
          </a:stretch>
        </p:blipFill>
        <p:spPr>
          <a:xfrm>
            <a:off x="0" y="4072668"/>
            <a:ext cx="3718560" cy="2785332"/>
          </a:xfrm>
          <a:prstGeom prst="rect">
            <a:avLst/>
          </a:prstGeom>
          <a:ln w="12700">
            <a:miter lim="400000"/>
          </a:ln>
        </p:spPr>
      </p:pic>
      <p:pic>
        <p:nvPicPr>
          <p:cNvPr id="288" name="Picture 12" descr="Picture 12"/>
          <p:cNvPicPr>
            <a:picLocks noChangeAspect="1"/>
          </p:cNvPicPr>
          <p:nvPr/>
        </p:nvPicPr>
        <p:blipFill>
          <a:blip r:embed="rId4"/>
          <a:stretch>
            <a:fillRect/>
          </a:stretch>
        </p:blipFill>
        <p:spPr>
          <a:xfrm>
            <a:off x="0" y="1835888"/>
            <a:ext cx="3718562" cy="2479041"/>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itle 1"/>
          <p:cNvSpPr txBox="1">
            <a:spLocks noGrp="1"/>
          </p:cNvSpPr>
          <p:nvPr>
            <p:ph type="title"/>
          </p:nvPr>
        </p:nvSpPr>
        <p:spPr>
          <a:xfrm>
            <a:off x="6884124" y="284175"/>
            <a:ext cx="4102873" cy="1508762"/>
          </a:xfrm>
          <a:prstGeom prst="rect">
            <a:avLst/>
          </a:prstGeom>
        </p:spPr>
        <p:txBody>
          <a:bodyPr/>
          <a:lstStyle/>
          <a:p>
            <a:r>
              <a:t>Brief History</a:t>
            </a:r>
          </a:p>
        </p:txBody>
      </p:sp>
      <p:sp>
        <p:nvSpPr>
          <p:cNvPr id="110" name="Content Placeholder 2"/>
          <p:cNvSpPr txBox="1">
            <a:spLocks noGrp="1"/>
          </p:cNvSpPr>
          <p:nvPr>
            <p:ph type="body" idx="1"/>
          </p:nvPr>
        </p:nvSpPr>
        <p:spPr>
          <a:xfrm>
            <a:off x="3409405" y="2011679"/>
            <a:ext cx="8572958" cy="4728755"/>
          </a:xfrm>
          <a:prstGeom prst="rect">
            <a:avLst/>
          </a:prstGeom>
        </p:spPr>
        <p:txBody>
          <a:bodyPr/>
          <a:lstStyle/>
          <a:p>
            <a:pPr>
              <a:lnSpc>
                <a:spcPct val="72000"/>
              </a:lnSpc>
              <a:defRPr sz="2000"/>
            </a:pPr>
            <a:r>
              <a:t>&gt; 10,000 BC - Alcoholic beverages consumed in China</a:t>
            </a:r>
          </a:p>
          <a:p>
            <a:pPr>
              <a:lnSpc>
                <a:spcPct val="72000"/>
              </a:lnSpc>
              <a:defRPr sz="2000"/>
            </a:pPr>
            <a:r>
              <a:t>~6000 BC – Evidence found of Peruvian foraging societies chewing coca leaves</a:t>
            </a:r>
          </a:p>
          <a:p>
            <a:pPr>
              <a:lnSpc>
                <a:spcPct val="72000"/>
              </a:lnSpc>
              <a:defRPr sz="2000"/>
            </a:pPr>
            <a:r>
              <a:t>~4000 BC – Egyptian pictographs of wine; beer commonly drank throughout Egypt</a:t>
            </a:r>
          </a:p>
          <a:p>
            <a:pPr>
              <a:lnSpc>
                <a:spcPct val="72000"/>
              </a:lnSpc>
              <a:defRPr sz="2000"/>
            </a:pPr>
            <a:r>
              <a:t>~4000 BC – Europe, North America – findings of cave paintings of mushrooms/psilocybin </a:t>
            </a:r>
          </a:p>
          <a:p>
            <a:pPr>
              <a:lnSpc>
                <a:spcPct val="72000"/>
              </a:lnSpc>
              <a:defRPr sz="2000"/>
            </a:pPr>
            <a:r>
              <a:t>~2100 BC – Opium (potentially) listed as Sumerian medical prescription</a:t>
            </a:r>
          </a:p>
          <a:p>
            <a:pPr>
              <a:lnSpc>
                <a:spcPct val="72000"/>
              </a:lnSpc>
              <a:defRPr sz="2000"/>
            </a:pPr>
            <a:r>
              <a:t>Peyote part of First People’s religious ceremonies for 1000’s of years</a:t>
            </a:r>
          </a:p>
          <a:p>
            <a:pPr>
              <a:lnSpc>
                <a:spcPct val="72000"/>
              </a:lnSpc>
              <a:defRPr sz="2000"/>
            </a:pPr>
            <a:r>
              <a:t>300’s BC – Aristotle speaks indirectly of addictive behaviors in Nicomacheian Ethics</a:t>
            </a:r>
          </a:p>
          <a:p>
            <a:pPr>
              <a:lnSpc>
                <a:spcPct val="72000"/>
              </a:lnSpc>
              <a:defRPr sz="2000"/>
            </a:pPr>
            <a:r>
              <a:t>~1500 – First description of coca leaf use by Amerigo Vespucci</a:t>
            </a:r>
          </a:p>
          <a:p>
            <a:pPr>
              <a:lnSpc>
                <a:spcPct val="72000"/>
              </a:lnSpc>
              <a:defRPr sz="2000"/>
            </a:pPr>
            <a:r>
              <a:t>1700’s – Addictive qualities of opium observed in Chinese populations</a:t>
            </a:r>
          </a:p>
          <a:p>
            <a:pPr>
              <a:lnSpc>
                <a:spcPct val="72000"/>
              </a:lnSpc>
              <a:defRPr sz="2000"/>
            </a:pPr>
            <a:r>
              <a:t>~1784 – Dr. Benjamin Rush medicalized the term alcohol use disorder as a ‘disease of the will.’</a:t>
            </a:r>
          </a:p>
        </p:txBody>
      </p:sp>
      <p:pic>
        <p:nvPicPr>
          <p:cNvPr id="111" name="Picture 2" descr="Picture 2"/>
          <p:cNvPicPr>
            <a:picLocks noChangeAspect="1"/>
          </p:cNvPicPr>
          <p:nvPr/>
        </p:nvPicPr>
        <p:blipFill>
          <a:blip r:embed="rId2"/>
          <a:stretch>
            <a:fillRect/>
          </a:stretch>
        </p:blipFill>
        <p:spPr>
          <a:xfrm>
            <a:off x="209638" y="284175"/>
            <a:ext cx="1990726" cy="2305051"/>
          </a:xfrm>
          <a:prstGeom prst="rect">
            <a:avLst/>
          </a:prstGeom>
          <a:ln w="12700">
            <a:miter lim="400000"/>
          </a:ln>
        </p:spPr>
      </p:pic>
      <p:pic>
        <p:nvPicPr>
          <p:cNvPr id="112" name="Picture 4" descr="Picture 4"/>
          <p:cNvPicPr>
            <a:picLocks noChangeAspect="1"/>
          </p:cNvPicPr>
          <p:nvPr/>
        </p:nvPicPr>
        <p:blipFill>
          <a:blip r:embed="rId3"/>
          <a:stretch>
            <a:fillRect/>
          </a:stretch>
        </p:blipFill>
        <p:spPr>
          <a:xfrm>
            <a:off x="702401" y="2623456"/>
            <a:ext cx="2609851" cy="1752601"/>
          </a:xfrm>
          <a:prstGeom prst="rect">
            <a:avLst/>
          </a:prstGeom>
          <a:ln w="12700">
            <a:miter lim="400000"/>
          </a:ln>
        </p:spPr>
      </p:pic>
      <p:pic>
        <p:nvPicPr>
          <p:cNvPr id="113" name="Picture 6" descr="Picture 6"/>
          <p:cNvPicPr>
            <a:picLocks noChangeAspect="1"/>
          </p:cNvPicPr>
          <p:nvPr/>
        </p:nvPicPr>
        <p:blipFill>
          <a:blip r:embed="rId4"/>
          <a:stretch>
            <a:fillRect/>
          </a:stretch>
        </p:blipFill>
        <p:spPr>
          <a:xfrm>
            <a:off x="226287" y="4441509"/>
            <a:ext cx="2895737" cy="2132316"/>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Title 1"/>
          <p:cNvSpPr txBox="1">
            <a:spLocks noGrp="1"/>
          </p:cNvSpPr>
          <p:nvPr>
            <p:ph type="title"/>
          </p:nvPr>
        </p:nvSpPr>
        <p:spPr>
          <a:xfrm>
            <a:off x="1202918" y="284175"/>
            <a:ext cx="9784082" cy="1508762"/>
          </a:xfrm>
          <a:prstGeom prst="rect">
            <a:avLst/>
          </a:prstGeom>
        </p:spPr>
        <p:txBody>
          <a:bodyPr/>
          <a:lstStyle/>
          <a:p>
            <a:r>
              <a:t>Stimulant - Mechanisms</a:t>
            </a:r>
          </a:p>
        </p:txBody>
      </p:sp>
      <p:sp>
        <p:nvSpPr>
          <p:cNvPr id="293" name="Content Placeholder 2"/>
          <p:cNvSpPr txBox="1">
            <a:spLocks noGrp="1"/>
          </p:cNvSpPr>
          <p:nvPr>
            <p:ph type="body" sz="half" idx="1"/>
          </p:nvPr>
        </p:nvSpPr>
        <p:spPr>
          <a:xfrm>
            <a:off x="1202919" y="2011679"/>
            <a:ext cx="5659798" cy="4206242"/>
          </a:xfrm>
          <a:prstGeom prst="rect">
            <a:avLst/>
          </a:prstGeom>
        </p:spPr>
        <p:txBody>
          <a:bodyPr/>
          <a:lstStyle/>
          <a:p>
            <a:r>
              <a:t>Cocaine</a:t>
            </a:r>
          </a:p>
          <a:p>
            <a:pPr marL="411480" lvl="1" indent="-182879">
              <a:spcBef>
                <a:spcPts val="400"/>
              </a:spcBef>
              <a:defRPr sz="2000"/>
            </a:pPr>
            <a:r>
              <a:t>Binds to dopamine transporter at pre-synaptic terminal and prevents reuptake.</a:t>
            </a:r>
          </a:p>
          <a:p>
            <a:pPr marL="411480" lvl="1" indent="-182879">
              <a:spcBef>
                <a:spcPts val="400"/>
              </a:spcBef>
              <a:defRPr sz="2000"/>
            </a:pPr>
            <a:endParaRPr/>
          </a:p>
          <a:p>
            <a:r>
              <a:t>Amphetamine</a:t>
            </a:r>
          </a:p>
          <a:p>
            <a:pPr marL="411480" lvl="1" indent="-182879">
              <a:spcBef>
                <a:spcPts val="400"/>
              </a:spcBef>
              <a:defRPr sz="2000"/>
            </a:pPr>
            <a:r>
              <a:t>Binds to pre-synaptic transport proteins for monoamine neurotransmitters (serotonin [5HT], dopamine [DA], norepinephrine[NE]) </a:t>
            </a:r>
            <a:r>
              <a:rPr>
                <a:latin typeface="Wingdings"/>
                <a:ea typeface="Wingdings"/>
                <a:cs typeface="Wingdings"/>
                <a:sym typeface="Wingdings"/>
              </a:rPr>
              <a:t> </a:t>
            </a:r>
            <a:r>
              <a:t>taken into the neuron and disrupts storage of monoamines, leading to extended release into synaptic cleft</a:t>
            </a:r>
          </a:p>
        </p:txBody>
      </p:sp>
      <p:pic>
        <p:nvPicPr>
          <p:cNvPr id="294" name="Picture 2" descr="Picture 2"/>
          <p:cNvPicPr>
            <a:picLocks noChangeAspect="1"/>
          </p:cNvPicPr>
          <p:nvPr/>
        </p:nvPicPr>
        <p:blipFill>
          <a:blip r:embed="rId3"/>
          <a:stretch>
            <a:fillRect/>
          </a:stretch>
        </p:blipFill>
        <p:spPr>
          <a:xfrm>
            <a:off x="7905750" y="3304926"/>
            <a:ext cx="4286250" cy="3553074"/>
          </a:xfrm>
          <a:prstGeom prst="rect">
            <a:avLst/>
          </a:prstGeom>
          <a:ln w="12700">
            <a:miter lim="400000"/>
          </a:ln>
        </p:spPr>
      </p:pic>
      <p:pic>
        <p:nvPicPr>
          <p:cNvPr id="295" name="Picture 4" descr="Picture 4"/>
          <p:cNvPicPr>
            <a:picLocks noChangeAspect="1"/>
          </p:cNvPicPr>
          <p:nvPr/>
        </p:nvPicPr>
        <p:blipFill>
          <a:blip r:embed="rId4"/>
          <a:stretch>
            <a:fillRect/>
          </a:stretch>
        </p:blipFill>
        <p:spPr>
          <a:xfrm>
            <a:off x="7905750" y="-32635"/>
            <a:ext cx="4286250" cy="3429001"/>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Title 1"/>
          <p:cNvSpPr txBox="1">
            <a:spLocks noGrp="1"/>
          </p:cNvSpPr>
          <p:nvPr>
            <p:ph type="title"/>
          </p:nvPr>
        </p:nvSpPr>
        <p:spPr>
          <a:xfrm>
            <a:off x="1202918" y="284175"/>
            <a:ext cx="9784082" cy="1508762"/>
          </a:xfrm>
          <a:prstGeom prst="rect">
            <a:avLst/>
          </a:prstGeom>
        </p:spPr>
        <p:txBody>
          <a:bodyPr/>
          <a:lstStyle/>
          <a:p>
            <a:r>
              <a:t>Stimulant Treatment</a:t>
            </a:r>
          </a:p>
        </p:txBody>
      </p:sp>
      <p:sp>
        <p:nvSpPr>
          <p:cNvPr id="300" name="Content Placeholder 2"/>
          <p:cNvSpPr txBox="1">
            <a:spLocks noGrp="1"/>
          </p:cNvSpPr>
          <p:nvPr>
            <p:ph type="body" idx="1"/>
          </p:nvPr>
        </p:nvSpPr>
        <p:spPr>
          <a:xfrm>
            <a:off x="1202918" y="2011679"/>
            <a:ext cx="9784082" cy="4206242"/>
          </a:xfrm>
          <a:prstGeom prst="rect">
            <a:avLst/>
          </a:prstGeom>
        </p:spPr>
        <p:txBody>
          <a:bodyPr/>
          <a:lstStyle/>
          <a:p>
            <a:r>
              <a:t>Medications</a:t>
            </a:r>
          </a:p>
          <a:p>
            <a:pPr marL="411480" lvl="1" indent="-182879">
              <a:spcBef>
                <a:spcPts val="400"/>
              </a:spcBef>
              <a:defRPr sz="2000"/>
            </a:pPr>
            <a:r>
              <a:t>No FDA approved medications</a:t>
            </a:r>
          </a:p>
          <a:p>
            <a:pPr marL="411480" lvl="1" indent="-182879">
              <a:spcBef>
                <a:spcPts val="400"/>
              </a:spcBef>
              <a:defRPr sz="2000"/>
            </a:pPr>
            <a:r>
              <a:t>Primarily adjunctive</a:t>
            </a:r>
          </a:p>
          <a:p>
            <a:r>
              <a:t>Behavioral</a:t>
            </a:r>
          </a:p>
          <a:p>
            <a:pPr marL="411480" lvl="1" indent="-182879">
              <a:spcBef>
                <a:spcPts val="400"/>
              </a:spcBef>
              <a:defRPr sz="2000"/>
            </a:pPr>
            <a:r>
              <a:t>Group/Individual therapies</a:t>
            </a:r>
          </a:p>
          <a:p>
            <a:pPr marL="640080" lvl="2" indent="-182880">
              <a:spcBef>
                <a:spcPts val="400"/>
              </a:spcBef>
              <a:defRPr sz="1800"/>
            </a:pPr>
            <a:r>
              <a:t>Mutual Support Meetings</a:t>
            </a:r>
          </a:p>
          <a:p>
            <a:pPr marL="640080" lvl="2" indent="-182880">
              <a:spcBef>
                <a:spcPts val="400"/>
              </a:spcBef>
              <a:defRPr sz="1800"/>
            </a:pPr>
            <a:r>
              <a:t>Individual CBT</a:t>
            </a:r>
          </a:p>
          <a:p>
            <a:pPr marL="411480" lvl="1" indent="-182879">
              <a:spcBef>
                <a:spcPts val="400"/>
              </a:spcBef>
              <a:defRPr sz="2000"/>
            </a:pPr>
            <a:r>
              <a:t>Contingency Management</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Title 1"/>
          <p:cNvSpPr txBox="1">
            <a:spLocks noGrp="1"/>
          </p:cNvSpPr>
          <p:nvPr>
            <p:ph type="title"/>
          </p:nvPr>
        </p:nvSpPr>
        <p:spPr>
          <a:xfrm>
            <a:off x="1202918" y="284175"/>
            <a:ext cx="9784082" cy="1508762"/>
          </a:xfrm>
          <a:prstGeom prst="rect">
            <a:avLst/>
          </a:prstGeom>
        </p:spPr>
        <p:txBody>
          <a:bodyPr/>
          <a:lstStyle/>
          <a:p>
            <a:r>
              <a:t>Alcohol</a:t>
            </a:r>
          </a:p>
        </p:txBody>
      </p:sp>
      <p:sp>
        <p:nvSpPr>
          <p:cNvPr id="303" name="Content Placeholder 2"/>
          <p:cNvSpPr txBox="1">
            <a:spLocks noGrp="1"/>
          </p:cNvSpPr>
          <p:nvPr>
            <p:ph type="body" idx="1"/>
          </p:nvPr>
        </p:nvSpPr>
        <p:spPr>
          <a:xfrm>
            <a:off x="1202918" y="2011679"/>
            <a:ext cx="9784082" cy="4206242"/>
          </a:xfrm>
          <a:prstGeom prst="rect">
            <a:avLst/>
          </a:prstGeom>
        </p:spPr>
        <p:txBody>
          <a:bodyPr/>
          <a:lstStyle/>
          <a:p>
            <a:pPr marL="0" indent="0">
              <a:buSzTx/>
              <a:buFont typeface="Wingdings"/>
              <a:buNone/>
              <a:defRPr sz="3200"/>
            </a:pPr>
            <a:endParaRPr/>
          </a:p>
          <a:p>
            <a:pPr marL="0" indent="0">
              <a:buSzTx/>
              <a:buFont typeface="Wingdings"/>
              <a:buNone/>
              <a:defRPr sz="3200"/>
            </a:pPr>
            <a:endParaRPr/>
          </a:p>
          <a:p>
            <a:pPr marL="0" indent="0">
              <a:buSzTx/>
              <a:buFont typeface="Wingdings"/>
              <a:buNone/>
              <a:defRPr sz="3200" i="1"/>
            </a:pPr>
            <a:r>
              <a:t>“As an alcoholic, you will violate your standards quicker 	</a:t>
            </a:r>
          </a:p>
          <a:p>
            <a:pPr marL="0" lvl="2" indent="782320">
              <a:buSzTx/>
              <a:buFont typeface="Wingdings"/>
              <a:buNone/>
              <a:defRPr sz="3200" i="1"/>
            </a:pPr>
            <a:r>
              <a:t>than you can lower them.”</a:t>
            </a:r>
          </a:p>
          <a:p>
            <a:pPr>
              <a:defRPr sz="3200"/>
            </a:pPr>
            <a:endParaRPr/>
          </a:p>
          <a:p>
            <a:pPr marL="0" indent="0">
              <a:buSzTx/>
              <a:buFont typeface="Wingdings"/>
              <a:buNone/>
              <a:defRPr sz="3200"/>
            </a:pPr>
            <a:r>
              <a:t>					Robin Williams</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Title 1"/>
          <p:cNvSpPr txBox="1">
            <a:spLocks noGrp="1"/>
          </p:cNvSpPr>
          <p:nvPr>
            <p:ph type="title"/>
          </p:nvPr>
        </p:nvSpPr>
        <p:spPr>
          <a:xfrm>
            <a:off x="1202918" y="284175"/>
            <a:ext cx="9784082" cy="1508762"/>
          </a:xfrm>
          <a:prstGeom prst="rect">
            <a:avLst/>
          </a:prstGeom>
        </p:spPr>
        <p:txBody>
          <a:bodyPr/>
          <a:lstStyle/>
          <a:p>
            <a:r>
              <a:t>Alcohol</a:t>
            </a:r>
          </a:p>
        </p:txBody>
      </p:sp>
      <p:sp>
        <p:nvSpPr>
          <p:cNvPr id="306" name="Content Placeholder 2"/>
          <p:cNvSpPr txBox="1">
            <a:spLocks noGrp="1"/>
          </p:cNvSpPr>
          <p:nvPr>
            <p:ph type="body" idx="1"/>
          </p:nvPr>
        </p:nvSpPr>
        <p:spPr>
          <a:xfrm>
            <a:off x="808383" y="2011679"/>
            <a:ext cx="8095472" cy="4562145"/>
          </a:xfrm>
          <a:prstGeom prst="rect">
            <a:avLst/>
          </a:prstGeom>
        </p:spPr>
        <p:txBody>
          <a:bodyPr numCol="2"/>
          <a:lstStyle/>
          <a:p>
            <a:pPr>
              <a:lnSpc>
                <a:spcPct val="72000"/>
              </a:lnSpc>
              <a:defRPr sz="1800"/>
            </a:pPr>
            <a:r>
              <a:t>Binge: pattern that brings blood alcohol content (BAC) to 0.08 %</a:t>
            </a:r>
          </a:p>
          <a:p>
            <a:pPr marL="411480" lvl="1" indent="-182879">
              <a:lnSpc>
                <a:spcPct val="72000"/>
              </a:lnSpc>
              <a:spcBef>
                <a:spcPts val="400"/>
              </a:spcBef>
              <a:defRPr sz="1700"/>
            </a:pPr>
            <a:r>
              <a:t>For typical male – 5+ drinks in a 2-hour sitting</a:t>
            </a:r>
          </a:p>
          <a:p>
            <a:pPr marL="411480" lvl="1" indent="-182879">
              <a:lnSpc>
                <a:spcPct val="72000"/>
              </a:lnSpc>
              <a:spcBef>
                <a:spcPts val="400"/>
              </a:spcBef>
              <a:defRPr sz="1700"/>
            </a:pPr>
            <a:r>
              <a:t>For typical female and all people 65+ - 4+ drinks in a 2-hour sitting</a:t>
            </a:r>
          </a:p>
          <a:p>
            <a:pPr>
              <a:lnSpc>
                <a:spcPct val="72000"/>
              </a:lnSpc>
              <a:defRPr sz="1800"/>
            </a:pPr>
            <a:r>
              <a:t>Heavy Use/’At Risk’ Use</a:t>
            </a:r>
          </a:p>
          <a:p>
            <a:pPr marL="411480" lvl="1" indent="-182879">
              <a:lnSpc>
                <a:spcPct val="72000"/>
              </a:lnSpc>
              <a:spcBef>
                <a:spcPts val="400"/>
              </a:spcBef>
              <a:defRPr sz="1700"/>
            </a:pPr>
            <a:r>
              <a:t>For typical male: 15+ drinks/week</a:t>
            </a:r>
          </a:p>
          <a:p>
            <a:pPr marL="411480" lvl="1" indent="-182879">
              <a:lnSpc>
                <a:spcPct val="72000"/>
              </a:lnSpc>
              <a:spcBef>
                <a:spcPts val="400"/>
              </a:spcBef>
              <a:defRPr sz="1700"/>
            </a:pPr>
            <a:r>
              <a:t>For typical female: 8+ drinks/week</a:t>
            </a:r>
          </a:p>
          <a:p>
            <a:pPr marL="411480" lvl="1" indent="-182879">
              <a:lnSpc>
                <a:spcPct val="72000"/>
              </a:lnSpc>
              <a:spcBef>
                <a:spcPts val="400"/>
              </a:spcBef>
              <a:defRPr sz="1700"/>
            </a:pPr>
            <a:r>
              <a:t>Binging on 5+ days/month</a:t>
            </a:r>
          </a:p>
          <a:p>
            <a:pPr>
              <a:lnSpc>
                <a:spcPct val="72000"/>
              </a:lnSpc>
              <a:defRPr sz="1800"/>
            </a:pPr>
            <a:r>
              <a:t>Particular Risk</a:t>
            </a:r>
          </a:p>
          <a:p>
            <a:pPr marL="411480" lvl="1" indent="-182879">
              <a:lnSpc>
                <a:spcPct val="72000"/>
              </a:lnSpc>
              <a:spcBef>
                <a:spcPts val="400"/>
              </a:spcBef>
              <a:defRPr sz="1700"/>
            </a:pPr>
            <a:r>
              <a:t>Younger adults</a:t>
            </a:r>
          </a:p>
          <a:p>
            <a:pPr marL="411480" lvl="1" indent="-182879">
              <a:lnSpc>
                <a:spcPct val="72000"/>
              </a:lnSpc>
              <a:spcBef>
                <a:spcPts val="400"/>
              </a:spcBef>
              <a:defRPr sz="1700"/>
            </a:pPr>
            <a:r>
              <a:t>Males: 2-3x more likely vs. Females</a:t>
            </a:r>
          </a:p>
          <a:p>
            <a:pPr marL="411480" lvl="1" indent="-182879">
              <a:lnSpc>
                <a:spcPct val="72000"/>
              </a:lnSpc>
              <a:spcBef>
                <a:spcPts val="400"/>
              </a:spcBef>
              <a:defRPr sz="1700"/>
            </a:pPr>
            <a:r>
              <a:t>Native American/First People’s</a:t>
            </a:r>
          </a:p>
          <a:p>
            <a:pPr marL="411480" lvl="1" indent="-182879">
              <a:lnSpc>
                <a:spcPct val="72000"/>
              </a:lnSpc>
              <a:spcBef>
                <a:spcPts val="400"/>
              </a:spcBef>
              <a:defRPr sz="1700"/>
            </a:pPr>
            <a:r>
              <a:t>Significant disability, other SUD, or existing mood disorder</a:t>
            </a:r>
          </a:p>
          <a:p>
            <a:pPr marL="411480" lvl="1" indent="-182879">
              <a:lnSpc>
                <a:spcPct val="72000"/>
              </a:lnSpc>
              <a:spcBef>
                <a:spcPts val="400"/>
              </a:spcBef>
              <a:defRPr sz="1700"/>
            </a:pPr>
            <a:endParaRPr/>
          </a:p>
          <a:p>
            <a:pPr>
              <a:lnSpc>
                <a:spcPct val="72000"/>
              </a:lnSpc>
              <a:defRPr sz="1800"/>
            </a:pPr>
            <a:endParaRPr/>
          </a:p>
          <a:p>
            <a:pPr>
              <a:lnSpc>
                <a:spcPct val="72000"/>
              </a:lnSpc>
              <a:defRPr sz="1800"/>
            </a:pPr>
            <a:endParaRPr/>
          </a:p>
          <a:p>
            <a:pPr>
              <a:lnSpc>
                <a:spcPct val="72000"/>
              </a:lnSpc>
              <a:defRPr sz="1800"/>
            </a:pPr>
            <a:endParaRPr/>
          </a:p>
          <a:p>
            <a:pPr>
              <a:lnSpc>
                <a:spcPct val="72000"/>
              </a:lnSpc>
              <a:defRPr sz="1800"/>
            </a:pPr>
            <a:endParaRPr/>
          </a:p>
          <a:p>
            <a:pPr>
              <a:lnSpc>
                <a:spcPct val="72000"/>
              </a:lnSpc>
              <a:defRPr sz="1800"/>
            </a:pPr>
            <a:endParaRPr/>
          </a:p>
          <a:p>
            <a:pPr>
              <a:lnSpc>
                <a:spcPct val="72000"/>
              </a:lnSpc>
              <a:defRPr sz="1800"/>
            </a:pPr>
            <a:endParaRPr/>
          </a:p>
          <a:p>
            <a:pPr>
              <a:lnSpc>
                <a:spcPct val="72000"/>
              </a:lnSpc>
              <a:defRPr sz="1800"/>
            </a:pPr>
            <a:r>
              <a:t>What’s a standard ‘Drink’</a:t>
            </a:r>
          </a:p>
          <a:p>
            <a:pPr marL="411480" lvl="1" indent="-182879">
              <a:lnSpc>
                <a:spcPct val="72000"/>
              </a:lnSpc>
              <a:spcBef>
                <a:spcPts val="400"/>
              </a:spcBef>
              <a:defRPr sz="1700"/>
            </a:pPr>
            <a:r>
              <a:t>1x standard drink contains 14 grams alcohol</a:t>
            </a:r>
          </a:p>
          <a:p>
            <a:pPr marL="411480" lvl="1" indent="-182879">
              <a:lnSpc>
                <a:spcPct val="72000"/>
              </a:lnSpc>
              <a:spcBef>
                <a:spcPts val="400"/>
              </a:spcBef>
              <a:defRPr sz="1700"/>
            </a:pPr>
            <a:r>
              <a:t>12 oz of ‘regular beer’ (~5% abv)</a:t>
            </a:r>
          </a:p>
          <a:p>
            <a:pPr marL="411480" lvl="1" indent="-182879">
              <a:lnSpc>
                <a:spcPct val="72000"/>
              </a:lnSpc>
              <a:spcBef>
                <a:spcPts val="400"/>
              </a:spcBef>
              <a:defRPr sz="1700"/>
            </a:pPr>
            <a:r>
              <a:t>5 oz of wine (~12%)</a:t>
            </a:r>
          </a:p>
          <a:p>
            <a:pPr marL="411480" lvl="1" indent="-182879">
              <a:lnSpc>
                <a:spcPct val="72000"/>
              </a:lnSpc>
              <a:spcBef>
                <a:spcPts val="400"/>
              </a:spcBef>
              <a:defRPr sz="1700"/>
            </a:pPr>
            <a:r>
              <a:t>1.5 oz distilled spirits (40%)</a:t>
            </a:r>
          </a:p>
          <a:p>
            <a:pPr marL="411480" lvl="1" indent="-182879">
              <a:lnSpc>
                <a:spcPct val="72000"/>
              </a:lnSpc>
              <a:spcBef>
                <a:spcPts val="400"/>
              </a:spcBef>
              <a:defRPr sz="1700"/>
            </a:pPr>
            <a:r>
              <a:t>NOTE: Can widely vary, hence may need to ask about the specific brand</a:t>
            </a:r>
          </a:p>
          <a:p>
            <a:pPr marL="640080" lvl="2" indent="-182880">
              <a:lnSpc>
                <a:spcPct val="72000"/>
              </a:lnSpc>
              <a:spcBef>
                <a:spcPts val="400"/>
              </a:spcBef>
              <a:defRPr sz="1500"/>
            </a:pPr>
            <a:r>
              <a:t>i.e. Sam Adams Utopias is 28% alcohol </a:t>
            </a:r>
            <a:r>
              <a:rPr>
                <a:latin typeface="Wingdings"/>
                <a:ea typeface="Wingdings"/>
                <a:cs typeface="Wingdings"/>
                <a:sym typeface="Wingdings"/>
              </a:rPr>
              <a:t> </a:t>
            </a:r>
            <a:r>
              <a:t>12 oz is 5.6 drink equivalents</a:t>
            </a:r>
          </a:p>
          <a:p>
            <a:pPr marL="640080" lvl="2" indent="-182880">
              <a:lnSpc>
                <a:spcPct val="72000"/>
              </a:lnSpc>
              <a:spcBef>
                <a:spcPts val="400"/>
              </a:spcBef>
              <a:defRPr sz="1500"/>
            </a:pPr>
            <a:r>
              <a:t>i.e. Barcardi 151 ~75% alcohol </a:t>
            </a:r>
            <a:r>
              <a:rPr>
                <a:latin typeface="Wingdings"/>
                <a:ea typeface="Wingdings"/>
                <a:cs typeface="Wingdings"/>
                <a:sym typeface="Wingdings"/>
              </a:rPr>
              <a:t></a:t>
            </a:r>
            <a:r>
              <a:t>1x ‘shot’   is about 2 drink equivalents</a:t>
            </a:r>
          </a:p>
        </p:txBody>
      </p:sp>
      <p:pic>
        <p:nvPicPr>
          <p:cNvPr id="307" name="Picture 2" descr="Picture 2"/>
          <p:cNvPicPr>
            <a:picLocks noChangeAspect="1"/>
          </p:cNvPicPr>
          <p:nvPr/>
        </p:nvPicPr>
        <p:blipFill>
          <a:blip r:embed="rId2"/>
          <a:stretch>
            <a:fillRect/>
          </a:stretch>
        </p:blipFill>
        <p:spPr>
          <a:xfrm>
            <a:off x="5451543" y="228133"/>
            <a:ext cx="2953549" cy="2953549"/>
          </a:xfrm>
          <a:prstGeom prst="rect">
            <a:avLst/>
          </a:prstGeom>
          <a:ln w="12700">
            <a:miter lim="400000"/>
          </a:ln>
        </p:spPr>
      </p:pic>
      <p:pic>
        <p:nvPicPr>
          <p:cNvPr id="308" name="Picture 4" descr="Picture 4"/>
          <p:cNvPicPr>
            <a:picLocks noChangeAspect="1"/>
          </p:cNvPicPr>
          <p:nvPr/>
        </p:nvPicPr>
        <p:blipFill>
          <a:blip r:embed="rId3"/>
          <a:srcRect r="17455"/>
          <a:stretch>
            <a:fillRect/>
          </a:stretch>
        </p:blipFill>
        <p:spPr>
          <a:xfrm>
            <a:off x="8911963" y="683490"/>
            <a:ext cx="3098832" cy="2498191"/>
          </a:xfrm>
          <a:prstGeom prst="rect">
            <a:avLst/>
          </a:prstGeom>
          <a:ln w="12700">
            <a:miter lim="400000"/>
          </a:ln>
        </p:spPr>
      </p:pic>
      <p:pic>
        <p:nvPicPr>
          <p:cNvPr id="309" name="Picture 6" descr="Picture 6"/>
          <p:cNvPicPr>
            <a:picLocks noChangeAspect="1"/>
          </p:cNvPicPr>
          <p:nvPr/>
        </p:nvPicPr>
        <p:blipFill>
          <a:blip r:embed="rId4"/>
          <a:srcRect l="10713" r="10712"/>
          <a:stretch>
            <a:fillRect/>
          </a:stretch>
        </p:blipFill>
        <p:spPr>
          <a:xfrm>
            <a:off x="8898160" y="3580996"/>
            <a:ext cx="3060983" cy="2652272"/>
          </a:xfrm>
          <a:prstGeom prst="rect">
            <a:avLst/>
          </a:prstGeom>
          <a:ln w="12700">
            <a:miter lim="400000"/>
          </a:ln>
        </p:spPr>
      </p:pic>
      <p:sp>
        <p:nvSpPr>
          <p:cNvPr id="310" name="TextBox 4"/>
          <p:cNvSpPr txBox="1"/>
          <p:nvPr/>
        </p:nvSpPr>
        <p:spPr>
          <a:xfrm>
            <a:off x="350519" y="6372916"/>
            <a:ext cx="10590760"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400">
                <a:solidFill>
                  <a:srgbClr val="FFFFFF"/>
                </a:solidFill>
              </a:defRPr>
            </a:lvl1pPr>
          </a:lstStyle>
          <a:p>
            <a:r>
              <a:t>https://www.niaaa.nih.gov/alcohol-health/overview-alcohol-consumption/moderate-binge-drinking</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Content Placeholder 2"/>
          <p:cNvSpPr txBox="1">
            <a:spLocks noGrp="1"/>
          </p:cNvSpPr>
          <p:nvPr>
            <p:ph type="body" sz="half" idx="1"/>
          </p:nvPr>
        </p:nvSpPr>
        <p:spPr>
          <a:xfrm>
            <a:off x="490329" y="4187685"/>
            <a:ext cx="11701672" cy="2386139"/>
          </a:xfrm>
          <a:prstGeom prst="rect">
            <a:avLst/>
          </a:prstGeom>
        </p:spPr>
        <p:txBody>
          <a:bodyPr/>
          <a:lstStyle/>
          <a:p>
            <a:pPr>
              <a:lnSpc>
                <a:spcPct val="81000"/>
              </a:lnSpc>
            </a:pPr>
            <a:r>
              <a:t>Per 2022 NSDUH, 215.6 million adults 18+ reported alcohol use at some point in their lifetime (84.1%)</a:t>
            </a:r>
          </a:p>
          <a:p>
            <a:pPr marL="411480" lvl="1" indent="-182879">
              <a:lnSpc>
                <a:spcPct val="81000"/>
              </a:lnSpc>
              <a:spcBef>
                <a:spcPts val="400"/>
              </a:spcBef>
              <a:defRPr sz="2000"/>
            </a:pPr>
            <a:r>
              <a:t>In people 12+, 62.8% of all people drank within the last year.</a:t>
            </a:r>
          </a:p>
          <a:p>
            <a:pPr marL="411480" lvl="1" indent="-182879">
              <a:lnSpc>
                <a:spcPct val="81000"/>
              </a:lnSpc>
              <a:spcBef>
                <a:spcPts val="400"/>
              </a:spcBef>
              <a:defRPr sz="2000"/>
            </a:pPr>
            <a:r>
              <a:t>21.7% reported binge drinking in last month prior</a:t>
            </a:r>
          </a:p>
          <a:p>
            <a:pPr>
              <a:lnSpc>
                <a:spcPct val="81000"/>
              </a:lnSpc>
            </a:pPr>
            <a:r>
              <a:t>Per Alcohol Related Disease Impact (ARDI), during 2020-2021, excessive alcohol use responsible for 178,000 deaths and 4.3 million potential life-years lost</a:t>
            </a:r>
          </a:p>
          <a:p>
            <a:pPr marL="411480" lvl="1" indent="-182879">
              <a:lnSpc>
                <a:spcPct val="81000"/>
              </a:lnSpc>
              <a:spcBef>
                <a:spcPts val="400"/>
              </a:spcBef>
              <a:defRPr sz="2000"/>
            </a:pPr>
            <a:r>
              <a:t>1/3 of deaths and &gt; ½ of lives lost due to binge drinking</a:t>
            </a:r>
          </a:p>
        </p:txBody>
      </p:sp>
      <p:pic>
        <p:nvPicPr>
          <p:cNvPr id="313" name="Picture 4" descr="Picture 4"/>
          <p:cNvPicPr>
            <a:picLocks noChangeAspect="1"/>
          </p:cNvPicPr>
          <p:nvPr/>
        </p:nvPicPr>
        <p:blipFill>
          <a:blip r:embed="rId2"/>
          <a:stretch>
            <a:fillRect/>
          </a:stretch>
        </p:blipFill>
        <p:spPr>
          <a:xfrm>
            <a:off x="2238398" y="389477"/>
            <a:ext cx="7715204" cy="3813383"/>
          </a:xfrm>
          <a:prstGeom prst="rect">
            <a:avLst/>
          </a:prstGeom>
          <a:ln w="12700">
            <a:miter lim="400000"/>
          </a:ln>
        </p:spPr>
      </p:pic>
      <p:sp>
        <p:nvSpPr>
          <p:cNvPr id="314" name="TextBox 7"/>
          <p:cNvSpPr txBox="1"/>
          <p:nvPr/>
        </p:nvSpPr>
        <p:spPr>
          <a:xfrm>
            <a:off x="8063284" y="6464887"/>
            <a:ext cx="3592666"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400">
                <a:solidFill>
                  <a:srgbClr val="FFFFFF"/>
                </a:solidFill>
              </a:defRPr>
            </a:lvl1pPr>
          </a:lstStyle>
          <a:p>
            <a:r>
              <a:t>https://www.cdc.gov/alcohol/data-stats.htm</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Title 1"/>
          <p:cNvSpPr txBox="1">
            <a:spLocks noGrp="1"/>
          </p:cNvSpPr>
          <p:nvPr>
            <p:ph type="title"/>
          </p:nvPr>
        </p:nvSpPr>
        <p:spPr>
          <a:xfrm>
            <a:off x="1202918" y="284175"/>
            <a:ext cx="9784082" cy="1508762"/>
          </a:xfrm>
          <a:prstGeom prst="rect">
            <a:avLst/>
          </a:prstGeom>
        </p:spPr>
        <p:txBody>
          <a:bodyPr/>
          <a:lstStyle/>
          <a:p>
            <a:r>
              <a:t>Alcohol Intoxication</a:t>
            </a:r>
          </a:p>
        </p:txBody>
      </p:sp>
      <p:sp>
        <p:nvSpPr>
          <p:cNvPr id="317" name="Content Placeholder 2"/>
          <p:cNvSpPr txBox="1">
            <a:spLocks noGrp="1"/>
          </p:cNvSpPr>
          <p:nvPr>
            <p:ph type="body" sz="half" idx="1"/>
          </p:nvPr>
        </p:nvSpPr>
        <p:spPr>
          <a:xfrm>
            <a:off x="1202919" y="2011679"/>
            <a:ext cx="5923596" cy="4206242"/>
          </a:xfrm>
          <a:prstGeom prst="rect">
            <a:avLst/>
          </a:prstGeom>
        </p:spPr>
        <p:txBody>
          <a:bodyPr/>
          <a:lstStyle/>
          <a:p>
            <a:r>
              <a:t>Alcohol metabolism follows Zero-order elimination kinetics</a:t>
            </a:r>
          </a:p>
          <a:p>
            <a:pPr marL="411480" lvl="1" indent="-182879">
              <a:spcBef>
                <a:spcPts val="400"/>
              </a:spcBef>
              <a:defRPr sz="2000"/>
            </a:pPr>
            <a:r>
              <a:t>Decreases by ~0.015% per hour in average person</a:t>
            </a:r>
          </a:p>
          <a:p>
            <a:r>
              <a:t>Legal limit – 0.8 BAC (0.08% blood by volume)</a:t>
            </a:r>
          </a:p>
          <a:p>
            <a:r>
              <a:t>0.15-0.3% </a:t>
            </a:r>
            <a:r>
              <a:rPr>
                <a:latin typeface="Wingdings"/>
                <a:ea typeface="Wingdings"/>
                <a:cs typeface="Wingdings"/>
                <a:sym typeface="Wingdings"/>
              </a:rPr>
              <a:t> </a:t>
            </a:r>
            <a:r>
              <a:t>high risk of decrease in airway protection and voluntary control of motor functions</a:t>
            </a:r>
          </a:p>
          <a:p>
            <a:r>
              <a:t>&gt;0.3% </a:t>
            </a:r>
            <a:r>
              <a:rPr>
                <a:latin typeface="Wingdings"/>
                <a:ea typeface="Wingdings"/>
                <a:cs typeface="Wingdings"/>
                <a:sym typeface="Wingdings"/>
              </a:rPr>
              <a:t> </a:t>
            </a:r>
            <a:r>
              <a:t>increased risk of coma/death</a:t>
            </a:r>
          </a:p>
        </p:txBody>
      </p:sp>
      <p:pic>
        <p:nvPicPr>
          <p:cNvPr id="318" name="Picture 4" descr="Picture 4"/>
          <p:cNvPicPr>
            <a:picLocks noChangeAspect="1"/>
          </p:cNvPicPr>
          <p:nvPr/>
        </p:nvPicPr>
        <p:blipFill>
          <a:blip r:embed="rId2"/>
          <a:stretch>
            <a:fillRect/>
          </a:stretch>
        </p:blipFill>
        <p:spPr>
          <a:xfrm>
            <a:off x="7341865" y="2011679"/>
            <a:ext cx="4620270" cy="4505955"/>
          </a:xfrm>
          <a:prstGeom prst="rect">
            <a:avLst/>
          </a:prstGeom>
          <a:ln w="12700">
            <a:miter lim="400000"/>
          </a:ln>
        </p:spPr>
      </p:pic>
      <p:sp>
        <p:nvSpPr>
          <p:cNvPr id="319" name="TextBox 6"/>
          <p:cNvSpPr txBox="1"/>
          <p:nvPr/>
        </p:nvSpPr>
        <p:spPr>
          <a:xfrm>
            <a:off x="452121" y="6517633"/>
            <a:ext cx="10912752"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200">
                <a:solidFill>
                  <a:srgbClr val="FFFFFF"/>
                </a:solidFill>
              </a:defRPr>
            </a:pPr>
            <a:r>
              <a:t>Wilkinson, Paul K., et al. "Pharmacokinetics of ethanol after oral administration in the fasting state." </a:t>
            </a:r>
            <a:r>
              <a:rPr i="1"/>
              <a:t>Journal of pharmacokinetics and biopharmaceutics</a:t>
            </a:r>
            <a:r>
              <a:t> 5.3 (1977): 207-224</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Picture 4" descr="Picture 4"/>
          <p:cNvPicPr>
            <a:picLocks noChangeAspect="1"/>
          </p:cNvPicPr>
          <p:nvPr/>
        </p:nvPicPr>
        <p:blipFill>
          <a:blip r:embed="rId2"/>
          <a:stretch>
            <a:fillRect/>
          </a:stretch>
        </p:blipFill>
        <p:spPr>
          <a:xfrm>
            <a:off x="1000633" y="806267"/>
            <a:ext cx="10190734" cy="5245465"/>
          </a:xfrm>
          <a:prstGeom prst="rect">
            <a:avLst/>
          </a:prstGeom>
          <a:ln w="12700">
            <a:miter lim="400000"/>
          </a:ln>
        </p:spPr>
      </p:pic>
      <p:sp>
        <p:nvSpPr>
          <p:cNvPr id="322" name="TextBox 6"/>
          <p:cNvSpPr txBox="1"/>
          <p:nvPr/>
        </p:nvSpPr>
        <p:spPr>
          <a:xfrm>
            <a:off x="2614749" y="6251997"/>
            <a:ext cx="6004560" cy="345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rgbClr val="FFFFFF"/>
                </a:solidFill>
              </a:defRPr>
            </a:lvl1pPr>
          </a:lstStyle>
          <a:p>
            <a:r>
              <a:t>https://www.washingtonalcoholtraining.com/resources/bac/</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Title 1"/>
          <p:cNvSpPr txBox="1">
            <a:spLocks noGrp="1"/>
          </p:cNvSpPr>
          <p:nvPr>
            <p:ph type="title"/>
          </p:nvPr>
        </p:nvSpPr>
        <p:spPr>
          <a:xfrm>
            <a:off x="1202918" y="284175"/>
            <a:ext cx="9784082" cy="1508762"/>
          </a:xfrm>
          <a:prstGeom prst="rect">
            <a:avLst/>
          </a:prstGeom>
        </p:spPr>
        <p:txBody>
          <a:bodyPr/>
          <a:lstStyle/>
          <a:p>
            <a:r>
              <a:t>Intoxication</a:t>
            </a:r>
          </a:p>
        </p:txBody>
      </p:sp>
      <p:sp>
        <p:nvSpPr>
          <p:cNvPr id="325" name="Content Placeholder 2"/>
          <p:cNvSpPr txBox="1">
            <a:spLocks noGrp="1"/>
          </p:cNvSpPr>
          <p:nvPr>
            <p:ph type="body" idx="1"/>
          </p:nvPr>
        </p:nvSpPr>
        <p:spPr>
          <a:xfrm>
            <a:off x="1202918" y="2011679"/>
            <a:ext cx="9784082" cy="4206242"/>
          </a:xfrm>
          <a:prstGeom prst="rect">
            <a:avLst/>
          </a:prstGeom>
        </p:spPr>
        <p:txBody>
          <a:bodyPr/>
          <a:lstStyle/>
          <a:p>
            <a:endParaRPr/>
          </a:p>
        </p:txBody>
      </p:sp>
      <p:pic>
        <p:nvPicPr>
          <p:cNvPr id="326" name="Picture 4" descr="Picture 4"/>
          <p:cNvPicPr>
            <a:picLocks noChangeAspect="1"/>
          </p:cNvPicPr>
          <p:nvPr/>
        </p:nvPicPr>
        <p:blipFill>
          <a:blip r:embed="rId2"/>
          <a:stretch>
            <a:fillRect/>
          </a:stretch>
        </p:blipFill>
        <p:spPr>
          <a:xfrm>
            <a:off x="653237" y="229746"/>
            <a:ext cx="5395432" cy="6344078"/>
          </a:xfrm>
          <a:prstGeom prst="rect">
            <a:avLst/>
          </a:prstGeom>
          <a:ln w="12700">
            <a:miter lim="400000"/>
          </a:ln>
        </p:spPr>
      </p:pic>
      <p:pic>
        <p:nvPicPr>
          <p:cNvPr id="327" name="Picture 6" descr="Picture 6"/>
          <p:cNvPicPr>
            <a:picLocks noChangeAspect="1"/>
          </p:cNvPicPr>
          <p:nvPr/>
        </p:nvPicPr>
        <p:blipFill>
          <a:blip r:embed="rId3"/>
          <a:stretch>
            <a:fillRect/>
          </a:stretch>
        </p:blipFill>
        <p:spPr>
          <a:xfrm>
            <a:off x="6308888" y="217247"/>
            <a:ext cx="5395433" cy="6344078"/>
          </a:xfrm>
          <a:prstGeom prst="rect">
            <a:avLst/>
          </a:prstGeom>
          <a:ln w="12700">
            <a:miter lim="400000"/>
          </a:ln>
        </p:spPr>
      </p:pic>
      <p:sp>
        <p:nvSpPr>
          <p:cNvPr id="328" name="TextBox 8"/>
          <p:cNvSpPr txBox="1"/>
          <p:nvPr/>
        </p:nvSpPr>
        <p:spPr>
          <a:xfrm>
            <a:off x="2880832" y="6486030"/>
            <a:ext cx="6004560" cy="345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rgbClr val="FFFFFF"/>
                </a:solidFill>
              </a:defRPr>
            </a:lvl1pPr>
          </a:lstStyle>
          <a:p>
            <a:r>
              <a:t>https://www3.uwsp.edu/safepoint/Pages/bac.aspx</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Title 1"/>
          <p:cNvSpPr txBox="1">
            <a:spLocks noGrp="1"/>
          </p:cNvSpPr>
          <p:nvPr>
            <p:ph type="title"/>
          </p:nvPr>
        </p:nvSpPr>
        <p:spPr>
          <a:xfrm>
            <a:off x="1202918" y="284175"/>
            <a:ext cx="9784082" cy="1508762"/>
          </a:xfrm>
          <a:prstGeom prst="rect">
            <a:avLst/>
          </a:prstGeom>
        </p:spPr>
        <p:txBody>
          <a:bodyPr/>
          <a:lstStyle/>
          <a:p>
            <a:r>
              <a:t>Alcohol Risks</a:t>
            </a:r>
          </a:p>
        </p:txBody>
      </p:sp>
      <p:sp>
        <p:nvSpPr>
          <p:cNvPr id="331" name="Content Placeholder 2"/>
          <p:cNvSpPr txBox="1">
            <a:spLocks noGrp="1"/>
          </p:cNvSpPr>
          <p:nvPr>
            <p:ph type="body" idx="1"/>
          </p:nvPr>
        </p:nvSpPr>
        <p:spPr>
          <a:xfrm>
            <a:off x="1202919" y="2011679"/>
            <a:ext cx="9595710" cy="4206242"/>
          </a:xfrm>
          <a:prstGeom prst="rect">
            <a:avLst/>
          </a:prstGeom>
        </p:spPr>
        <p:txBody>
          <a:bodyPr/>
          <a:lstStyle/>
          <a:p>
            <a:pPr>
              <a:defRPr sz="2000"/>
            </a:pPr>
            <a:r>
              <a:t>Short Term</a:t>
            </a:r>
          </a:p>
          <a:p>
            <a:pPr marL="411480" lvl="1" indent="-182879">
              <a:spcBef>
                <a:spcPts val="400"/>
              </a:spcBef>
              <a:defRPr sz="1800"/>
            </a:pPr>
            <a:r>
              <a:t>Injuries</a:t>
            </a:r>
          </a:p>
          <a:p>
            <a:pPr marL="411480" lvl="1" indent="-182879">
              <a:spcBef>
                <a:spcPts val="400"/>
              </a:spcBef>
              <a:defRPr sz="1800"/>
            </a:pPr>
            <a:r>
              <a:t>Alcohol poisoning</a:t>
            </a:r>
          </a:p>
          <a:p>
            <a:pPr marL="411480" lvl="1" indent="-182879">
              <a:spcBef>
                <a:spcPts val="400"/>
              </a:spcBef>
              <a:defRPr sz="1800"/>
            </a:pPr>
            <a:r>
              <a:t>Risky behaviors (sexual, substance, etc)</a:t>
            </a:r>
          </a:p>
          <a:p>
            <a:pPr marL="411480" lvl="1" indent="-182879">
              <a:spcBef>
                <a:spcPts val="400"/>
              </a:spcBef>
              <a:defRPr sz="1800"/>
            </a:pPr>
            <a:r>
              <a:t>Miscarriage, stillbirth, or fetal alcohol syndrome</a:t>
            </a:r>
          </a:p>
          <a:p>
            <a:pPr marL="411480" lvl="1" indent="-182879">
              <a:spcBef>
                <a:spcPts val="400"/>
              </a:spcBef>
              <a:defRPr sz="1800"/>
            </a:pPr>
            <a:r>
              <a:t>Acute hepatic injuries, pancreatitis, respiratory depression, </a:t>
            </a:r>
          </a:p>
          <a:p>
            <a:pPr>
              <a:defRPr sz="2000"/>
            </a:pPr>
            <a:r>
              <a:t>Long Term</a:t>
            </a:r>
          </a:p>
          <a:p>
            <a:pPr marL="411480" lvl="1" indent="-182879">
              <a:spcBef>
                <a:spcPts val="400"/>
              </a:spcBef>
              <a:defRPr sz="1800"/>
            </a:pPr>
            <a:r>
              <a:t>Cardiovascular – dilated cardiomyopathy/CHF, arrhythmia, elevated blood pressure, stroke</a:t>
            </a:r>
          </a:p>
          <a:p>
            <a:pPr marL="411480" lvl="1" indent="-182879">
              <a:spcBef>
                <a:spcPts val="400"/>
              </a:spcBef>
              <a:defRPr sz="1800"/>
            </a:pPr>
            <a:r>
              <a:t>GI – pancreatic insufficiency, hepatic steatosis, hepatitis, cirrhosis; malnutrition, GI-bleeds</a:t>
            </a:r>
          </a:p>
          <a:p>
            <a:pPr marL="411480" lvl="1" indent="-182879">
              <a:spcBef>
                <a:spcPts val="400"/>
              </a:spcBef>
              <a:defRPr sz="1800"/>
            </a:pPr>
            <a:r>
              <a:t>Malignancy: mouth, throat, lung, gastric, hepatic</a:t>
            </a:r>
          </a:p>
          <a:p>
            <a:pPr marL="411480" lvl="1" indent="-182879">
              <a:spcBef>
                <a:spcPts val="400"/>
              </a:spcBef>
              <a:defRPr sz="1800"/>
            </a:pPr>
            <a:r>
              <a:t>Neuro: peripheral neuropathies, cognitive problems, Wernicke-Korsakoff, withdrawal seizures</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Title 1"/>
          <p:cNvSpPr txBox="1">
            <a:spLocks noGrp="1"/>
          </p:cNvSpPr>
          <p:nvPr>
            <p:ph type="title"/>
          </p:nvPr>
        </p:nvSpPr>
        <p:spPr>
          <a:xfrm>
            <a:off x="1202918" y="284175"/>
            <a:ext cx="9784082" cy="1508762"/>
          </a:xfrm>
          <a:prstGeom prst="rect">
            <a:avLst/>
          </a:prstGeom>
        </p:spPr>
        <p:txBody>
          <a:bodyPr/>
          <a:lstStyle/>
          <a:p>
            <a:r>
              <a:t>Alcohol Use disorder Screening</a:t>
            </a:r>
          </a:p>
        </p:txBody>
      </p:sp>
      <p:sp>
        <p:nvSpPr>
          <p:cNvPr id="334" name="Content Placeholder 2"/>
          <p:cNvSpPr txBox="1">
            <a:spLocks noGrp="1"/>
          </p:cNvSpPr>
          <p:nvPr>
            <p:ph type="body" idx="1"/>
          </p:nvPr>
        </p:nvSpPr>
        <p:spPr>
          <a:xfrm>
            <a:off x="1202918" y="2011679"/>
            <a:ext cx="9784082" cy="4206242"/>
          </a:xfrm>
          <a:prstGeom prst="rect">
            <a:avLst/>
          </a:prstGeom>
        </p:spPr>
        <p:txBody>
          <a:bodyPr/>
          <a:lstStyle/>
          <a:p>
            <a:r>
              <a:t>CAGE  </a:t>
            </a:r>
          </a:p>
          <a:p>
            <a:pPr marL="411480" lvl="1" indent="-182879">
              <a:spcBef>
                <a:spcPts val="400"/>
              </a:spcBef>
              <a:defRPr sz="2000"/>
            </a:pPr>
            <a:r>
              <a:t>Have you ever:</a:t>
            </a:r>
          </a:p>
          <a:p>
            <a:pPr marL="640080" lvl="2" indent="-182880">
              <a:spcBef>
                <a:spcPts val="400"/>
              </a:spcBef>
              <a:defRPr sz="1800"/>
            </a:pPr>
            <a:r>
              <a:t>felt the need to Cut down?</a:t>
            </a:r>
          </a:p>
          <a:p>
            <a:pPr marL="640080" lvl="2" indent="-182880">
              <a:spcBef>
                <a:spcPts val="400"/>
              </a:spcBef>
              <a:defRPr sz="1800"/>
            </a:pPr>
            <a:r>
              <a:t>been Annoyed by people criticizing your drinking?</a:t>
            </a:r>
          </a:p>
          <a:p>
            <a:pPr marL="640080" lvl="2" indent="-182880">
              <a:spcBef>
                <a:spcPts val="400"/>
              </a:spcBef>
              <a:defRPr sz="1800"/>
            </a:pPr>
            <a:r>
              <a:t>felt Guilty about drinking?</a:t>
            </a:r>
          </a:p>
          <a:p>
            <a:pPr marL="640080" lvl="2" indent="-182880">
              <a:spcBef>
                <a:spcPts val="400"/>
              </a:spcBef>
              <a:defRPr sz="1800"/>
            </a:pPr>
            <a:r>
              <a:t>felt you needed a drink/Eye-opener upon waking to steady your nerves</a:t>
            </a:r>
          </a:p>
          <a:p>
            <a:pPr marL="411480" lvl="1" indent="-182879">
              <a:spcBef>
                <a:spcPts val="400"/>
              </a:spcBef>
              <a:defRPr sz="2000"/>
            </a:pPr>
            <a:r>
              <a:t>‘Yes’ to any is considered positive screen</a:t>
            </a:r>
          </a:p>
          <a:p>
            <a:r>
              <a:t>NIAAA Single Question Alcohol Screening Tool</a:t>
            </a:r>
          </a:p>
          <a:p>
            <a:pPr marL="411480" lvl="1" indent="-182879">
              <a:spcBef>
                <a:spcPts val="400"/>
              </a:spcBef>
              <a:defRPr sz="2000"/>
            </a:pPr>
            <a:r>
              <a:t>In the last year, have you ever drank more than 4 drinks in a single sitting</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itle 1"/>
          <p:cNvSpPr txBox="1">
            <a:spLocks noGrp="1"/>
          </p:cNvSpPr>
          <p:nvPr>
            <p:ph type="title"/>
          </p:nvPr>
        </p:nvSpPr>
        <p:spPr>
          <a:xfrm>
            <a:off x="1202918" y="284175"/>
            <a:ext cx="9784082" cy="1508762"/>
          </a:xfrm>
          <a:prstGeom prst="rect">
            <a:avLst/>
          </a:prstGeom>
        </p:spPr>
        <p:txBody>
          <a:bodyPr/>
          <a:lstStyle/>
          <a:p>
            <a:r>
              <a:t>Brief History (cont.)</a:t>
            </a:r>
          </a:p>
        </p:txBody>
      </p:sp>
      <p:sp>
        <p:nvSpPr>
          <p:cNvPr id="116" name="Content Placeholder 2"/>
          <p:cNvSpPr txBox="1">
            <a:spLocks noGrp="1"/>
          </p:cNvSpPr>
          <p:nvPr>
            <p:ph type="body" idx="1"/>
          </p:nvPr>
        </p:nvSpPr>
        <p:spPr>
          <a:xfrm>
            <a:off x="457201" y="2011679"/>
            <a:ext cx="7677151" cy="4562145"/>
          </a:xfrm>
          <a:prstGeom prst="rect">
            <a:avLst/>
          </a:prstGeom>
        </p:spPr>
        <p:txBody>
          <a:bodyPr/>
          <a:lstStyle/>
          <a:p>
            <a:pPr>
              <a:lnSpc>
                <a:spcPct val="72000"/>
              </a:lnSpc>
              <a:defRPr sz="2000"/>
            </a:pPr>
            <a:r>
              <a:t>Early 1800’s – morphine first isolated from opium for clinical use</a:t>
            </a:r>
          </a:p>
          <a:p>
            <a:pPr>
              <a:lnSpc>
                <a:spcPct val="72000"/>
              </a:lnSpc>
              <a:defRPr sz="2000"/>
            </a:pPr>
            <a:r>
              <a:t>1860 – Cocaine first isolated from coca leaves; used initially for anesthesia</a:t>
            </a:r>
          </a:p>
          <a:p>
            <a:pPr marL="411480" lvl="1" indent="-182879">
              <a:lnSpc>
                <a:spcPct val="72000"/>
              </a:lnSpc>
              <a:spcBef>
                <a:spcPts val="400"/>
              </a:spcBef>
              <a:defRPr sz="1800"/>
            </a:pPr>
            <a:r>
              <a:t>Gradually used in more settings until eventually spread enough for euphorigenic aspect to become more wide-spread in early 1900’s; became ‘feared’ by 1920 in most states</a:t>
            </a:r>
          </a:p>
          <a:p>
            <a:pPr>
              <a:lnSpc>
                <a:spcPct val="72000"/>
              </a:lnSpc>
              <a:defRPr sz="2000"/>
            </a:pPr>
            <a:r>
              <a:t>Late 1800’s: heroin developed for pain relief and as cough suppressant</a:t>
            </a:r>
          </a:p>
          <a:p>
            <a:pPr marL="411480" lvl="1" indent="-182879">
              <a:lnSpc>
                <a:spcPct val="72000"/>
              </a:lnSpc>
              <a:spcBef>
                <a:spcPts val="400"/>
              </a:spcBef>
              <a:defRPr sz="1800"/>
            </a:pPr>
            <a:r>
              <a:t>Produced by Bayer; dependence/addiction soon describe in years after</a:t>
            </a:r>
          </a:p>
          <a:p>
            <a:pPr>
              <a:lnSpc>
                <a:spcPct val="72000"/>
              </a:lnSpc>
              <a:defRPr sz="2000"/>
            </a:pPr>
            <a:r>
              <a:t>Early 1900’s: US bans opium importation</a:t>
            </a:r>
          </a:p>
          <a:p>
            <a:pPr>
              <a:lnSpc>
                <a:spcPct val="72000"/>
              </a:lnSpc>
              <a:defRPr sz="2000"/>
            </a:pPr>
            <a:r>
              <a:t>1914 – Congress passed Harrison Act, which tightly regulated sale &amp; distribution of cocaine</a:t>
            </a:r>
          </a:p>
          <a:p>
            <a:pPr>
              <a:lnSpc>
                <a:spcPct val="72000"/>
              </a:lnSpc>
              <a:defRPr sz="2000"/>
            </a:pPr>
            <a:r>
              <a:t>1916 – Oxycodone produced in Germany; more widely avail. in US after FDA approval</a:t>
            </a:r>
          </a:p>
          <a:p>
            <a:pPr>
              <a:lnSpc>
                <a:spcPct val="72000"/>
              </a:lnSpc>
              <a:defRPr sz="2000"/>
            </a:pPr>
            <a:r>
              <a:t>2000’s – Purdue Pharma aggressively marketed slow-release oxycodone as safe for chronic pain</a:t>
            </a:r>
          </a:p>
        </p:txBody>
      </p:sp>
      <p:pic>
        <p:nvPicPr>
          <p:cNvPr id="117" name="Picture 6" descr="Picture 6"/>
          <p:cNvPicPr>
            <a:picLocks noChangeAspect="1"/>
          </p:cNvPicPr>
          <p:nvPr/>
        </p:nvPicPr>
        <p:blipFill>
          <a:blip r:embed="rId2"/>
          <a:stretch>
            <a:fillRect/>
          </a:stretch>
        </p:blipFill>
        <p:spPr>
          <a:xfrm>
            <a:off x="8529580" y="68973"/>
            <a:ext cx="3205219" cy="2170579"/>
          </a:xfrm>
          <a:prstGeom prst="rect">
            <a:avLst/>
          </a:prstGeom>
          <a:ln w="12700">
            <a:miter lim="400000"/>
          </a:ln>
        </p:spPr>
      </p:pic>
      <p:pic>
        <p:nvPicPr>
          <p:cNvPr id="118" name="Picture 4" descr="Picture 4"/>
          <p:cNvPicPr>
            <a:picLocks noChangeAspect="1"/>
          </p:cNvPicPr>
          <p:nvPr/>
        </p:nvPicPr>
        <p:blipFill>
          <a:blip r:embed="rId3"/>
          <a:stretch>
            <a:fillRect/>
          </a:stretch>
        </p:blipFill>
        <p:spPr>
          <a:xfrm>
            <a:off x="8431921" y="4724213"/>
            <a:ext cx="3302878" cy="1849612"/>
          </a:xfrm>
          <a:prstGeom prst="rect">
            <a:avLst/>
          </a:prstGeom>
          <a:ln w="12700">
            <a:miter lim="400000"/>
          </a:ln>
        </p:spPr>
      </p:pic>
      <p:pic>
        <p:nvPicPr>
          <p:cNvPr id="119" name="Picture 4" descr="Picture 4"/>
          <p:cNvPicPr>
            <a:picLocks noChangeAspect="1"/>
          </p:cNvPicPr>
          <p:nvPr/>
        </p:nvPicPr>
        <p:blipFill>
          <a:blip r:embed="rId4"/>
          <a:stretch>
            <a:fillRect/>
          </a:stretch>
        </p:blipFill>
        <p:spPr>
          <a:xfrm>
            <a:off x="8280964" y="2327587"/>
            <a:ext cx="3702453" cy="2308589"/>
          </a:xfrm>
          <a:prstGeom prst="rect">
            <a:avLst/>
          </a:prstGeom>
          <a:ln w="12700">
            <a:miter lim="400000"/>
          </a:ln>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Title 1"/>
          <p:cNvSpPr txBox="1">
            <a:spLocks noGrp="1"/>
          </p:cNvSpPr>
          <p:nvPr>
            <p:ph type="title"/>
          </p:nvPr>
        </p:nvSpPr>
        <p:spPr>
          <a:xfrm>
            <a:off x="1202918" y="284175"/>
            <a:ext cx="9784082" cy="1508762"/>
          </a:xfrm>
          <a:prstGeom prst="rect">
            <a:avLst/>
          </a:prstGeom>
        </p:spPr>
        <p:txBody>
          <a:bodyPr/>
          <a:lstStyle/>
          <a:p>
            <a:r>
              <a:t>Alcohol Screening: Audit-C</a:t>
            </a:r>
          </a:p>
        </p:txBody>
      </p:sp>
      <p:sp>
        <p:nvSpPr>
          <p:cNvPr id="337" name="Content Placeholder 2"/>
          <p:cNvSpPr txBox="1">
            <a:spLocks noGrp="1"/>
          </p:cNvSpPr>
          <p:nvPr>
            <p:ph type="body" sz="quarter" idx="1"/>
          </p:nvPr>
        </p:nvSpPr>
        <p:spPr>
          <a:xfrm>
            <a:off x="1202918" y="2011679"/>
            <a:ext cx="3916577" cy="4206242"/>
          </a:xfrm>
          <a:prstGeom prst="rect">
            <a:avLst/>
          </a:prstGeom>
        </p:spPr>
        <p:txBody>
          <a:bodyPr/>
          <a:lstStyle/>
          <a:p>
            <a:pPr>
              <a:lnSpc>
                <a:spcPct val="81000"/>
              </a:lnSpc>
            </a:pPr>
            <a:r>
              <a:t>Positive: Score of 3+</a:t>
            </a:r>
          </a:p>
          <a:p>
            <a:pPr>
              <a:lnSpc>
                <a:spcPct val="81000"/>
              </a:lnSpc>
            </a:pPr>
            <a:r>
              <a:t>Opens conversation for more involved discussion about use</a:t>
            </a:r>
          </a:p>
          <a:p>
            <a:pPr marL="411480" lvl="1" indent="-182879">
              <a:lnSpc>
                <a:spcPct val="81000"/>
              </a:lnSpc>
              <a:spcBef>
                <a:spcPts val="400"/>
              </a:spcBef>
              <a:defRPr sz="2000"/>
            </a:pPr>
            <a:r>
              <a:t>May consider doing formal AUDIT evaluation</a:t>
            </a:r>
          </a:p>
          <a:p>
            <a:pPr marL="411480" lvl="1" indent="-182879">
              <a:lnSpc>
                <a:spcPct val="81000"/>
              </a:lnSpc>
              <a:spcBef>
                <a:spcPts val="400"/>
              </a:spcBef>
              <a:defRPr sz="2000"/>
            </a:pPr>
            <a:endParaRPr/>
          </a:p>
          <a:p>
            <a:pPr marL="411480" lvl="1" indent="-182879">
              <a:lnSpc>
                <a:spcPct val="81000"/>
              </a:lnSpc>
              <a:spcBef>
                <a:spcPts val="400"/>
              </a:spcBef>
              <a:defRPr sz="2000"/>
            </a:pPr>
            <a:endParaRPr/>
          </a:p>
          <a:p>
            <a:pPr marL="411480" lvl="1" indent="-182879">
              <a:lnSpc>
                <a:spcPct val="81000"/>
              </a:lnSpc>
              <a:spcBef>
                <a:spcPts val="400"/>
              </a:spcBef>
              <a:defRPr sz="2000"/>
            </a:pPr>
            <a:endParaRPr/>
          </a:p>
          <a:p>
            <a:pPr marL="0" lvl="1" indent="228600">
              <a:lnSpc>
                <a:spcPct val="81000"/>
              </a:lnSpc>
              <a:spcBef>
                <a:spcPts val="400"/>
              </a:spcBef>
              <a:buSzTx/>
              <a:buFont typeface="Wingdings"/>
              <a:buNone/>
              <a:defRPr sz="2000"/>
            </a:pPr>
            <a:r>
              <a:t>https://oasas.ny.gov/system/files/documents/2022/08/audit-c-eng.pdf</a:t>
            </a:r>
          </a:p>
          <a:p>
            <a:pPr marL="0" lvl="1" indent="228600">
              <a:lnSpc>
                <a:spcPct val="81000"/>
              </a:lnSpc>
              <a:spcBef>
                <a:spcPts val="400"/>
              </a:spcBef>
              <a:buSzTx/>
              <a:buFont typeface="Wingdings"/>
              <a:buNone/>
              <a:defRPr sz="2000"/>
            </a:pPr>
            <a:endParaRPr/>
          </a:p>
          <a:p>
            <a:pPr marL="0" lvl="1" indent="228600">
              <a:lnSpc>
                <a:spcPct val="81000"/>
              </a:lnSpc>
              <a:spcBef>
                <a:spcPts val="400"/>
              </a:spcBef>
              <a:buSzTx/>
              <a:buFont typeface="Wingdings"/>
              <a:buNone/>
              <a:defRPr sz="2000"/>
            </a:pPr>
            <a:r>
              <a:t>https://nida.nih.gov/sites/default/files/files/AUDIT.pdf</a:t>
            </a:r>
          </a:p>
        </p:txBody>
      </p:sp>
      <p:pic>
        <p:nvPicPr>
          <p:cNvPr id="338" name="Picture 4" descr="Picture 4"/>
          <p:cNvPicPr>
            <a:picLocks noChangeAspect="1"/>
          </p:cNvPicPr>
          <p:nvPr/>
        </p:nvPicPr>
        <p:blipFill>
          <a:blip r:embed="rId2"/>
          <a:stretch>
            <a:fillRect/>
          </a:stretch>
        </p:blipFill>
        <p:spPr>
          <a:xfrm>
            <a:off x="5195579" y="1951524"/>
            <a:ext cx="6852080" cy="4747097"/>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Title 1"/>
          <p:cNvSpPr txBox="1">
            <a:spLocks noGrp="1"/>
          </p:cNvSpPr>
          <p:nvPr>
            <p:ph type="title"/>
          </p:nvPr>
        </p:nvSpPr>
        <p:spPr>
          <a:xfrm>
            <a:off x="1202918" y="284175"/>
            <a:ext cx="9784082" cy="1508762"/>
          </a:xfrm>
          <a:prstGeom prst="rect">
            <a:avLst/>
          </a:prstGeom>
        </p:spPr>
        <p:txBody>
          <a:bodyPr/>
          <a:lstStyle/>
          <a:p>
            <a:r>
              <a:t>Alcohol Intoxication Management</a:t>
            </a:r>
          </a:p>
        </p:txBody>
      </p:sp>
      <p:sp>
        <p:nvSpPr>
          <p:cNvPr id="341" name="Content Placeholder 2"/>
          <p:cNvSpPr txBox="1">
            <a:spLocks noGrp="1"/>
          </p:cNvSpPr>
          <p:nvPr>
            <p:ph type="body" sz="half" idx="1"/>
          </p:nvPr>
        </p:nvSpPr>
        <p:spPr>
          <a:xfrm>
            <a:off x="4063998" y="2011679"/>
            <a:ext cx="6923000" cy="4206242"/>
          </a:xfrm>
          <a:prstGeom prst="rect">
            <a:avLst/>
          </a:prstGeom>
        </p:spPr>
        <p:txBody>
          <a:bodyPr/>
          <a:lstStyle/>
          <a:p>
            <a:pPr>
              <a:lnSpc>
                <a:spcPct val="72000"/>
              </a:lnSpc>
              <a:defRPr sz="2000"/>
            </a:pPr>
            <a:r>
              <a:t>Acute</a:t>
            </a:r>
          </a:p>
          <a:p>
            <a:pPr marL="411480" lvl="1" indent="-182879">
              <a:lnSpc>
                <a:spcPct val="72000"/>
              </a:lnSpc>
              <a:spcBef>
                <a:spcPts val="400"/>
              </a:spcBef>
              <a:defRPr sz="1800"/>
            </a:pPr>
            <a:r>
              <a:t>A-B-C’s -  Airway protection, breathing stably, circulation</a:t>
            </a:r>
          </a:p>
          <a:p>
            <a:pPr marL="640080" lvl="2" indent="-182880">
              <a:lnSpc>
                <a:spcPct val="72000"/>
              </a:lnSpc>
              <a:spcBef>
                <a:spcPts val="400"/>
              </a:spcBef>
              <a:defRPr sz="1600"/>
            </a:pPr>
            <a:r>
              <a:t>Primarily supplemental</a:t>
            </a:r>
          </a:p>
          <a:p>
            <a:pPr marL="640080" lvl="2" indent="-182880">
              <a:lnSpc>
                <a:spcPct val="72000"/>
              </a:lnSpc>
              <a:spcBef>
                <a:spcPts val="400"/>
              </a:spcBef>
              <a:defRPr sz="1600"/>
            </a:pPr>
            <a:r>
              <a:t>Ranges from observation to hydration to intubation to hemodialysis</a:t>
            </a:r>
          </a:p>
          <a:p>
            <a:pPr marL="411480" lvl="1" indent="-182879">
              <a:lnSpc>
                <a:spcPct val="72000"/>
              </a:lnSpc>
              <a:spcBef>
                <a:spcPts val="400"/>
              </a:spcBef>
              <a:defRPr sz="1800"/>
            </a:pPr>
            <a:r>
              <a:t>Assess orientation and alertness</a:t>
            </a:r>
          </a:p>
          <a:p>
            <a:pPr marL="411480" lvl="1" indent="-182879">
              <a:lnSpc>
                <a:spcPct val="72000"/>
              </a:lnSpc>
              <a:spcBef>
                <a:spcPts val="400"/>
              </a:spcBef>
              <a:defRPr sz="1800"/>
            </a:pPr>
            <a:r>
              <a:t>Neurological Exam</a:t>
            </a:r>
          </a:p>
          <a:p>
            <a:pPr marL="411480" lvl="1" indent="-182879">
              <a:lnSpc>
                <a:spcPct val="72000"/>
              </a:lnSpc>
              <a:spcBef>
                <a:spcPts val="400"/>
              </a:spcBef>
              <a:defRPr sz="1800"/>
            </a:pPr>
            <a:r>
              <a:t>Evaluate for physical injuries</a:t>
            </a:r>
          </a:p>
          <a:p>
            <a:pPr marL="411480" lvl="1" indent="-182879">
              <a:lnSpc>
                <a:spcPct val="72000"/>
              </a:lnSpc>
              <a:spcBef>
                <a:spcPts val="400"/>
              </a:spcBef>
              <a:defRPr sz="1800"/>
            </a:pPr>
            <a:r>
              <a:t>Labs</a:t>
            </a:r>
          </a:p>
          <a:p>
            <a:pPr marL="640080" lvl="2" indent="-182880">
              <a:lnSpc>
                <a:spcPct val="72000"/>
              </a:lnSpc>
              <a:spcBef>
                <a:spcPts val="400"/>
              </a:spcBef>
              <a:defRPr sz="1600"/>
            </a:pPr>
            <a:r>
              <a:t>BAC – breathalyzer vs. UDS vs. serum drug screen</a:t>
            </a:r>
          </a:p>
          <a:p>
            <a:pPr marL="640080" lvl="2" indent="-182880">
              <a:lnSpc>
                <a:spcPct val="72000"/>
              </a:lnSpc>
              <a:spcBef>
                <a:spcPts val="400"/>
              </a:spcBef>
              <a:defRPr sz="1600"/>
            </a:pPr>
            <a:r>
              <a:t>Drug screen</a:t>
            </a:r>
          </a:p>
          <a:p>
            <a:pPr marL="640080" lvl="2" indent="-182880">
              <a:lnSpc>
                <a:spcPct val="72000"/>
              </a:lnSpc>
              <a:spcBef>
                <a:spcPts val="400"/>
              </a:spcBef>
              <a:defRPr sz="1600"/>
            </a:pPr>
            <a:r>
              <a:t>CBC/CMP – can give indication of acute hepatic injury as well as indirect evidence of chronic alcohol use</a:t>
            </a:r>
          </a:p>
          <a:p>
            <a:pPr marL="411480" lvl="1" indent="-182879">
              <a:lnSpc>
                <a:spcPct val="72000"/>
              </a:lnSpc>
              <a:spcBef>
                <a:spcPts val="400"/>
              </a:spcBef>
              <a:defRPr sz="1800"/>
            </a:pPr>
            <a:r>
              <a:t>Thiamine, vitamins, electrolytes, IV Fluids (Banana bag!)</a:t>
            </a:r>
          </a:p>
          <a:p>
            <a:pPr marL="640080" lvl="2" indent="-182880">
              <a:lnSpc>
                <a:spcPct val="72000"/>
              </a:lnSpc>
              <a:spcBef>
                <a:spcPts val="400"/>
              </a:spcBef>
              <a:defRPr sz="1600"/>
            </a:pPr>
            <a:r>
              <a:t>Make sure thiamine is given BEFORE/ALONG WITH dextrose</a:t>
            </a:r>
          </a:p>
          <a:p>
            <a:pPr>
              <a:lnSpc>
                <a:spcPct val="72000"/>
              </a:lnSpc>
              <a:defRPr sz="2000"/>
            </a:pPr>
            <a:r>
              <a:t>Address need for withdrawal management</a:t>
            </a:r>
          </a:p>
        </p:txBody>
      </p:sp>
      <p:pic>
        <p:nvPicPr>
          <p:cNvPr id="342" name="Picture 4" descr="Picture 4"/>
          <p:cNvPicPr>
            <a:picLocks noChangeAspect="1"/>
          </p:cNvPicPr>
          <p:nvPr/>
        </p:nvPicPr>
        <p:blipFill>
          <a:blip r:embed="rId2"/>
          <a:srcRect l="5337" r="43990"/>
          <a:stretch>
            <a:fillRect/>
          </a:stretch>
        </p:blipFill>
        <p:spPr>
          <a:xfrm>
            <a:off x="214549" y="1792935"/>
            <a:ext cx="3849451" cy="5065065"/>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 name="Picture 2" descr="Picture 2"/>
          <p:cNvPicPr>
            <a:picLocks noChangeAspect="1"/>
          </p:cNvPicPr>
          <p:nvPr/>
        </p:nvPicPr>
        <p:blipFill>
          <a:blip r:embed="rId2"/>
          <a:stretch>
            <a:fillRect/>
          </a:stretch>
        </p:blipFill>
        <p:spPr>
          <a:xfrm>
            <a:off x="2387444" y="529694"/>
            <a:ext cx="7146388" cy="5720964"/>
          </a:xfrm>
          <a:prstGeom prst="rect">
            <a:avLst/>
          </a:prstGeom>
          <a:ln w="12700">
            <a:miter lim="400000"/>
          </a:ln>
        </p:spPr>
      </p:pic>
      <p:sp>
        <p:nvSpPr>
          <p:cNvPr id="345" name="TextBox 4"/>
          <p:cNvSpPr txBox="1"/>
          <p:nvPr/>
        </p:nvSpPr>
        <p:spPr>
          <a:xfrm>
            <a:off x="1114317" y="6435323"/>
            <a:ext cx="9961282"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FFFFFF"/>
                </a:solidFill>
              </a:defRPr>
            </a:lvl1pPr>
          </a:lstStyle>
          <a:p>
            <a:r>
              <a:t>https://www.researchgate.net/figure/Neurochemistry-of-alcohol-withdrawal_fig1_263860038</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Title 1"/>
          <p:cNvSpPr txBox="1">
            <a:spLocks noGrp="1"/>
          </p:cNvSpPr>
          <p:nvPr>
            <p:ph type="title"/>
          </p:nvPr>
        </p:nvSpPr>
        <p:spPr>
          <a:xfrm>
            <a:off x="1202918" y="284175"/>
            <a:ext cx="9784082" cy="1508762"/>
          </a:xfrm>
          <a:prstGeom prst="rect">
            <a:avLst/>
          </a:prstGeom>
        </p:spPr>
        <p:txBody>
          <a:bodyPr/>
          <a:lstStyle/>
          <a:p>
            <a:r>
              <a:t>Alcohol Withdrawal</a:t>
            </a:r>
          </a:p>
        </p:txBody>
      </p:sp>
      <p:sp>
        <p:nvSpPr>
          <p:cNvPr id="348" name="Content Placeholder 2"/>
          <p:cNvSpPr txBox="1">
            <a:spLocks noGrp="1"/>
          </p:cNvSpPr>
          <p:nvPr>
            <p:ph type="body" idx="1"/>
          </p:nvPr>
        </p:nvSpPr>
        <p:spPr>
          <a:xfrm>
            <a:off x="1202918" y="2011679"/>
            <a:ext cx="9784082" cy="4206242"/>
          </a:xfrm>
          <a:prstGeom prst="rect">
            <a:avLst/>
          </a:prstGeom>
        </p:spPr>
        <p:txBody>
          <a:bodyPr/>
          <a:lstStyle/>
          <a:p>
            <a:r>
              <a:t>Risk based on duration of alcohol use</a:t>
            </a:r>
          </a:p>
          <a:p>
            <a:pPr marL="411480" lvl="1" indent="-182879">
              <a:spcBef>
                <a:spcPts val="400"/>
              </a:spcBef>
              <a:defRPr sz="2000"/>
            </a:pPr>
            <a:r>
              <a:t>1-2 episodes of increased alcohol use </a:t>
            </a:r>
          </a:p>
          <a:p>
            <a:pPr marL="640080" lvl="2" indent="-182880">
              <a:spcBef>
                <a:spcPts val="400"/>
              </a:spcBef>
              <a:defRPr sz="1800"/>
            </a:pPr>
            <a:r>
              <a:t>Fatigue, sleep disturbance, dehydration</a:t>
            </a:r>
          </a:p>
          <a:p>
            <a:pPr marL="411480" lvl="1" indent="-182879">
              <a:spcBef>
                <a:spcPts val="400"/>
              </a:spcBef>
              <a:defRPr sz="2000"/>
            </a:pPr>
            <a:r>
              <a:t>Excessive use for 5-7 days</a:t>
            </a:r>
          </a:p>
          <a:p>
            <a:pPr marL="640080" lvl="2" indent="-182880">
              <a:spcBef>
                <a:spcPts val="400"/>
              </a:spcBef>
              <a:defRPr sz="1800"/>
            </a:pPr>
            <a:r>
              <a:t>Mild withdrawal: Sleep disturbance, dehydration, agitation, GI-upset, sweats, tremor</a:t>
            </a:r>
          </a:p>
          <a:p>
            <a:pPr marL="640080" lvl="2" indent="-182880">
              <a:spcBef>
                <a:spcPts val="400"/>
              </a:spcBef>
              <a:defRPr sz="1800"/>
            </a:pPr>
            <a:r>
              <a:t>Autonomic hyperactivity</a:t>
            </a:r>
          </a:p>
          <a:p>
            <a:pPr marL="411480" lvl="1" indent="-182879">
              <a:spcBef>
                <a:spcPts val="400"/>
              </a:spcBef>
              <a:defRPr sz="2000"/>
            </a:pPr>
            <a:r>
              <a:t>Excessive use for &gt; 30 days</a:t>
            </a:r>
          </a:p>
          <a:p>
            <a:pPr marL="640080" lvl="2" indent="-182880">
              <a:spcBef>
                <a:spcPts val="400"/>
              </a:spcBef>
              <a:defRPr sz="1800"/>
            </a:pPr>
            <a:r>
              <a:t>Increased risk for significant withdrawal</a:t>
            </a:r>
          </a:p>
          <a:p>
            <a:pPr marL="868680" lvl="3" indent="-182880">
              <a:spcBef>
                <a:spcPts val="400"/>
              </a:spcBef>
              <a:defRPr sz="1600"/>
            </a:pPr>
            <a:r>
              <a:t>Severe nausea, vomiting, diaphoresis, tachycardia, </a:t>
            </a:r>
          </a:p>
          <a:p>
            <a:pPr marL="868680" lvl="3" indent="-182880">
              <a:spcBef>
                <a:spcPts val="400"/>
              </a:spcBef>
              <a:defRPr sz="1600"/>
            </a:pPr>
            <a:r>
              <a:t>Hallucinations, withdrawal seizures</a:t>
            </a:r>
          </a:p>
          <a:p>
            <a:pPr marL="868680" lvl="3" indent="-182880">
              <a:spcBef>
                <a:spcPts val="400"/>
              </a:spcBef>
              <a:defRPr sz="1600"/>
            </a:pPr>
            <a:r>
              <a:t>Delirium Tremens</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Content Placeholder 2"/>
          <p:cNvSpPr txBox="1">
            <a:spLocks noGrp="1"/>
          </p:cNvSpPr>
          <p:nvPr>
            <p:ph type="body" sz="quarter" idx="1"/>
          </p:nvPr>
        </p:nvSpPr>
        <p:spPr>
          <a:xfrm>
            <a:off x="1202918" y="5896462"/>
            <a:ext cx="9784082" cy="961539"/>
          </a:xfrm>
          <a:prstGeom prst="rect">
            <a:avLst/>
          </a:prstGeom>
        </p:spPr>
        <p:txBody>
          <a:bodyPr/>
          <a:lstStyle/>
          <a:p>
            <a:pPr marL="0" indent="0">
              <a:buSzTx/>
              <a:buFont typeface="Wingdings"/>
              <a:buNone/>
              <a:defRPr u="sng"/>
            </a:pPr>
            <a:r>
              <a:t>Kindling effect</a:t>
            </a:r>
            <a:r>
              <a:rPr u="none"/>
              <a:t>: Repeated episodes of alcohol withdrawal lead to increasingly severe alcohol withdrawal symptoms.</a:t>
            </a:r>
          </a:p>
        </p:txBody>
      </p:sp>
      <p:pic>
        <p:nvPicPr>
          <p:cNvPr id="351" name="Picture 2" descr="Picture 2"/>
          <p:cNvPicPr>
            <a:picLocks noChangeAspect="1"/>
          </p:cNvPicPr>
          <p:nvPr/>
        </p:nvPicPr>
        <p:blipFill>
          <a:blip r:embed="rId2"/>
          <a:stretch>
            <a:fillRect/>
          </a:stretch>
        </p:blipFill>
        <p:spPr>
          <a:xfrm>
            <a:off x="2543381" y="773274"/>
            <a:ext cx="7103155" cy="4972207"/>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Content Placeholder 2"/>
          <p:cNvSpPr txBox="1">
            <a:spLocks noGrp="1"/>
          </p:cNvSpPr>
          <p:nvPr>
            <p:ph type="body" sz="quarter" idx="1"/>
          </p:nvPr>
        </p:nvSpPr>
        <p:spPr>
          <a:xfrm>
            <a:off x="1202918" y="5319116"/>
            <a:ext cx="9784082" cy="1161198"/>
          </a:xfrm>
          <a:prstGeom prst="rect">
            <a:avLst/>
          </a:prstGeom>
        </p:spPr>
        <p:txBody>
          <a:bodyPr/>
          <a:lstStyle/>
          <a:p>
            <a:pPr>
              <a:lnSpc>
                <a:spcPct val="72000"/>
              </a:lnSpc>
              <a:defRPr sz="2000"/>
            </a:pPr>
            <a:r>
              <a:t>Anxiety, insomnia, nausea, abdominal pain</a:t>
            </a:r>
          </a:p>
          <a:p>
            <a:pPr>
              <a:lnSpc>
                <a:spcPct val="72000"/>
              </a:lnSpc>
              <a:defRPr sz="2000"/>
            </a:pPr>
            <a:r>
              <a:t>Elevated blood pressure, tachycardia, diaphoresis, elevated temperature</a:t>
            </a:r>
          </a:p>
          <a:p>
            <a:pPr>
              <a:lnSpc>
                <a:spcPct val="72000"/>
              </a:lnSpc>
              <a:defRPr sz="2000"/>
            </a:pPr>
            <a:r>
              <a:t>Agitation, hallucinations, fever, seizures, delirium</a:t>
            </a:r>
          </a:p>
        </p:txBody>
      </p:sp>
      <p:pic>
        <p:nvPicPr>
          <p:cNvPr id="354" name="Picture 4" descr="Picture 4"/>
          <p:cNvPicPr>
            <a:picLocks noChangeAspect="1"/>
          </p:cNvPicPr>
          <p:nvPr/>
        </p:nvPicPr>
        <p:blipFill>
          <a:blip r:embed="rId2"/>
          <a:stretch>
            <a:fillRect/>
          </a:stretch>
        </p:blipFill>
        <p:spPr>
          <a:xfrm>
            <a:off x="1669979" y="213003"/>
            <a:ext cx="8849960" cy="5106114"/>
          </a:xfrm>
          <a:prstGeom prst="rect">
            <a:avLst/>
          </a:prstGeom>
          <a:ln w="12700">
            <a:miter lim="400000"/>
          </a:ln>
        </p:spPr>
      </p:pic>
      <p:sp>
        <p:nvSpPr>
          <p:cNvPr id="355" name="TextBox 8"/>
          <p:cNvSpPr txBox="1"/>
          <p:nvPr/>
        </p:nvSpPr>
        <p:spPr>
          <a:xfrm>
            <a:off x="191390" y="6506496"/>
            <a:ext cx="11807137"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FFFFFF"/>
                </a:solidFill>
              </a:defRPr>
            </a:lvl1pPr>
          </a:lstStyle>
          <a:p>
            <a:r>
              <a:t>Kattimani, Shivanand &amp; Bharadwaj, Balaji. (2013). Clinical management of alcohol withdrawal: A systematic review. Industrial psychiatry journal. 22. 100-8. 10.4103/0972-6748.132914. </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Title 1"/>
          <p:cNvSpPr txBox="1">
            <a:spLocks noGrp="1"/>
          </p:cNvSpPr>
          <p:nvPr>
            <p:ph type="title"/>
          </p:nvPr>
        </p:nvSpPr>
        <p:spPr>
          <a:xfrm>
            <a:off x="1202918" y="284175"/>
            <a:ext cx="9784082" cy="1508762"/>
          </a:xfrm>
          <a:prstGeom prst="rect">
            <a:avLst/>
          </a:prstGeom>
        </p:spPr>
        <p:txBody>
          <a:bodyPr/>
          <a:lstStyle/>
          <a:p>
            <a:r>
              <a:t>Autonomic HyperReactivity</a:t>
            </a:r>
          </a:p>
        </p:txBody>
      </p:sp>
      <p:sp>
        <p:nvSpPr>
          <p:cNvPr id="358" name="Content Placeholder 2"/>
          <p:cNvSpPr txBox="1">
            <a:spLocks noGrp="1"/>
          </p:cNvSpPr>
          <p:nvPr>
            <p:ph type="body" idx="1"/>
          </p:nvPr>
        </p:nvSpPr>
        <p:spPr>
          <a:xfrm>
            <a:off x="1202918" y="2011679"/>
            <a:ext cx="9784082" cy="4206242"/>
          </a:xfrm>
          <a:prstGeom prst="rect">
            <a:avLst/>
          </a:prstGeom>
        </p:spPr>
        <p:txBody>
          <a:bodyPr/>
          <a:lstStyle/>
          <a:p>
            <a:r>
              <a:t>Generally, about 6 hours after last drink</a:t>
            </a:r>
          </a:p>
          <a:p>
            <a:r>
              <a:t>Seen with moderate to severe withdrawal</a:t>
            </a:r>
          </a:p>
          <a:p>
            <a:r>
              <a:t>Peaks ~24-48 hours</a:t>
            </a:r>
          </a:p>
          <a:p>
            <a:pPr marL="411480" lvl="1" indent="-182879">
              <a:spcBef>
                <a:spcPts val="400"/>
              </a:spcBef>
              <a:defRPr sz="2000"/>
            </a:pPr>
            <a:r>
              <a:t>Tremors</a:t>
            </a:r>
          </a:p>
          <a:p>
            <a:pPr marL="411480" lvl="1" indent="-182879">
              <a:spcBef>
                <a:spcPts val="400"/>
              </a:spcBef>
              <a:defRPr sz="2000"/>
            </a:pPr>
            <a:r>
              <a:t>Diaphoresis</a:t>
            </a:r>
          </a:p>
          <a:p>
            <a:pPr marL="411480" lvl="1" indent="-182879">
              <a:spcBef>
                <a:spcPts val="400"/>
              </a:spcBef>
              <a:defRPr sz="2000"/>
            </a:pPr>
            <a:r>
              <a:t>Anxiety</a:t>
            </a:r>
          </a:p>
          <a:p>
            <a:pPr marL="411480" lvl="1" indent="-182879">
              <a:spcBef>
                <a:spcPts val="400"/>
              </a:spcBef>
              <a:defRPr sz="2000"/>
            </a:pPr>
            <a:r>
              <a:t>Agitation</a:t>
            </a:r>
          </a:p>
          <a:p>
            <a:pPr marL="411480" lvl="1" indent="-182879">
              <a:spcBef>
                <a:spcPts val="400"/>
              </a:spcBef>
              <a:defRPr sz="2000"/>
            </a:pPr>
            <a:r>
              <a:t>Nausea/Vomiting</a:t>
            </a:r>
          </a:p>
          <a:p>
            <a:pPr marL="411480" lvl="1" indent="-182879">
              <a:spcBef>
                <a:spcPts val="400"/>
              </a:spcBef>
              <a:defRPr sz="2000"/>
            </a:pPr>
            <a:r>
              <a:t>Insomnia</a:t>
            </a:r>
          </a:p>
          <a:p>
            <a:pPr marL="411480" lvl="1" indent="-182879">
              <a:spcBef>
                <a:spcPts val="400"/>
              </a:spcBef>
              <a:defRPr sz="2000"/>
            </a:pPr>
            <a:r>
              <a:t>Headache</a:t>
            </a:r>
          </a:p>
          <a:p>
            <a:pPr marL="411480" lvl="1" indent="-182879">
              <a:spcBef>
                <a:spcPts val="400"/>
              </a:spcBef>
              <a:defRPr sz="2000"/>
            </a:pPr>
            <a:r>
              <a:t>Palpitation/Tachycardia</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Title 1"/>
          <p:cNvSpPr txBox="1">
            <a:spLocks noGrp="1"/>
          </p:cNvSpPr>
          <p:nvPr>
            <p:ph type="title"/>
          </p:nvPr>
        </p:nvSpPr>
        <p:spPr>
          <a:xfrm>
            <a:off x="1202918" y="284175"/>
            <a:ext cx="9784082" cy="1508762"/>
          </a:xfrm>
          <a:prstGeom prst="rect">
            <a:avLst/>
          </a:prstGeom>
        </p:spPr>
        <p:txBody>
          <a:bodyPr/>
          <a:lstStyle/>
          <a:p>
            <a:r>
              <a:t>Complicated Withdrawal</a:t>
            </a:r>
          </a:p>
        </p:txBody>
      </p:sp>
      <p:sp>
        <p:nvSpPr>
          <p:cNvPr id="361" name="Content Placeholder 2"/>
          <p:cNvSpPr txBox="1">
            <a:spLocks noGrp="1"/>
          </p:cNvSpPr>
          <p:nvPr>
            <p:ph type="body" idx="1"/>
          </p:nvPr>
        </p:nvSpPr>
        <p:spPr>
          <a:xfrm>
            <a:off x="1202918" y="2011679"/>
            <a:ext cx="9784082" cy="4206242"/>
          </a:xfrm>
          <a:prstGeom prst="rect">
            <a:avLst/>
          </a:prstGeom>
        </p:spPr>
        <p:txBody>
          <a:bodyPr/>
          <a:lstStyle/>
          <a:p>
            <a:r>
              <a:t>Neuronal Excitation from uncompensated glutamatergic tone</a:t>
            </a:r>
          </a:p>
          <a:p>
            <a:pPr marL="411480" lvl="1" indent="-182879">
              <a:spcBef>
                <a:spcPts val="400"/>
              </a:spcBef>
              <a:defRPr sz="2000"/>
            </a:pPr>
            <a:r>
              <a:t>Between 12-48 hours after last drink (can be variable)</a:t>
            </a:r>
          </a:p>
          <a:p>
            <a:pPr marL="411480" lvl="1" indent="-182879">
              <a:spcBef>
                <a:spcPts val="400"/>
              </a:spcBef>
              <a:defRPr sz="2000"/>
            </a:pPr>
            <a:r>
              <a:t>Most commonly, generalized tonic-clonic seizures</a:t>
            </a:r>
          </a:p>
          <a:p>
            <a:pPr marL="411480" lvl="1" indent="-182879">
              <a:spcBef>
                <a:spcPts val="400"/>
              </a:spcBef>
              <a:defRPr sz="2000"/>
            </a:pPr>
            <a:r>
              <a:t>Status epilepticus not usual</a:t>
            </a:r>
          </a:p>
          <a:p>
            <a:r>
              <a:t>Hallucinations</a:t>
            </a:r>
          </a:p>
          <a:p>
            <a:pPr marL="411480" lvl="1" indent="-182879">
              <a:spcBef>
                <a:spcPts val="400"/>
              </a:spcBef>
              <a:defRPr sz="2000"/>
            </a:pPr>
            <a:r>
              <a:t>Between 24-72 hours</a:t>
            </a:r>
          </a:p>
          <a:p>
            <a:r>
              <a:t>Delrium Tremens</a:t>
            </a:r>
          </a:p>
          <a:p>
            <a:pPr marL="411480" lvl="1" indent="-182879">
              <a:spcBef>
                <a:spcPts val="400"/>
              </a:spcBef>
              <a:defRPr sz="2000"/>
            </a:pPr>
            <a:r>
              <a:t>48-96 hours after last drink; Can last days</a:t>
            </a:r>
          </a:p>
          <a:p>
            <a:pPr marL="411480" lvl="1" indent="-182879">
              <a:spcBef>
                <a:spcPts val="400"/>
              </a:spcBef>
              <a:defRPr sz="2000"/>
            </a:pPr>
            <a:r>
              <a:t>Characterized by disorientation, autonomic/hemodynamic instability (fever, tachycardia, hypertension), hyperventilation, electrolyte abnormalities</a:t>
            </a:r>
          </a:p>
          <a:p>
            <a:pPr marL="411480" lvl="1" indent="-182879">
              <a:spcBef>
                <a:spcPts val="400"/>
              </a:spcBef>
              <a:defRPr sz="2000"/>
            </a:pPr>
            <a:r>
              <a:t>Incredibly fatal in the past (35-50%), but with treatment mortality decreased; up to 5 %  </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Title 1"/>
          <p:cNvSpPr txBox="1">
            <a:spLocks noGrp="1"/>
          </p:cNvSpPr>
          <p:nvPr>
            <p:ph type="title"/>
          </p:nvPr>
        </p:nvSpPr>
        <p:spPr>
          <a:xfrm>
            <a:off x="1202919" y="284175"/>
            <a:ext cx="6039711" cy="1508762"/>
          </a:xfrm>
          <a:prstGeom prst="rect">
            <a:avLst/>
          </a:prstGeom>
        </p:spPr>
        <p:txBody>
          <a:bodyPr/>
          <a:lstStyle/>
          <a:p>
            <a:r>
              <a:t>Treating Withdrawal</a:t>
            </a:r>
          </a:p>
        </p:txBody>
      </p:sp>
      <p:sp>
        <p:nvSpPr>
          <p:cNvPr id="364" name="Content Placeholder 2"/>
          <p:cNvSpPr txBox="1">
            <a:spLocks noGrp="1"/>
          </p:cNvSpPr>
          <p:nvPr>
            <p:ph type="body" sz="half" idx="1"/>
          </p:nvPr>
        </p:nvSpPr>
        <p:spPr>
          <a:xfrm>
            <a:off x="1202919" y="2011679"/>
            <a:ext cx="5918163" cy="4206242"/>
          </a:xfrm>
          <a:prstGeom prst="rect">
            <a:avLst/>
          </a:prstGeom>
        </p:spPr>
        <p:txBody>
          <a:bodyPr/>
          <a:lstStyle/>
          <a:p>
            <a:r>
              <a:t>Understanding use – how much/how frequent/what type/previous withdrawal history</a:t>
            </a:r>
          </a:p>
          <a:p>
            <a:r>
              <a:t>CIWA-Ar scale score</a:t>
            </a:r>
          </a:p>
          <a:p>
            <a:pPr marL="411480" lvl="1" indent="-182879">
              <a:spcBef>
                <a:spcPts val="400"/>
              </a:spcBef>
              <a:defRPr sz="2000"/>
            </a:pPr>
            <a:r>
              <a:t>Metric for guiding clinical intervention</a:t>
            </a:r>
          </a:p>
          <a:p>
            <a:pPr marL="411480" lvl="1" indent="-182879">
              <a:spcBef>
                <a:spcPts val="400"/>
              </a:spcBef>
              <a:defRPr sz="2000"/>
            </a:pPr>
            <a:r>
              <a:t>Administer medication (i.e. lorazepam) based on score</a:t>
            </a:r>
          </a:p>
          <a:p>
            <a:r>
              <a:t>Correct serum abnormalities</a:t>
            </a:r>
          </a:p>
          <a:p>
            <a:r>
              <a:t>Address medical coborbidities</a:t>
            </a:r>
          </a:p>
        </p:txBody>
      </p:sp>
      <p:pic>
        <p:nvPicPr>
          <p:cNvPr id="365" name="Picture 4" descr="Picture 4"/>
          <p:cNvPicPr>
            <a:picLocks noChangeAspect="1"/>
          </p:cNvPicPr>
          <p:nvPr/>
        </p:nvPicPr>
        <p:blipFill>
          <a:blip r:embed="rId2"/>
          <a:stretch>
            <a:fillRect/>
          </a:stretch>
        </p:blipFill>
        <p:spPr>
          <a:xfrm>
            <a:off x="7121080" y="487680"/>
            <a:ext cx="4910585" cy="6156960"/>
          </a:xfrm>
          <a:prstGeom prst="rect">
            <a:avLst/>
          </a:prstGeom>
          <a:ln w="12700">
            <a:miter lim="400000"/>
          </a:ln>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Title 1"/>
          <p:cNvSpPr txBox="1">
            <a:spLocks noGrp="1"/>
          </p:cNvSpPr>
          <p:nvPr>
            <p:ph type="title"/>
          </p:nvPr>
        </p:nvSpPr>
        <p:spPr>
          <a:xfrm>
            <a:off x="1202918" y="284175"/>
            <a:ext cx="9784082" cy="1508762"/>
          </a:xfrm>
          <a:prstGeom prst="rect">
            <a:avLst/>
          </a:prstGeom>
        </p:spPr>
        <p:txBody>
          <a:bodyPr/>
          <a:lstStyle/>
          <a:p>
            <a:r>
              <a:t>Medication for Alcohol Withdrawal</a:t>
            </a:r>
          </a:p>
        </p:txBody>
      </p:sp>
      <p:sp>
        <p:nvSpPr>
          <p:cNvPr id="368" name="Content Placeholder 2"/>
          <p:cNvSpPr txBox="1">
            <a:spLocks noGrp="1"/>
          </p:cNvSpPr>
          <p:nvPr>
            <p:ph type="body" sz="half" idx="1"/>
          </p:nvPr>
        </p:nvSpPr>
        <p:spPr>
          <a:xfrm>
            <a:off x="1202919" y="2011679"/>
            <a:ext cx="6376442" cy="4206242"/>
          </a:xfrm>
          <a:prstGeom prst="rect">
            <a:avLst/>
          </a:prstGeom>
        </p:spPr>
        <p:txBody>
          <a:bodyPr/>
          <a:lstStyle/>
          <a:p>
            <a:r>
              <a:t>Benzodiazepines: 1</a:t>
            </a:r>
            <a:r>
              <a:rPr baseline="30000"/>
              <a:t>st</a:t>
            </a:r>
            <a:r>
              <a:t> line agents</a:t>
            </a:r>
          </a:p>
          <a:p>
            <a:pPr marL="411480" lvl="1" indent="-182879">
              <a:spcBef>
                <a:spcPts val="400"/>
              </a:spcBef>
              <a:defRPr sz="2000"/>
            </a:pPr>
            <a:r>
              <a:t>Improves GABA-ergic tone, offsetting glutamatergic overdrive</a:t>
            </a:r>
          </a:p>
          <a:p>
            <a:pPr marL="411480" lvl="1" indent="-182879">
              <a:spcBef>
                <a:spcPts val="400"/>
              </a:spcBef>
              <a:defRPr sz="2000"/>
            </a:pPr>
            <a:r>
              <a:t>Timely use can prevent progression of withdrawal</a:t>
            </a:r>
          </a:p>
          <a:p>
            <a:pPr marL="411480" lvl="1" indent="-182879">
              <a:spcBef>
                <a:spcPts val="400"/>
              </a:spcBef>
              <a:defRPr sz="2000"/>
            </a:pPr>
            <a:r>
              <a:t>Lorazepam, oxazepam, temazepam: undergo glucuronidation phase-II metabolism, instead of p450 phase I.  Phase-II better preserved in advanced liver disease</a:t>
            </a:r>
          </a:p>
          <a:p>
            <a:r>
              <a:t>Other agents</a:t>
            </a:r>
          </a:p>
          <a:p>
            <a:pPr marL="411480" lvl="1" indent="-182879">
              <a:spcBef>
                <a:spcPts val="400"/>
              </a:spcBef>
              <a:defRPr sz="2000"/>
            </a:pPr>
            <a:r>
              <a:t>Barbiturates</a:t>
            </a:r>
          </a:p>
          <a:p>
            <a:pPr marL="411480" lvl="1" indent="-182879">
              <a:spcBef>
                <a:spcPts val="400"/>
              </a:spcBef>
              <a:defRPr sz="2000"/>
            </a:pPr>
            <a:r>
              <a:t>Anticonvulsants</a:t>
            </a:r>
          </a:p>
          <a:p>
            <a:pPr marL="411480" lvl="1" indent="-182879">
              <a:spcBef>
                <a:spcPts val="400"/>
              </a:spcBef>
              <a:defRPr sz="2000"/>
            </a:pPr>
            <a:r>
              <a:t>Gabapentin</a:t>
            </a:r>
          </a:p>
        </p:txBody>
      </p:sp>
      <p:pic>
        <p:nvPicPr>
          <p:cNvPr id="369" name="Picture 4" descr="Picture 4"/>
          <p:cNvPicPr>
            <a:picLocks noChangeAspect="1"/>
          </p:cNvPicPr>
          <p:nvPr/>
        </p:nvPicPr>
        <p:blipFill>
          <a:blip r:embed="rId3"/>
          <a:stretch>
            <a:fillRect/>
          </a:stretch>
        </p:blipFill>
        <p:spPr>
          <a:xfrm>
            <a:off x="7557737" y="2011679"/>
            <a:ext cx="4425594" cy="4102646"/>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p:cNvSpPr txBox="1">
            <a:spLocks noGrp="1"/>
          </p:cNvSpPr>
          <p:nvPr>
            <p:ph type="title"/>
          </p:nvPr>
        </p:nvSpPr>
        <p:spPr>
          <a:xfrm>
            <a:off x="1202918" y="284175"/>
            <a:ext cx="9784082" cy="1508762"/>
          </a:xfrm>
          <a:prstGeom prst="rect">
            <a:avLst/>
          </a:prstGeom>
        </p:spPr>
        <p:txBody>
          <a:bodyPr/>
          <a:lstStyle/>
          <a:p>
            <a:r>
              <a:t>Terms</a:t>
            </a:r>
          </a:p>
        </p:txBody>
      </p:sp>
      <p:sp>
        <p:nvSpPr>
          <p:cNvPr id="122" name="Content Placeholder 2"/>
          <p:cNvSpPr txBox="1">
            <a:spLocks noGrp="1"/>
          </p:cNvSpPr>
          <p:nvPr>
            <p:ph type="body" idx="1"/>
          </p:nvPr>
        </p:nvSpPr>
        <p:spPr>
          <a:xfrm>
            <a:off x="1202918" y="2011679"/>
            <a:ext cx="9784082" cy="4206242"/>
          </a:xfrm>
          <a:prstGeom prst="rect">
            <a:avLst/>
          </a:prstGeom>
        </p:spPr>
        <p:txBody>
          <a:bodyPr/>
          <a:lstStyle/>
          <a:p>
            <a:pPr>
              <a:lnSpc>
                <a:spcPct val="81000"/>
              </a:lnSpc>
            </a:pPr>
            <a:r>
              <a:t>Addiction: disorder characterized by persistent and intense urge to use a drug or engage in a behavior that produces an endogenous reward, despite potential harm or other negative consequences</a:t>
            </a:r>
          </a:p>
          <a:p>
            <a:pPr>
              <a:lnSpc>
                <a:spcPct val="81000"/>
              </a:lnSpc>
            </a:pPr>
            <a:r>
              <a:t>Addict: A person who is addicted to a particular substance or activity</a:t>
            </a:r>
          </a:p>
          <a:p>
            <a:pPr marL="411480" lvl="1" indent="-182879">
              <a:lnSpc>
                <a:spcPct val="81000"/>
              </a:lnSpc>
              <a:spcBef>
                <a:spcPts val="400"/>
              </a:spcBef>
              <a:defRPr sz="2000"/>
            </a:pPr>
            <a:r>
              <a:t>Stigmatizing vs. Empowering</a:t>
            </a:r>
          </a:p>
          <a:p>
            <a:pPr>
              <a:lnSpc>
                <a:spcPct val="81000"/>
              </a:lnSpc>
              <a:defRPr i="1" u="sng"/>
            </a:pPr>
            <a:r>
              <a:t>Substance Use Disorder</a:t>
            </a:r>
          </a:p>
          <a:p>
            <a:pPr marL="411480" lvl="1" indent="-182879">
              <a:lnSpc>
                <a:spcPct val="81000"/>
              </a:lnSpc>
              <a:spcBef>
                <a:spcPts val="400"/>
              </a:spcBef>
              <a:defRPr sz="2000"/>
            </a:pPr>
            <a:r>
              <a:t>Persistent use of drugs despite substantial harm and adverse consequences</a:t>
            </a:r>
          </a:p>
          <a:p>
            <a:pPr marL="411480" lvl="1" indent="-182879">
              <a:lnSpc>
                <a:spcPct val="81000"/>
              </a:lnSpc>
              <a:spcBef>
                <a:spcPts val="400"/>
              </a:spcBef>
              <a:defRPr sz="2000"/>
            </a:pPr>
            <a:r>
              <a:t>DSM-V Clinically appropriate term (‘Patient has a…’)</a:t>
            </a:r>
          </a:p>
          <a:p>
            <a:pPr>
              <a:lnSpc>
                <a:spcPct val="81000"/>
              </a:lnSpc>
            </a:pPr>
            <a:r>
              <a:t>Recovery</a:t>
            </a:r>
          </a:p>
          <a:p>
            <a:pPr marL="411480" lvl="1" indent="-182879">
              <a:lnSpc>
                <a:spcPct val="81000"/>
              </a:lnSpc>
              <a:spcBef>
                <a:spcPts val="400"/>
              </a:spcBef>
              <a:defRPr sz="2000"/>
            </a:pPr>
            <a:r>
              <a:t>A process of change through which individuals improve their lives and wellness, live in a self-directed life, and strive to reach their full potential</a:t>
            </a:r>
          </a:p>
          <a:p>
            <a:pPr marL="640080" lvl="2" indent="-182880">
              <a:lnSpc>
                <a:spcPct val="81000"/>
              </a:lnSpc>
              <a:spcBef>
                <a:spcPts val="400"/>
              </a:spcBef>
              <a:defRPr sz="1800"/>
            </a:pPr>
            <a:r>
              <a:t>Per SAMHSA (Substance Abuse and Mental Health Service Administration)</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Title 1"/>
          <p:cNvSpPr txBox="1">
            <a:spLocks noGrp="1"/>
          </p:cNvSpPr>
          <p:nvPr>
            <p:ph type="title"/>
          </p:nvPr>
        </p:nvSpPr>
        <p:spPr>
          <a:xfrm>
            <a:off x="1202918" y="284175"/>
            <a:ext cx="9784082" cy="1508762"/>
          </a:xfrm>
          <a:prstGeom prst="rect">
            <a:avLst/>
          </a:prstGeom>
        </p:spPr>
        <p:txBody>
          <a:bodyPr/>
          <a:lstStyle/>
          <a:p>
            <a:r>
              <a:t>FDA Approved medications for Alcohol Use Disorder</a:t>
            </a:r>
          </a:p>
        </p:txBody>
      </p:sp>
      <p:sp>
        <p:nvSpPr>
          <p:cNvPr id="374" name="Content Placeholder 2"/>
          <p:cNvSpPr txBox="1">
            <a:spLocks noGrp="1"/>
          </p:cNvSpPr>
          <p:nvPr>
            <p:ph type="body" idx="1"/>
          </p:nvPr>
        </p:nvSpPr>
        <p:spPr>
          <a:xfrm>
            <a:off x="348343" y="2011679"/>
            <a:ext cx="11190514" cy="4562145"/>
          </a:xfrm>
          <a:prstGeom prst="rect">
            <a:avLst/>
          </a:prstGeom>
        </p:spPr>
        <p:txBody>
          <a:bodyPr/>
          <a:lstStyle/>
          <a:p>
            <a:r>
              <a:t>Disulfiram (Antabuse)</a:t>
            </a:r>
          </a:p>
          <a:p>
            <a:pPr marL="411480" lvl="1" indent="-182879">
              <a:spcBef>
                <a:spcPts val="400"/>
              </a:spcBef>
              <a:defRPr sz="2000"/>
            </a:pPr>
            <a:r>
              <a:t>Acetaldehyde dehydrogenase inhibitor.  Prevents conversion of acetaldehyde to acetate </a:t>
            </a:r>
            <a:r>
              <a:rPr>
                <a:latin typeface="Wingdings"/>
                <a:ea typeface="Wingdings"/>
                <a:cs typeface="Wingdings"/>
                <a:sym typeface="Wingdings"/>
              </a:rPr>
              <a:t> </a:t>
            </a:r>
            <a:r>
              <a:t>diaphoresis, palpitations, flushing, nausea, vertigo, hypotension, tachycardia</a:t>
            </a:r>
          </a:p>
          <a:p>
            <a:pPr marL="411480" lvl="1" indent="-182879">
              <a:spcBef>
                <a:spcPts val="400"/>
              </a:spcBef>
              <a:defRPr sz="2000"/>
            </a:pPr>
            <a:r>
              <a:t>Negative reinforcement; most effective with family support/observed dosing</a:t>
            </a:r>
          </a:p>
          <a:p>
            <a:pPr marL="411480" lvl="1" indent="-182879">
              <a:spcBef>
                <a:spcPts val="400"/>
              </a:spcBef>
              <a:defRPr sz="2000"/>
            </a:pPr>
            <a:r>
              <a:t>Hepatic clearance; can cause hepatitis</a:t>
            </a:r>
          </a:p>
        </p:txBody>
      </p:sp>
      <p:pic>
        <p:nvPicPr>
          <p:cNvPr id="375" name="Picture 2" descr="Picture 2"/>
          <p:cNvPicPr>
            <a:picLocks noChangeAspect="1"/>
          </p:cNvPicPr>
          <p:nvPr/>
        </p:nvPicPr>
        <p:blipFill>
          <a:blip r:embed="rId2"/>
          <a:stretch>
            <a:fillRect/>
          </a:stretch>
        </p:blipFill>
        <p:spPr>
          <a:xfrm>
            <a:off x="2720534" y="4292751"/>
            <a:ext cx="6446130" cy="2193359"/>
          </a:xfrm>
          <a:prstGeom prst="rect">
            <a:avLst/>
          </a:prstGeom>
          <a:ln w="12700">
            <a:miter lim="400000"/>
          </a:ln>
        </p:spPr>
      </p:pic>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Title 1"/>
          <p:cNvSpPr txBox="1">
            <a:spLocks noGrp="1"/>
          </p:cNvSpPr>
          <p:nvPr>
            <p:ph type="title"/>
          </p:nvPr>
        </p:nvSpPr>
        <p:spPr>
          <a:xfrm>
            <a:off x="1202918" y="284175"/>
            <a:ext cx="9784082" cy="1508762"/>
          </a:xfrm>
          <a:prstGeom prst="rect">
            <a:avLst/>
          </a:prstGeom>
        </p:spPr>
        <p:txBody>
          <a:bodyPr/>
          <a:lstStyle/>
          <a:p>
            <a:r>
              <a:t>FDA approved medications for alcohol use disorder: Acamprosate</a:t>
            </a:r>
          </a:p>
        </p:txBody>
      </p:sp>
      <p:sp>
        <p:nvSpPr>
          <p:cNvPr id="378" name="Content Placeholder 2"/>
          <p:cNvSpPr txBox="1">
            <a:spLocks noGrp="1"/>
          </p:cNvSpPr>
          <p:nvPr>
            <p:ph type="body" idx="1"/>
          </p:nvPr>
        </p:nvSpPr>
        <p:spPr>
          <a:xfrm>
            <a:off x="1202918" y="2011679"/>
            <a:ext cx="9784082" cy="4206242"/>
          </a:xfrm>
          <a:prstGeom prst="rect">
            <a:avLst/>
          </a:prstGeom>
        </p:spPr>
        <p:txBody>
          <a:bodyPr/>
          <a:lstStyle/>
          <a:p>
            <a:pPr marL="411480" lvl="1" indent="-182879">
              <a:spcBef>
                <a:spcPts val="400"/>
              </a:spcBef>
              <a:defRPr sz="2000">
                <a:latin typeface="+mj-lt"/>
                <a:ea typeface="+mj-ea"/>
                <a:cs typeface="+mj-cs"/>
                <a:sym typeface="Calibri"/>
              </a:defRPr>
            </a:pPr>
            <a:r>
              <a:t>Mechanism</a:t>
            </a:r>
          </a:p>
          <a:p>
            <a:pPr marL="640080" lvl="2" indent="-182880">
              <a:spcBef>
                <a:spcPts val="400"/>
              </a:spcBef>
              <a:defRPr sz="1800">
                <a:latin typeface="+mj-lt"/>
                <a:ea typeface="+mj-ea"/>
                <a:cs typeface="+mj-cs"/>
                <a:sym typeface="Calibri"/>
              </a:defRPr>
            </a:pPr>
            <a:r>
              <a:t>Partial co-agonist at NMDA receptor; serves to modulate glutamate activity</a:t>
            </a:r>
          </a:p>
          <a:p>
            <a:pPr marL="411480" lvl="1" indent="-182879">
              <a:spcBef>
                <a:spcPts val="400"/>
              </a:spcBef>
              <a:defRPr sz="2000">
                <a:latin typeface="+mj-lt"/>
                <a:ea typeface="+mj-ea"/>
                <a:cs typeface="+mj-cs"/>
                <a:sym typeface="Calibri"/>
              </a:defRPr>
            </a:pPr>
            <a:r>
              <a:t>Can help in part with cravings and elements of prolonged abstinence.  </a:t>
            </a:r>
          </a:p>
          <a:p>
            <a:pPr marL="640080" lvl="2" indent="-182880">
              <a:spcBef>
                <a:spcPts val="400"/>
              </a:spcBef>
              <a:defRPr sz="1800">
                <a:latin typeface="+mj-lt"/>
                <a:ea typeface="+mj-ea"/>
                <a:cs typeface="+mj-cs"/>
                <a:sym typeface="Calibri"/>
              </a:defRPr>
            </a:pPr>
            <a:r>
              <a:t>Most effective in patients with several weeks abstinence</a:t>
            </a:r>
          </a:p>
          <a:p>
            <a:pPr marL="640080" lvl="2" indent="-182880">
              <a:spcBef>
                <a:spcPts val="400"/>
              </a:spcBef>
              <a:defRPr sz="1800">
                <a:latin typeface="+mj-lt"/>
                <a:ea typeface="+mj-ea"/>
                <a:cs typeface="+mj-cs"/>
                <a:sym typeface="Calibri"/>
              </a:defRPr>
            </a:pPr>
            <a:r>
              <a:t>Avoid starting in patients actively drinking</a:t>
            </a:r>
          </a:p>
          <a:p>
            <a:pPr marL="411480" lvl="1" indent="-182879">
              <a:spcBef>
                <a:spcPts val="400"/>
              </a:spcBef>
              <a:defRPr sz="2000">
                <a:latin typeface="+mj-lt"/>
                <a:ea typeface="+mj-ea"/>
                <a:cs typeface="+mj-cs"/>
                <a:sym typeface="Calibri"/>
              </a:defRPr>
            </a:pPr>
            <a:r>
              <a:t>Renally cleared (better choice in setting of reduced hepatic function)</a:t>
            </a:r>
          </a:p>
          <a:p>
            <a:pPr marL="640080" lvl="2" indent="-182880">
              <a:spcBef>
                <a:spcPts val="400"/>
              </a:spcBef>
              <a:defRPr sz="1800">
                <a:latin typeface="+mj-lt"/>
                <a:ea typeface="+mj-ea"/>
                <a:cs typeface="+mj-cs"/>
                <a:sym typeface="Calibri"/>
              </a:defRPr>
            </a:pPr>
            <a:r>
              <a:t>Limited use in renal failure</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Title 1"/>
          <p:cNvSpPr txBox="1">
            <a:spLocks noGrp="1"/>
          </p:cNvSpPr>
          <p:nvPr>
            <p:ph type="title"/>
          </p:nvPr>
        </p:nvSpPr>
        <p:spPr>
          <a:xfrm>
            <a:off x="1202918" y="284175"/>
            <a:ext cx="9784082" cy="1508762"/>
          </a:xfrm>
          <a:prstGeom prst="rect">
            <a:avLst/>
          </a:prstGeom>
        </p:spPr>
        <p:txBody>
          <a:bodyPr/>
          <a:lstStyle/>
          <a:p>
            <a:r>
              <a:t>FDA Approved medications for Alcohol use disorder: Naltrexone</a:t>
            </a:r>
          </a:p>
        </p:txBody>
      </p:sp>
      <p:sp>
        <p:nvSpPr>
          <p:cNvPr id="381" name="Content Placeholder 2"/>
          <p:cNvSpPr txBox="1">
            <a:spLocks noGrp="1"/>
          </p:cNvSpPr>
          <p:nvPr>
            <p:ph type="body" idx="1"/>
          </p:nvPr>
        </p:nvSpPr>
        <p:spPr>
          <a:xfrm>
            <a:off x="1202918" y="2011679"/>
            <a:ext cx="9784082" cy="4206242"/>
          </a:xfrm>
          <a:prstGeom prst="rect">
            <a:avLst/>
          </a:prstGeom>
        </p:spPr>
        <p:txBody>
          <a:bodyPr/>
          <a:lstStyle/>
          <a:p>
            <a:r>
              <a:t>Naltrexone</a:t>
            </a:r>
          </a:p>
          <a:p>
            <a:pPr marL="411480" lvl="1" indent="-182879">
              <a:spcBef>
                <a:spcPts val="400"/>
              </a:spcBef>
              <a:defRPr sz="2000">
                <a:latin typeface="+mj-lt"/>
                <a:ea typeface="+mj-ea"/>
                <a:cs typeface="+mj-cs"/>
                <a:sym typeface="Calibri"/>
              </a:defRPr>
            </a:pPr>
            <a:r>
              <a:t>Central μ-Opioid antagonist </a:t>
            </a:r>
          </a:p>
          <a:p>
            <a:pPr marL="640080" lvl="2" indent="-182880">
              <a:spcBef>
                <a:spcPts val="400"/>
              </a:spcBef>
              <a:defRPr sz="1800">
                <a:latin typeface="+mj-lt"/>
                <a:ea typeface="+mj-ea"/>
                <a:cs typeface="+mj-cs"/>
                <a:sym typeface="Calibri"/>
              </a:defRPr>
            </a:pPr>
            <a:r>
              <a:t>Stimulation at nucleus accumbens mediated by μ-receptor</a:t>
            </a:r>
          </a:p>
          <a:p>
            <a:pPr marL="640080" lvl="2" indent="-182880">
              <a:spcBef>
                <a:spcPts val="400"/>
              </a:spcBef>
              <a:defRPr sz="1800">
                <a:latin typeface="+mj-lt"/>
                <a:ea typeface="+mj-ea"/>
                <a:cs typeface="+mj-cs"/>
                <a:sym typeface="Calibri"/>
              </a:defRPr>
            </a:pPr>
            <a:r>
              <a:t>Prevents euphoria from alcohol</a:t>
            </a:r>
          </a:p>
          <a:p>
            <a:pPr marL="411480" lvl="1" indent="-182879">
              <a:spcBef>
                <a:spcPts val="400"/>
              </a:spcBef>
              <a:defRPr sz="2000">
                <a:latin typeface="+mj-lt"/>
                <a:ea typeface="+mj-ea"/>
                <a:cs typeface="+mj-cs"/>
                <a:sym typeface="Calibri"/>
              </a:defRPr>
            </a:pPr>
            <a:r>
              <a:t>Inhibits positive reinforcement</a:t>
            </a:r>
          </a:p>
          <a:p>
            <a:pPr marL="411480" lvl="1" indent="-182879">
              <a:spcBef>
                <a:spcPts val="400"/>
              </a:spcBef>
              <a:defRPr sz="2000">
                <a:latin typeface="+mj-lt"/>
                <a:ea typeface="+mj-ea"/>
                <a:cs typeface="+mj-cs"/>
                <a:sym typeface="Calibri"/>
              </a:defRPr>
            </a:pPr>
            <a:r>
              <a:t>Hepatic clearance; can cause hepatitis</a:t>
            </a:r>
          </a:p>
          <a:p>
            <a:pPr marL="640080" lvl="2" indent="-182880">
              <a:spcBef>
                <a:spcPts val="400"/>
              </a:spcBef>
              <a:defRPr sz="1800">
                <a:latin typeface="+mj-lt"/>
                <a:ea typeface="+mj-ea"/>
                <a:cs typeface="+mj-cs"/>
                <a:sym typeface="Calibri"/>
              </a:defRPr>
            </a:pPr>
            <a:r>
              <a:t>Be careful starting in patient with alcoholic hepatitis</a:t>
            </a:r>
          </a:p>
          <a:p>
            <a:pPr marL="640080" lvl="2" indent="-182880">
              <a:spcBef>
                <a:spcPts val="400"/>
              </a:spcBef>
              <a:defRPr sz="1800">
                <a:latin typeface="+mj-lt"/>
                <a:ea typeface="+mj-ea"/>
                <a:cs typeface="+mj-cs"/>
                <a:sym typeface="Calibri"/>
              </a:defRPr>
            </a:pPr>
            <a:r>
              <a:t>Need to re-check liver enzymes in 3-6 months</a:t>
            </a:r>
          </a:p>
          <a:p>
            <a:pPr marL="411480" lvl="1" indent="-182879">
              <a:spcBef>
                <a:spcPts val="400"/>
              </a:spcBef>
              <a:defRPr sz="2000">
                <a:latin typeface="+mj-lt"/>
                <a:ea typeface="+mj-ea"/>
                <a:cs typeface="+mj-cs"/>
                <a:sym typeface="Calibri"/>
              </a:defRPr>
            </a:pPr>
            <a:r>
              <a:t>Available as daily oral tablet and 4-week long acting injectable</a:t>
            </a:r>
          </a:p>
          <a:p>
            <a:pPr marL="640080" lvl="2" indent="-182880">
              <a:spcBef>
                <a:spcPts val="400"/>
              </a:spcBef>
              <a:defRPr sz="1800">
                <a:latin typeface="+mj-lt"/>
                <a:ea typeface="+mj-ea"/>
                <a:cs typeface="+mj-cs"/>
                <a:sym typeface="Calibri"/>
              </a:defRPr>
            </a:pPr>
            <a:r>
              <a:t>Long-acting injectable allows bypass of first pass metabolism</a:t>
            </a:r>
          </a:p>
          <a:p>
            <a:pPr marL="640080" lvl="2" indent="-182880">
              <a:spcBef>
                <a:spcPts val="400"/>
              </a:spcBef>
              <a:defRPr sz="1800">
                <a:latin typeface="+mj-lt"/>
                <a:ea typeface="+mj-ea"/>
                <a:cs typeface="+mj-cs"/>
                <a:sym typeface="Calibri"/>
              </a:defRPr>
            </a:pPr>
            <a:r>
              <a:t>Increased serum levels with decreased potential side-effects</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Title 1"/>
          <p:cNvSpPr txBox="1">
            <a:spLocks noGrp="1"/>
          </p:cNvSpPr>
          <p:nvPr>
            <p:ph type="title"/>
          </p:nvPr>
        </p:nvSpPr>
        <p:spPr>
          <a:xfrm>
            <a:off x="1202918" y="284175"/>
            <a:ext cx="9784082" cy="1508762"/>
          </a:xfrm>
          <a:prstGeom prst="rect">
            <a:avLst/>
          </a:prstGeom>
        </p:spPr>
        <p:txBody>
          <a:bodyPr/>
          <a:lstStyle/>
          <a:p>
            <a:r>
              <a:t>Opioid</a:t>
            </a:r>
          </a:p>
        </p:txBody>
      </p:sp>
      <p:sp>
        <p:nvSpPr>
          <p:cNvPr id="384" name="Content Placeholder 2"/>
          <p:cNvSpPr txBox="1"/>
          <p:nvPr/>
        </p:nvSpPr>
        <p:spPr>
          <a:xfrm>
            <a:off x="433645" y="2164079"/>
            <a:ext cx="11601799" cy="34378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914400">
              <a:lnSpc>
                <a:spcPct val="90000"/>
              </a:lnSpc>
              <a:spcBef>
                <a:spcPts val="1200"/>
              </a:spcBef>
              <a:defRPr sz="3200">
                <a:solidFill>
                  <a:srgbClr val="FFFFFF"/>
                </a:solidFill>
              </a:defRPr>
            </a:pPr>
            <a:endParaRPr/>
          </a:p>
          <a:p>
            <a:pPr defTabSz="914400">
              <a:lnSpc>
                <a:spcPct val="90000"/>
              </a:lnSpc>
              <a:spcBef>
                <a:spcPts val="1200"/>
              </a:spcBef>
              <a:defRPr sz="3200">
                <a:solidFill>
                  <a:srgbClr val="FFFFFF"/>
                </a:solidFill>
              </a:defRPr>
            </a:pPr>
            <a:endParaRPr/>
          </a:p>
          <a:p>
            <a:pPr defTabSz="914400">
              <a:lnSpc>
                <a:spcPct val="90000"/>
              </a:lnSpc>
              <a:spcBef>
                <a:spcPts val="1200"/>
              </a:spcBef>
              <a:defRPr sz="3200" i="1">
                <a:solidFill>
                  <a:srgbClr val="FFFFFF"/>
                </a:solidFill>
              </a:defRPr>
            </a:pPr>
            <a:r>
              <a:t>Heroin – A drug that helps you to escape reality,</a:t>
            </a:r>
            <a:endParaRPr sz="2200"/>
          </a:p>
          <a:p>
            <a:pPr defTabSz="914400">
              <a:lnSpc>
                <a:spcPct val="90000"/>
              </a:lnSpc>
              <a:spcBef>
                <a:spcPts val="1200"/>
              </a:spcBef>
              <a:defRPr sz="3200" i="1">
                <a:solidFill>
                  <a:srgbClr val="FFFFFF"/>
                </a:solidFill>
              </a:defRPr>
            </a:pPr>
            <a:r>
              <a:t>	while making it much harder to cope when you are recaptured.</a:t>
            </a:r>
            <a:endParaRPr sz="2200"/>
          </a:p>
          <a:p>
            <a:pPr defTabSz="914400">
              <a:lnSpc>
                <a:spcPct val="90000"/>
              </a:lnSpc>
              <a:spcBef>
                <a:spcPts val="1200"/>
              </a:spcBef>
              <a:defRPr sz="3200">
                <a:solidFill>
                  <a:srgbClr val="FFFFFF"/>
                </a:solidFill>
              </a:defRPr>
            </a:pPr>
            <a:endParaRPr sz="2200"/>
          </a:p>
          <a:p>
            <a:pPr defTabSz="914400">
              <a:lnSpc>
                <a:spcPct val="90000"/>
              </a:lnSpc>
              <a:spcBef>
                <a:spcPts val="1200"/>
              </a:spcBef>
              <a:defRPr sz="3200">
                <a:solidFill>
                  <a:srgbClr val="FFFFFF"/>
                </a:solidFill>
              </a:defRPr>
            </a:pPr>
            <a:r>
              <a:t>						Nikki Sixx</a:t>
            </a: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Title 1"/>
          <p:cNvSpPr txBox="1">
            <a:spLocks noGrp="1"/>
          </p:cNvSpPr>
          <p:nvPr>
            <p:ph type="title"/>
          </p:nvPr>
        </p:nvSpPr>
        <p:spPr>
          <a:xfrm>
            <a:off x="1202918" y="284175"/>
            <a:ext cx="9784082" cy="1508762"/>
          </a:xfrm>
          <a:prstGeom prst="rect">
            <a:avLst/>
          </a:prstGeom>
        </p:spPr>
        <p:txBody>
          <a:bodyPr/>
          <a:lstStyle/>
          <a:p>
            <a:r>
              <a:t>Opioid </a:t>
            </a:r>
          </a:p>
        </p:txBody>
      </p:sp>
      <p:sp>
        <p:nvSpPr>
          <p:cNvPr id="387" name="Content Placeholder 2"/>
          <p:cNvSpPr txBox="1">
            <a:spLocks noGrp="1"/>
          </p:cNvSpPr>
          <p:nvPr>
            <p:ph type="body" idx="1"/>
          </p:nvPr>
        </p:nvSpPr>
        <p:spPr>
          <a:xfrm>
            <a:off x="461817" y="2011678"/>
            <a:ext cx="11148291" cy="4562147"/>
          </a:xfrm>
          <a:prstGeom prst="rect">
            <a:avLst/>
          </a:prstGeom>
        </p:spPr>
        <p:txBody>
          <a:bodyPr/>
          <a:lstStyle/>
          <a:p>
            <a:pPr>
              <a:lnSpc>
                <a:spcPct val="81000"/>
              </a:lnSpc>
              <a:defRPr sz="2000"/>
            </a:pPr>
            <a:r>
              <a:t>Opioids – all compounds that bind to opioid receptors and exert morphine like effect</a:t>
            </a:r>
          </a:p>
          <a:p>
            <a:pPr marL="411480" lvl="1" indent="-182879">
              <a:lnSpc>
                <a:spcPct val="81000"/>
              </a:lnSpc>
              <a:spcBef>
                <a:spcPts val="400"/>
              </a:spcBef>
              <a:defRPr sz="1800"/>
            </a:pPr>
            <a:r>
              <a:t>Opiates – subcategory of NATURAL opioids, drugs derived from opium (i.e. morphine)</a:t>
            </a:r>
          </a:p>
          <a:p>
            <a:pPr marL="411480" lvl="1" indent="-182879">
              <a:lnSpc>
                <a:spcPct val="81000"/>
              </a:lnSpc>
              <a:spcBef>
                <a:spcPts val="400"/>
              </a:spcBef>
              <a:defRPr sz="1800"/>
            </a:pPr>
            <a:r>
              <a:t>Interacts with </a:t>
            </a:r>
            <a:r>
              <a:rPr>
                <a:latin typeface="+mj-lt"/>
                <a:ea typeface="+mj-ea"/>
                <a:cs typeface="+mj-cs"/>
                <a:sym typeface="Calibri"/>
              </a:rPr>
              <a:t>μ, κ, and δ receptor systems (principally concerned with effect at μ-receptors)</a:t>
            </a:r>
          </a:p>
          <a:p>
            <a:pPr>
              <a:lnSpc>
                <a:spcPct val="81000"/>
              </a:lnSpc>
              <a:defRPr sz="2000"/>
            </a:pPr>
            <a:r>
              <a:t>Opioid receptors ALL over the body and with multitude of effects</a:t>
            </a:r>
          </a:p>
          <a:p>
            <a:pPr marL="411480" lvl="1" indent="-182879">
              <a:lnSpc>
                <a:spcPct val="81000"/>
              </a:lnSpc>
              <a:spcBef>
                <a:spcPts val="400"/>
              </a:spcBef>
              <a:defRPr sz="1800"/>
            </a:pPr>
            <a:r>
              <a:t>CNS – sedation, analgesia, euphoria, miosis, seizures (both in overdose and in acute withdrawal), respiratory depression, psychiatric depression, increased prolactin release</a:t>
            </a:r>
          </a:p>
          <a:p>
            <a:pPr marL="411480" lvl="1" indent="-182879">
              <a:lnSpc>
                <a:spcPct val="81000"/>
              </a:lnSpc>
              <a:spcBef>
                <a:spcPts val="400"/>
              </a:spcBef>
              <a:defRPr sz="1800"/>
            </a:pPr>
            <a:r>
              <a:t>Urinary: urinary retention</a:t>
            </a:r>
          </a:p>
          <a:p>
            <a:pPr marL="411480" lvl="1" indent="-182879">
              <a:lnSpc>
                <a:spcPct val="81000"/>
              </a:lnSpc>
              <a:spcBef>
                <a:spcPts val="400"/>
              </a:spcBef>
              <a:defRPr sz="1800"/>
            </a:pPr>
            <a:r>
              <a:t>Cardiovascular: vasodilation, prolonged QT/QTc with methadone</a:t>
            </a:r>
          </a:p>
          <a:p>
            <a:pPr marL="411480" lvl="1" indent="-182879">
              <a:lnSpc>
                <a:spcPct val="81000"/>
              </a:lnSpc>
              <a:spcBef>
                <a:spcPts val="400"/>
              </a:spcBef>
              <a:defRPr sz="1800"/>
            </a:pPr>
            <a:r>
              <a:t>Respiratory: respiratory depression, pulmonary edema, cough suppression</a:t>
            </a:r>
          </a:p>
          <a:p>
            <a:pPr marL="411480" lvl="1" indent="-182879">
              <a:lnSpc>
                <a:spcPct val="81000"/>
              </a:lnSpc>
              <a:spcBef>
                <a:spcPts val="400"/>
              </a:spcBef>
              <a:defRPr sz="1800"/>
            </a:pPr>
            <a:r>
              <a:t>GI: constipation, nausea, weight gain, slowed GI transit</a:t>
            </a:r>
          </a:p>
          <a:p>
            <a:pPr marL="411480" lvl="1" indent="-182879">
              <a:lnSpc>
                <a:spcPct val="81000"/>
              </a:lnSpc>
              <a:spcBef>
                <a:spcPts val="400"/>
              </a:spcBef>
              <a:defRPr sz="1800"/>
            </a:pPr>
            <a:r>
              <a:t>Other: histamine release/itching, dizziness, sweating, hypogonadism</a:t>
            </a:r>
          </a:p>
          <a:p>
            <a:pPr>
              <a:lnSpc>
                <a:spcPct val="81000"/>
              </a:lnSpc>
              <a:defRPr sz="2000"/>
            </a:pPr>
            <a:r>
              <a:t>Chronic use </a:t>
            </a:r>
            <a:r>
              <a:rPr>
                <a:latin typeface="Wingdings"/>
                <a:ea typeface="Wingdings"/>
                <a:cs typeface="Wingdings"/>
                <a:sym typeface="Wingdings"/>
              </a:rPr>
              <a:t> </a:t>
            </a:r>
            <a:r>
              <a:t>Tolerance and eventual withdrawal</a:t>
            </a:r>
          </a:p>
          <a:p>
            <a:pPr marL="411480" lvl="1" indent="-182879">
              <a:lnSpc>
                <a:spcPct val="81000"/>
              </a:lnSpc>
              <a:spcBef>
                <a:spcPts val="400"/>
              </a:spcBef>
              <a:defRPr sz="1800"/>
            </a:pPr>
            <a:r>
              <a:t>Needing to use progressively larger quantities for same effect</a:t>
            </a:r>
          </a:p>
          <a:p>
            <a:pPr marL="411480" lvl="1" indent="-182879">
              <a:lnSpc>
                <a:spcPct val="81000"/>
              </a:lnSpc>
              <a:spcBef>
                <a:spcPts val="400"/>
              </a:spcBef>
              <a:defRPr sz="1800"/>
            </a:pPr>
            <a:r>
              <a:t>Needing to use more to stave off symptoms of withdrawal</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Title 1"/>
          <p:cNvSpPr txBox="1">
            <a:spLocks noGrp="1"/>
          </p:cNvSpPr>
          <p:nvPr>
            <p:ph type="title"/>
          </p:nvPr>
        </p:nvSpPr>
        <p:spPr>
          <a:xfrm>
            <a:off x="1202918" y="284175"/>
            <a:ext cx="9784082" cy="1508762"/>
          </a:xfrm>
          <a:prstGeom prst="rect">
            <a:avLst/>
          </a:prstGeom>
        </p:spPr>
        <p:txBody>
          <a:bodyPr/>
          <a:lstStyle/>
          <a:p>
            <a:r>
              <a:t>Opioid oVerdose</a:t>
            </a:r>
          </a:p>
        </p:txBody>
      </p:sp>
      <p:sp>
        <p:nvSpPr>
          <p:cNvPr id="390" name="Content Placeholder 2"/>
          <p:cNvSpPr txBox="1">
            <a:spLocks noGrp="1"/>
          </p:cNvSpPr>
          <p:nvPr>
            <p:ph type="body" idx="1"/>
          </p:nvPr>
        </p:nvSpPr>
        <p:spPr>
          <a:xfrm>
            <a:off x="1202918" y="2011679"/>
            <a:ext cx="9784082" cy="4206242"/>
          </a:xfrm>
          <a:prstGeom prst="rect">
            <a:avLst/>
          </a:prstGeom>
        </p:spPr>
        <p:txBody>
          <a:bodyPr/>
          <a:lstStyle/>
          <a:p>
            <a:pPr>
              <a:defRPr u="sng"/>
            </a:pPr>
            <a:r>
              <a:t>Stupor/Altered Mental Status</a:t>
            </a:r>
          </a:p>
          <a:p>
            <a:pPr>
              <a:defRPr u="sng"/>
            </a:pPr>
            <a:r>
              <a:t>Respiratory depression </a:t>
            </a:r>
          </a:p>
          <a:p>
            <a:pPr>
              <a:defRPr u="sng"/>
            </a:pPr>
            <a:r>
              <a:t>Pinpoint pupils/Miosis</a:t>
            </a:r>
          </a:p>
          <a:p>
            <a:r>
              <a:t>Pulmonary edema</a:t>
            </a:r>
          </a:p>
          <a:p>
            <a:r>
              <a:t>Seizures (opioids block release of GABA)</a:t>
            </a:r>
          </a:p>
          <a:p>
            <a:endParaRPr/>
          </a:p>
          <a:p>
            <a:r>
              <a:t>Consider Opioid Overdose in all patients found unconscious with decrease respiratory rate and/or pinpoint pupils (miosis)</a:t>
            </a:r>
          </a:p>
        </p:txBody>
      </p:sp>
      <p:sp>
        <p:nvSpPr>
          <p:cNvPr id="391" name="Right Brace 3"/>
          <p:cNvSpPr/>
          <p:nvPr/>
        </p:nvSpPr>
        <p:spPr>
          <a:xfrm>
            <a:off x="6865256" y="2011679"/>
            <a:ext cx="769259" cy="12540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494"/>
                  <a:pt x="10800" y="1104"/>
                </a:cubicBezTo>
                <a:lnTo>
                  <a:pt x="10800" y="9696"/>
                </a:lnTo>
                <a:cubicBezTo>
                  <a:pt x="10800" y="10306"/>
                  <a:pt x="15635" y="10800"/>
                  <a:pt x="21600" y="10800"/>
                </a:cubicBezTo>
                <a:cubicBezTo>
                  <a:pt x="15635" y="10800"/>
                  <a:pt x="10800" y="11294"/>
                  <a:pt x="10800" y="11904"/>
                </a:cubicBezTo>
                <a:lnTo>
                  <a:pt x="10800" y="20496"/>
                </a:lnTo>
                <a:cubicBezTo>
                  <a:pt x="10800" y="21106"/>
                  <a:pt x="5965" y="21600"/>
                  <a:pt x="0" y="21600"/>
                </a:cubicBezTo>
              </a:path>
            </a:pathLst>
          </a:custGeom>
          <a:ln w="38100">
            <a:solidFill>
              <a:srgbClr val="FFFFFF"/>
            </a:solidFill>
          </a:ln>
        </p:spPr>
        <p:txBody>
          <a:bodyPr lIns="45719" rIns="45719" anchor="ctr"/>
          <a:lstStyle/>
          <a:p>
            <a:pPr algn="ctr">
              <a:defRPr>
                <a:solidFill>
                  <a:srgbClr val="FFFFFF"/>
                </a:solidFill>
              </a:defRPr>
            </a:pPr>
            <a:endParaRPr/>
          </a:p>
        </p:txBody>
      </p:sp>
      <p:sp>
        <p:nvSpPr>
          <p:cNvPr id="392" name="Content Placeholder 2"/>
          <p:cNvSpPr txBox="1"/>
          <p:nvPr/>
        </p:nvSpPr>
        <p:spPr>
          <a:xfrm>
            <a:off x="7919717" y="2439852"/>
            <a:ext cx="2158276" cy="5791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defTabSz="914400">
              <a:lnSpc>
                <a:spcPct val="90000"/>
              </a:lnSpc>
              <a:spcBef>
                <a:spcPts val="1200"/>
              </a:spcBef>
              <a:defRPr sz="2200">
                <a:solidFill>
                  <a:srgbClr val="FFFFFF"/>
                </a:solidFill>
              </a:defRPr>
            </a:lvl1pPr>
          </a:lstStyle>
          <a:p>
            <a:r>
              <a:t>Classic Triad</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Title 1"/>
          <p:cNvSpPr txBox="1">
            <a:spLocks noGrp="1"/>
          </p:cNvSpPr>
          <p:nvPr>
            <p:ph type="title"/>
          </p:nvPr>
        </p:nvSpPr>
        <p:spPr>
          <a:xfrm>
            <a:off x="1202918" y="284175"/>
            <a:ext cx="9784082" cy="1508762"/>
          </a:xfrm>
          <a:prstGeom prst="rect">
            <a:avLst/>
          </a:prstGeom>
        </p:spPr>
        <p:txBody>
          <a:bodyPr/>
          <a:lstStyle/>
          <a:p>
            <a:r>
              <a:t>Naloxone</a:t>
            </a:r>
          </a:p>
        </p:txBody>
      </p:sp>
      <p:sp>
        <p:nvSpPr>
          <p:cNvPr id="398" name="Content Placeholder 2"/>
          <p:cNvSpPr txBox="1">
            <a:spLocks noGrp="1"/>
          </p:cNvSpPr>
          <p:nvPr>
            <p:ph type="body" sz="half" idx="1"/>
          </p:nvPr>
        </p:nvSpPr>
        <p:spPr>
          <a:xfrm>
            <a:off x="1202918" y="2011679"/>
            <a:ext cx="6359026" cy="4206242"/>
          </a:xfrm>
          <a:prstGeom prst="rect">
            <a:avLst/>
          </a:prstGeom>
        </p:spPr>
        <p:txBody>
          <a:bodyPr/>
          <a:lstStyle/>
          <a:p>
            <a:pPr>
              <a:defRPr>
                <a:latin typeface="+mj-lt"/>
                <a:ea typeface="+mj-ea"/>
                <a:cs typeface="+mj-cs"/>
                <a:sym typeface="Calibri"/>
              </a:defRPr>
            </a:pPr>
            <a:r>
              <a:t>Narcan, Kloxxado, Evzio, RiVive, Zimhi</a:t>
            </a:r>
          </a:p>
          <a:p>
            <a:pPr>
              <a:defRPr>
                <a:latin typeface="+mj-lt"/>
                <a:ea typeface="+mj-ea"/>
                <a:cs typeface="+mj-cs"/>
                <a:sym typeface="Calibri"/>
              </a:defRPr>
            </a:pPr>
            <a:r>
              <a:t>μ-Opioid receptor antagonist</a:t>
            </a:r>
          </a:p>
          <a:p>
            <a:pPr marL="411480" lvl="1" indent="-182879">
              <a:spcBef>
                <a:spcPts val="400"/>
              </a:spcBef>
              <a:defRPr sz="2000">
                <a:latin typeface="+mj-lt"/>
                <a:ea typeface="+mj-ea"/>
                <a:cs typeface="+mj-cs"/>
                <a:sym typeface="Calibri"/>
              </a:defRPr>
            </a:pPr>
            <a:r>
              <a:t>Available in 4 mg and 8 mg; often comes in 2x doses per kit</a:t>
            </a:r>
          </a:p>
          <a:p>
            <a:pPr marL="411480" lvl="1" indent="-182879">
              <a:spcBef>
                <a:spcPts val="400"/>
              </a:spcBef>
              <a:defRPr sz="2000">
                <a:latin typeface="+mj-lt"/>
                <a:ea typeface="+mj-ea"/>
                <a:cs typeface="+mj-cs"/>
                <a:sym typeface="Calibri"/>
              </a:defRPr>
            </a:pPr>
            <a:r>
              <a:t>Can be administered IM or intranasal</a:t>
            </a:r>
          </a:p>
          <a:p>
            <a:pPr marL="411480" lvl="1" indent="-182879">
              <a:spcBef>
                <a:spcPts val="400"/>
              </a:spcBef>
              <a:defRPr sz="2000">
                <a:latin typeface="+mj-lt"/>
                <a:ea typeface="+mj-ea"/>
                <a:cs typeface="+mj-cs"/>
                <a:sym typeface="Calibri"/>
              </a:defRPr>
            </a:pPr>
            <a:r>
              <a:t>Available OTC in all 50 states, D.C., and Puerto Rico</a:t>
            </a:r>
          </a:p>
          <a:p>
            <a:pPr>
              <a:defRPr>
                <a:latin typeface="+mj-lt"/>
                <a:ea typeface="+mj-ea"/>
                <a:cs typeface="+mj-cs"/>
                <a:sym typeface="Calibri"/>
              </a:defRPr>
            </a:pPr>
            <a:r>
              <a:t>THIS IS A STOP GAP</a:t>
            </a:r>
          </a:p>
          <a:p>
            <a:pPr marL="411480" lvl="1" indent="-182879">
              <a:spcBef>
                <a:spcPts val="400"/>
              </a:spcBef>
              <a:defRPr sz="2000">
                <a:latin typeface="+mj-lt"/>
                <a:ea typeface="+mj-ea"/>
                <a:cs typeface="+mj-cs"/>
                <a:sym typeface="Calibri"/>
              </a:defRPr>
            </a:pPr>
            <a:r>
              <a:t>Goal is to get patient connected to higher levels of emergency care ASAP</a:t>
            </a:r>
          </a:p>
        </p:txBody>
      </p:sp>
      <p:pic>
        <p:nvPicPr>
          <p:cNvPr id="399" name="Picture 4" descr="Picture 4"/>
          <p:cNvPicPr>
            <a:picLocks noChangeAspect="1"/>
          </p:cNvPicPr>
          <p:nvPr/>
        </p:nvPicPr>
        <p:blipFill>
          <a:blip r:embed="rId2"/>
          <a:stretch>
            <a:fillRect/>
          </a:stretch>
        </p:blipFill>
        <p:spPr>
          <a:xfrm>
            <a:off x="7364056" y="1437031"/>
            <a:ext cx="4603350" cy="4780889"/>
          </a:xfrm>
          <a:prstGeom prst="rect">
            <a:avLst/>
          </a:prstGeom>
          <a:ln w="12700">
            <a:miter lim="400000"/>
          </a:ln>
        </p:spPr>
      </p:pic>
      <p:sp>
        <p:nvSpPr>
          <p:cNvPr id="400" name="TextBox 6"/>
          <p:cNvSpPr txBox="1"/>
          <p:nvPr/>
        </p:nvSpPr>
        <p:spPr>
          <a:xfrm>
            <a:off x="1845491" y="6492544"/>
            <a:ext cx="9226733"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FFFFFF"/>
                </a:solidFill>
              </a:defRPr>
            </a:lvl1pPr>
          </a:lstStyle>
          <a:p>
            <a:r>
              <a:t>https://www.walmart.com/ip/NARCAN-Nasal-Spray-4-mg-Emergency-Treatment-of-Opioid-Overdose-2-Single-Dose-Devices/1319667929</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Title 1"/>
          <p:cNvSpPr txBox="1">
            <a:spLocks noGrp="1"/>
          </p:cNvSpPr>
          <p:nvPr>
            <p:ph type="title"/>
          </p:nvPr>
        </p:nvSpPr>
        <p:spPr>
          <a:xfrm>
            <a:off x="1202918" y="284175"/>
            <a:ext cx="9784082" cy="1508762"/>
          </a:xfrm>
          <a:prstGeom prst="rect">
            <a:avLst/>
          </a:prstGeom>
        </p:spPr>
        <p:txBody>
          <a:bodyPr/>
          <a:lstStyle/>
          <a:p>
            <a:r>
              <a:t>Opioid intoxication treatment</a:t>
            </a:r>
          </a:p>
        </p:txBody>
      </p:sp>
      <p:sp>
        <p:nvSpPr>
          <p:cNvPr id="395" name="Content Placeholder 2"/>
          <p:cNvSpPr txBox="1">
            <a:spLocks noGrp="1"/>
          </p:cNvSpPr>
          <p:nvPr>
            <p:ph type="body" idx="1"/>
          </p:nvPr>
        </p:nvSpPr>
        <p:spPr>
          <a:xfrm>
            <a:off x="1202918" y="2011679"/>
            <a:ext cx="9784082" cy="4206242"/>
          </a:xfrm>
          <a:prstGeom prst="rect">
            <a:avLst/>
          </a:prstGeom>
        </p:spPr>
        <p:txBody>
          <a:bodyPr/>
          <a:lstStyle/>
          <a:p>
            <a:r>
              <a:t>A-B-C’s -  Airway protection, breathing stably, circulation</a:t>
            </a:r>
          </a:p>
          <a:p>
            <a:r>
              <a:t>Naloxone (Intranasal, intramuscular, IV) – administer ASAP</a:t>
            </a:r>
          </a:p>
          <a:p>
            <a:pPr marL="411480" lvl="1" indent="-182879">
              <a:spcBef>
                <a:spcPts val="400"/>
              </a:spcBef>
              <a:defRPr sz="2000"/>
            </a:pPr>
            <a:r>
              <a:t>Readminister if needed (longer acting opiates may cause re-intoxication if naloxone      wears off)</a:t>
            </a:r>
          </a:p>
          <a:p>
            <a:pPr marL="411480" lvl="1" indent="-182879">
              <a:spcBef>
                <a:spcPts val="400"/>
              </a:spcBef>
              <a:defRPr sz="2000"/>
            </a:pPr>
            <a:r>
              <a:t>Can potentially buy enough time to prevent need for more invasive treatments</a:t>
            </a:r>
          </a:p>
          <a:p>
            <a:r>
              <a:t>Be ready to intubate, and if response to naloxone not sufficient, proceed with it</a:t>
            </a:r>
          </a:p>
          <a:p>
            <a:r>
              <a:t>IV Fluids</a:t>
            </a:r>
          </a:p>
          <a:p>
            <a:r>
              <a:t>Labwork and treat abnormalities as required</a:t>
            </a:r>
          </a:p>
          <a:p>
            <a:r>
              <a:t>Re-evaluate frequently.</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Title 1"/>
          <p:cNvSpPr txBox="1">
            <a:spLocks noGrp="1"/>
          </p:cNvSpPr>
          <p:nvPr>
            <p:ph type="title"/>
          </p:nvPr>
        </p:nvSpPr>
        <p:spPr>
          <a:xfrm>
            <a:off x="1202918" y="284175"/>
            <a:ext cx="9784082" cy="1508762"/>
          </a:xfrm>
          <a:prstGeom prst="rect">
            <a:avLst/>
          </a:prstGeom>
        </p:spPr>
        <p:txBody>
          <a:bodyPr/>
          <a:lstStyle/>
          <a:p>
            <a:r>
              <a:t>Opioid Withdrawal</a:t>
            </a:r>
          </a:p>
        </p:txBody>
      </p:sp>
      <p:sp>
        <p:nvSpPr>
          <p:cNvPr id="403" name="Content Placeholder 2"/>
          <p:cNvSpPr txBox="1">
            <a:spLocks noGrp="1"/>
          </p:cNvSpPr>
          <p:nvPr>
            <p:ph type="body" sz="quarter" idx="1"/>
          </p:nvPr>
        </p:nvSpPr>
        <p:spPr>
          <a:xfrm>
            <a:off x="7843518" y="2032000"/>
            <a:ext cx="3854680" cy="4206241"/>
          </a:xfrm>
          <a:prstGeom prst="rect">
            <a:avLst/>
          </a:prstGeom>
        </p:spPr>
        <p:txBody>
          <a:bodyPr/>
          <a:lstStyle/>
          <a:p>
            <a:pPr>
              <a:lnSpc>
                <a:spcPct val="72000"/>
              </a:lnSpc>
              <a:defRPr sz="2000"/>
            </a:pPr>
            <a:r>
              <a:t>GI distress – cramps, nausea, vomiting, diarrhea</a:t>
            </a:r>
          </a:p>
          <a:p>
            <a:pPr>
              <a:lnSpc>
                <a:spcPct val="72000"/>
              </a:lnSpc>
              <a:defRPr sz="2000"/>
            </a:pPr>
            <a:r>
              <a:t>Pilorection (goosebumps)</a:t>
            </a:r>
          </a:p>
          <a:p>
            <a:pPr>
              <a:lnSpc>
                <a:spcPct val="72000"/>
              </a:lnSpc>
              <a:defRPr sz="2000"/>
            </a:pPr>
            <a:r>
              <a:t>Runny nose/watery eyes</a:t>
            </a:r>
          </a:p>
          <a:p>
            <a:pPr>
              <a:lnSpc>
                <a:spcPct val="72000"/>
              </a:lnSpc>
              <a:defRPr sz="2000"/>
            </a:pPr>
            <a:r>
              <a:t>Yawning</a:t>
            </a:r>
          </a:p>
          <a:p>
            <a:pPr>
              <a:lnSpc>
                <a:spcPct val="72000"/>
              </a:lnSpc>
              <a:defRPr sz="2000"/>
            </a:pPr>
            <a:r>
              <a:t>Diaphoresis</a:t>
            </a:r>
          </a:p>
          <a:p>
            <a:pPr>
              <a:lnSpc>
                <a:spcPct val="72000"/>
              </a:lnSpc>
              <a:defRPr sz="2000"/>
            </a:pPr>
            <a:r>
              <a:t>Mydriasis</a:t>
            </a:r>
          </a:p>
          <a:p>
            <a:pPr>
              <a:lnSpc>
                <a:spcPct val="72000"/>
              </a:lnSpc>
              <a:defRPr sz="2000"/>
            </a:pPr>
            <a:r>
              <a:t>Tachycardia/Hypertension</a:t>
            </a:r>
          </a:p>
          <a:p>
            <a:pPr>
              <a:lnSpc>
                <a:spcPct val="72000"/>
              </a:lnSpc>
              <a:defRPr sz="2000"/>
            </a:pPr>
            <a:r>
              <a:t>Muscle cramps</a:t>
            </a:r>
          </a:p>
          <a:p>
            <a:pPr>
              <a:lnSpc>
                <a:spcPct val="72000"/>
              </a:lnSpc>
              <a:defRPr sz="2000"/>
            </a:pPr>
            <a:r>
              <a:t>Insomnia</a:t>
            </a:r>
          </a:p>
          <a:p>
            <a:pPr>
              <a:lnSpc>
                <a:spcPct val="72000"/>
              </a:lnSpc>
              <a:defRPr sz="2000"/>
            </a:pPr>
            <a:r>
              <a:t>Anxiety/Agitation</a:t>
            </a:r>
          </a:p>
        </p:txBody>
      </p:sp>
      <p:pic>
        <p:nvPicPr>
          <p:cNvPr id="404" name="Picture 6" descr="Picture 6"/>
          <p:cNvPicPr>
            <a:picLocks noChangeAspect="1"/>
          </p:cNvPicPr>
          <p:nvPr/>
        </p:nvPicPr>
        <p:blipFill>
          <a:blip r:embed="rId2"/>
          <a:stretch>
            <a:fillRect/>
          </a:stretch>
        </p:blipFill>
        <p:spPr>
          <a:xfrm>
            <a:off x="493801" y="1767535"/>
            <a:ext cx="6963749" cy="4639323"/>
          </a:xfrm>
          <a:prstGeom prst="rect">
            <a:avLst/>
          </a:prstGeom>
          <a:ln w="12700">
            <a:miter lim="400000"/>
          </a:ln>
        </p:spPr>
      </p:pic>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Title 1"/>
          <p:cNvSpPr txBox="1">
            <a:spLocks noGrp="1"/>
          </p:cNvSpPr>
          <p:nvPr>
            <p:ph type="title"/>
          </p:nvPr>
        </p:nvSpPr>
        <p:spPr>
          <a:xfrm>
            <a:off x="1202918" y="284175"/>
            <a:ext cx="9784082" cy="1508762"/>
          </a:xfrm>
          <a:prstGeom prst="rect">
            <a:avLst/>
          </a:prstGeom>
        </p:spPr>
        <p:txBody>
          <a:bodyPr/>
          <a:lstStyle/>
          <a:p>
            <a:r>
              <a:t>Opioid Withdrawal: Deadly?</a:t>
            </a:r>
          </a:p>
        </p:txBody>
      </p:sp>
      <p:sp>
        <p:nvSpPr>
          <p:cNvPr id="407" name="Content Placeholder 2"/>
          <p:cNvSpPr txBox="1">
            <a:spLocks noGrp="1"/>
          </p:cNvSpPr>
          <p:nvPr>
            <p:ph type="body" idx="1"/>
          </p:nvPr>
        </p:nvSpPr>
        <p:spPr>
          <a:xfrm>
            <a:off x="1202918" y="2011679"/>
            <a:ext cx="9784082" cy="4206242"/>
          </a:xfrm>
          <a:prstGeom prst="rect">
            <a:avLst/>
          </a:prstGeom>
        </p:spPr>
        <p:txBody>
          <a:bodyPr/>
          <a:lstStyle/>
          <a:p>
            <a:r>
              <a:t>In the past, opioid withdrawal viewed as very uncomfortable, but not necessarily deadly in the way of alcohol withdrawal</a:t>
            </a:r>
          </a:p>
          <a:p>
            <a:pPr marL="411480" lvl="1" indent="-182879">
              <a:spcBef>
                <a:spcPts val="400"/>
              </a:spcBef>
              <a:defRPr sz="2000"/>
            </a:pPr>
            <a:r>
              <a:t>Often, felt could be managed outpatient</a:t>
            </a:r>
          </a:p>
          <a:p>
            <a:pPr marL="411480" lvl="1" indent="-182879">
              <a:spcBef>
                <a:spcPts val="400"/>
              </a:spcBef>
              <a:defRPr sz="2000"/>
            </a:pPr>
            <a:r>
              <a:t>Hospitalizations often declined by insurance</a:t>
            </a:r>
          </a:p>
          <a:p>
            <a:r>
              <a:t>Exceptions</a:t>
            </a:r>
          </a:p>
          <a:p>
            <a:pPr marL="411480" lvl="1" indent="-182879">
              <a:spcBef>
                <a:spcPts val="400"/>
              </a:spcBef>
              <a:defRPr sz="2000"/>
            </a:pPr>
            <a:r>
              <a:t>Dehydration</a:t>
            </a:r>
          </a:p>
          <a:p>
            <a:pPr marL="411480" lvl="1" indent="-182879">
              <a:spcBef>
                <a:spcPts val="400"/>
              </a:spcBef>
              <a:defRPr sz="2000"/>
            </a:pPr>
            <a:r>
              <a:t>Potential for precipitated heart attacks/strokes in patient with pre-existing comorbidities</a:t>
            </a:r>
          </a:p>
          <a:p>
            <a:r>
              <a:t>Increased potential for aspiration</a:t>
            </a:r>
          </a:p>
          <a:p>
            <a:r>
              <a:t>Potential for unintentional overdose</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itle 1"/>
          <p:cNvSpPr txBox="1">
            <a:spLocks noGrp="1"/>
          </p:cNvSpPr>
          <p:nvPr>
            <p:ph type="title"/>
          </p:nvPr>
        </p:nvSpPr>
        <p:spPr>
          <a:xfrm>
            <a:off x="1202918" y="284175"/>
            <a:ext cx="9784082" cy="1508762"/>
          </a:xfrm>
          <a:prstGeom prst="rect">
            <a:avLst/>
          </a:prstGeom>
        </p:spPr>
        <p:txBody>
          <a:bodyPr/>
          <a:lstStyle/>
          <a:p>
            <a:r>
              <a:t>Recovery: 10 Guiding Principles</a:t>
            </a:r>
          </a:p>
        </p:txBody>
      </p:sp>
      <p:sp>
        <p:nvSpPr>
          <p:cNvPr id="125" name="Content Placeholder 2"/>
          <p:cNvSpPr txBox="1">
            <a:spLocks noGrp="1"/>
          </p:cNvSpPr>
          <p:nvPr>
            <p:ph type="body" idx="1"/>
          </p:nvPr>
        </p:nvSpPr>
        <p:spPr>
          <a:xfrm>
            <a:off x="955268" y="2011679"/>
            <a:ext cx="10817632" cy="4189096"/>
          </a:xfrm>
          <a:prstGeom prst="rect">
            <a:avLst/>
          </a:prstGeom>
        </p:spPr>
        <p:txBody>
          <a:bodyPr numCol="2"/>
          <a:lstStyle/>
          <a:p>
            <a:pPr>
              <a:defRPr sz="4000"/>
            </a:pPr>
            <a:r>
              <a:t>Hope</a:t>
            </a:r>
          </a:p>
          <a:p>
            <a:pPr>
              <a:defRPr sz="4000"/>
            </a:pPr>
            <a:r>
              <a:t>Person-driven</a:t>
            </a:r>
          </a:p>
          <a:p>
            <a:pPr>
              <a:defRPr sz="4000"/>
            </a:pPr>
            <a:r>
              <a:t>Many Pathways</a:t>
            </a:r>
          </a:p>
          <a:p>
            <a:pPr>
              <a:defRPr sz="4000"/>
            </a:pPr>
            <a:r>
              <a:t>Holistic</a:t>
            </a:r>
          </a:p>
          <a:p>
            <a:pPr>
              <a:defRPr sz="4000"/>
            </a:pPr>
            <a:r>
              <a:t>Peer Support</a:t>
            </a:r>
          </a:p>
          <a:p>
            <a:pPr>
              <a:defRPr sz="4000"/>
            </a:pPr>
            <a:r>
              <a:t>Relational</a:t>
            </a:r>
          </a:p>
          <a:p>
            <a:pPr>
              <a:defRPr sz="4000"/>
            </a:pPr>
            <a:r>
              <a:t>Culture</a:t>
            </a:r>
          </a:p>
          <a:p>
            <a:pPr>
              <a:defRPr sz="4000"/>
            </a:pPr>
            <a:r>
              <a:t>Addresses Trauma</a:t>
            </a:r>
          </a:p>
          <a:p>
            <a:pPr>
              <a:defRPr sz="4000"/>
            </a:pPr>
            <a:r>
              <a:t>Strengths/Responsibility</a:t>
            </a:r>
          </a:p>
          <a:p>
            <a:pPr>
              <a:defRPr sz="4000"/>
            </a:pPr>
            <a:r>
              <a:t>Respect</a:t>
            </a:r>
          </a:p>
        </p:txBody>
      </p:sp>
      <p:sp>
        <p:nvSpPr>
          <p:cNvPr id="126" name="TextBox 3"/>
          <p:cNvSpPr txBox="1"/>
          <p:nvPr/>
        </p:nvSpPr>
        <p:spPr>
          <a:xfrm>
            <a:off x="131444" y="6387298"/>
            <a:ext cx="8076160" cy="345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rgbClr val="FFFFFF"/>
                </a:solidFill>
              </a:defRPr>
            </a:lvl1pPr>
          </a:lstStyle>
          <a:p>
            <a:r>
              <a:t>https://store.samhsa.gov/sites/default/files/pep12-recdef.pdf</a:t>
            </a:r>
          </a:p>
        </p:txBody>
      </p:sp>
      <p:pic>
        <p:nvPicPr>
          <p:cNvPr id="127" name="Picture 2" descr="Picture 2"/>
          <p:cNvPicPr>
            <a:picLocks noChangeAspect="1"/>
          </p:cNvPicPr>
          <p:nvPr/>
        </p:nvPicPr>
        <p:blipFill>
          <a:blip r:embed="rId2"/>
          <a:stretch>
            <a:fillRect/>
          </a:stretch>
        </p:blipFill>
        <p:spPr>
          <a:xfrm>
            <a:off x="6573383" y="4803714"/>
            <a:ext cx="5086792" cy="1794546"/>
          </a:xfrm>
          <a:prstGeom prst="rect">
            <a:avLst/>
          </a:prstGeom>
          <a:ln w="12700">
            <a:miter lim="400000"/>
          </a:ln>
        </p:spPr>
      </p:pic>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Title 1"/>
          <p:cNvSpPr txBox="1">
            <a:spLocks noGrp="1"/>
          </p:cNvSpPr>
          <p:nvPr>
            <p:ph type="title"/>
          </p:nvPr>
        </p:nvSpPr>
        <p:spPr>
          <a:xfrm>
            <a:off x="1202918" y="284175"/>
            <a:ext cx="9784082" cy="1508762"/>
          </a:xfrm>
          <a:prstGeom prst="rect">
            <a:avLst/>
          </a:prstGeom>
        </p:spPr>
        <p:txBody>
          <a:bodyPr/>
          <a:lstStyle/>
          <a:p>
            <a:r>
              <a:t>Opioid Withdrawal: Locus COeruleus</a:t>
            </a:r>
          </a:p>
        </p:txBody>
      </p:sp>
      <p:sp>
        <p:nvSpPr>
          <p:cNvPr id="410" name="Content Placeholder 2"/>
          <p:cNvSpPr txBox="1">
            <a:spLocks noGrp="1"/>
          </p:cNvSpPr>
          <p:nvPr>
            <p:ph type="body" sz="half" idx="1"/>
          </p:nvPr>
        </p:nvSpPr>
        <p:spPr>
          <a:xfrm>
            <a:off x="5428343" y="2011679"/>
            <a:ext cx="6183087" cy="4419007"/>
          </a:xfrm>
          <a:prstGeom prst="rect">
            <a:avLst/>
          </a:prstGeom>
        </p:spPr>
        <p:txBody>
          <a:bodyPr/>
          <a:lstStyle/>
          <a:p>
            <a:pPr>
              <a:lnSpc>
                <a:spcPct val="81000"/>
              </a:lnSpc>
              <a:defRPr sz="2000"/>
            </a:pPr>
            <a:r>
              <a:t>Located in pons at base of brain</a:t>
            </a:r>
          </a:p>
          <a:p>
            <a:pPr>
              <a:lnSpc>
                <a:spcPct val="81000"/>
              </a:lnSpc>
              <a:defRPr sz="2000"/>
            </a:pPr>
            <a:r>
              <a:t>Primary site for norepinephrine (NE) synthesis</a:t>
            </a:r>
          </a:p>
          <a:p>
            <a:pPr marL="411480" lvl="1" indent="-182879">
              <a:lnSpc>
                <a:spcPct val="81000"/>
              </a:lnSpc>
              <a:spcBef>
                <a:spcPts val="400"/>
              </a:spcBef>
              <a:defRPr sz="1800"/>
            </a:pPr>
            <a:r>
              <a:t>NE projections to mid brain, frontal cortex, parietal cortex.  Involved in reticular activating system and activating sympathetic nervous system</a:t>
            </a:r>
          </a:p>
          <a:p>
            <a:pPr marL="411480" lvl="1" indent="-182879">
              <a:lnSpc>
                <a:spcPct val="81000"/>
              </a:lnSpc>
              <a:spcBef>
                <a:spcPts val="400"/>
              </a:spcBef>
              <a:defRPr sz="1800"/>
            </a:pPr>
            <a:r>
              <a:t>Stimulates arousal, anxiety, muscle tone, blood pressure, heart rate, respiration.  </a:t>
            </a:r>
          </a:p>
          <a:p>
            <a:pPr>
              <a:lnSpc>
                <a:spcPct val="81000"/>
              </a:lnSpc>
              <a:defRPr sz="2000" u="sng"/>
            </a:pPr>
            <a:r>
              <a:t>Inhibited</a:t>
            </a:r>
            <a:r>
              <a:rPr u="none"/>
              <a:t> by exogenous opioids</a:t>
            </a:r>
          </a:p>
          <a:p>
            <a:pPr>
              <a:lnSpc>
                <a:spcPct val="81000"/>
              </a:lnSpc>
              <a:defRPr sz="2000"/>
            </a:pPr>
            <a:r>
              <a:t>Sudden loss of chronic inhibition </a:t>
            </a:r>
            <a:r>
              <a:rPr>
                <a:latin typeface="Wingdings"/>
                <a:ea typeface="Wingdings"/>
                <a:cs typeface="Wingdings"/>
                <a:sym typeface="Wingdings"/>
              </a:rPr>
              <a:t> </a:t>
            </a:r>
            <a:r>
              <a:t>increased noradrenergic tone</a:t>
            </a:r>
          </a:p>
          <a:p>
            <a:pPr marL="411480" lvl="1" indent="-182879">
              <a:lnSpc>
                <a:spcPct val="81000"/>
              </a:lnSpc>
              <a:spcBef>
                <a:spcPts val="400"/>
              </a:spcBef>
              <a:defRPr sz="1800"/>
            </a:pPr>
            <a:r>
              <a:t>Anxiety, sweats, tachycardia, GI distress, insomnia, agitation, etc</a:t>
            </a:r>
          </a:p>
          <a:p>
            <a:pPr marL="411480" lvl="1" indent="-182879">
              <a:lnSpc>
                <a:spcPct val="81000"/>
              </a:lnSpc>
              <a:spcBef>
                <a:spcPts val="400"/>
              </a:spcBef>
              <a:defRPr sz="1800"/>
            </a:pPr>
            <a:r>
              <a:t>Part of why clonidine is used to help with withdrawal</a:t>
            </a:r>
          </a:p>
          <a:p>
            <a:pPr marL="640080" lvl="2" indent="-182880">
              <a:lnSpc>
                <a:spcPct val="81000"/>
              </a:lnSpc>
              <a:spcBef>
                <a:spcPts val="400"/>
              </a:spcBef>
              <a:defRPr sz="1600"/>
            </a:pPr>
            <a:r>
              <a:t>Does NOT help with withdrawal dysphoria (DA mediated)</a:t>
            </a:r>
          </a:p>
        </p:txBody>
      </p:sp>
      <p:pic>
        <p:nvPicPr>
          <p:cNvPr id="411" name="Picture 2" descr="Picture 2"/>
          <p:cNvPicPr>
            <a:picLocks noChangeAspect="1"/>
          </p:cNvPicPr>
          <p:nvPr/>
        </p:nvPicPr>
        <p:blipFill>
          <a:blip r:embed="rId2"/>
          <a:stretch>
            <a:fillRect/>
          </a:stretch>
        </p:blipFill>
        <p:spPr>
          <a:xfrm>
            <a:off x="0" y="1792935"/>
            <a:ext cx="5080000" cy="4419007"/>
          </a:xfrm>
          <a:prstGeom prst="rect">
            <a:avLst/>
          </a:prstGeom>
          <a:ln w="12700">
            <a:miter lim="400000"/>
          </a:ln>
        </p:spPr>
      </p:pic>
      <p:sp>
        <p:nvSpPr>
          <p:cNvPr id="412" name="TextBox 4"/>
          <p:cNvSpPr txBox="1"/>
          <p:nvPr/>
        </p:nvSpPr>
        <p:spPr>
          <a:xfrm>
            <a:off x="-99424" y="6250658"/>
            <a:ext cx="5322390" cy="6248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FFFFFF"/>
                </a:solidFill>
              </a:defRPr>
            </a:lvl1pPr>
          </a:lstStyle>
          <a:p>
            <a:r>
              <a:t>Morris, Laurel &amp; McCall, Jordan &amp; Charney, Dennis &amp; Murrough, James. (2020). The role of the locus coeruleus in the generation of pathological anxiety. Brain and Neuroscience Advances. 4. 239821282093032. 10.1177/2398212820930321. </a:t>
            </a: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itle 1"/>
          <p:cNvSpPr txBox="1">
            <a:spLocks noGrp="1"/>
          </p:cNvSpPr>
          <p:nvPr>
            <p:ph type="title"/>
          </p:nvPr>
        </p:nvSpPr>
        <p:spPr>
          <a:xfrm>
            <a:off x="1202919" y="284175"/>
            <a:ext cx="5543321" cy="1508762"/>
          </a:xfrm>
          <a:prstGeom prst="rect">
            <a:avLst/>
          </a:prstGeom>
        </p:spPr>
        <p:txBody>
          <a:bodyPr/>
          <a:lstStyle/>
          <a:p>
            <a:r>
              <a:t>Opioid withdrawal management</a:t>
            </a:r>
          </a:p>
        </p:txBody>
      </p:sp>
      <p:sp>
        <p:nvSpPr>
          <p:cNvPr id="415" name="Content Placeholder 2"/>
          <p:cNvSpPr txBox="1">
            <a:spLocks noGrp="1"/>
          </p:cNvSpPr>
          <p:nvPr>
            <p:ph type="body" sz="half" idx="1"/>
          </p:nvPr>
        </p:nvSpPr>
        <p:spPr>
          <a:xfrm>
            <a:off x="580570" y="2011679"/>
            <a:ext cx="5747661" cy="4206242"/>
          </a:xfrm>
          <a:prstGeom prst="rect">
            <a:avLst/>
          </a:prstGeom>
        </p:spPr>
        <p:txBody>
          <a:bodyPr/>
          <a:lstStyle/>
          <a:p>
            <a:pPr>
              <a:lnSpc>
                <a:spcPct val="72000"/>
              </a:lnSpc>
              <a:defRPr sz="1700"/>
            </a:pPr>
            <a:r>
              <a:t>Longer acting opioid agonists</a:t>
            </a:r>
          </a:p>
          <a:p>
            <a:pPr marL="411480" lvl="1" indent="-182879">
              <a:lnSpc>
                <a:spcPct val="72000"/>
              </a:lnSpc>
              <a:spcBef>
                <a:spcPts val="400"/>
              </a:spcBef>
              <a:defRPr sz="1500"/>
            </a:pPr>
            <a:r>
              <a:t>Methadone</a:t>
            </a:r>
          </a:p>
          <a:p>
            <a:pPr marL="411480" lvl="1" indent="-182879">
              <a:lnSpc>
                <a:spcPct val="72000"/>
              </a:lnSpc>
              <a:spcBef>
                <a:spcPts val="400"/>
              </a:spcBef>
              <a:defRPr sz="1500"/>
            </a:pPr>
            <a:r>
              <a:t>Buprenorphine/naloxone</a:t>
            </a:r>
          </a:p>
          <a:p>
            <a:pPr marL="0" indent="0">
              <a:lnSpc>
                <a:spcPct val="72000"/>
              </a:lnSpc>
              <a:buSzTx/>
              <a:buFont typeface="Wingdings"/>
              <a:buNone/>
              <a:defRPr sz="1700"/>
            </a:pPr>
            <a:r>
              <a:t>Adjunctive</a:t>
            </a:r>
          </a:p>
          <a:p>
            <a:pPr>
              <a:lnSpc>
                <a:spcPct val="72000"/>
              </a:lnSpc>
              <a:defRPr sz="1700"/>
            </a:pPr>
            <a:r>
              <a:t>Alpha-2 agonists – to decrease noradrenergic tone</a:t>
            </a:r>
          </a:p>
          <a:p>
            <a:pPr marL="411480" lvl="1" indent="-182879">
              <a:lnSpc>
                <a:spcPct val="72000"/>
              </a:lnSpc>
              <a:spcBef>
                <a:spcPts val="400"/>
              </a:spcBef>
              <a:defRPr sz="1500"/>
            </a:pPr>
            <a:r>
              <a:t>Clonidine – most commonly used</a:t>
            </a:r>
          </a:p>
          <a:p>
            <a:pPr marL="411480" lvl="1" indent="-182879">
              <a:lnSpc>
                <a:spcPct val="72000"/>
              </a:lnSpc>
              <a:spcBef>
                <a:spcPts val="400"/>
              </a:spcBef>
              <a:defRPr sz="1500"/>
            </a:pPr>
            <a:r>
              <a:t>Lofexidine – FDA approved for opioid withdrawal management; less hypotension</a:t>
            </a:r>
          </a:p>
          <a:p>
            <a:pPr>
              <a:lnSpc>
                <a:spcPct val="72000"/>
              </a:lnSpc>
              <a:defRPr sz="1700"/>
            </a:pPr>
            <a:r>
              <a:t>Hydroxyzine – for anxiety, insomnia, anxiety; some benefit with GI hyperactivity</a:t>
            </a:r>
          </a:p>
          <a:p>
            <a:pPr>
              <a:lnSpc>
                <a:spcPct val="72000"/>
              </a:lnSpc>
              <a:defRPr sz="1700"/>
            </a:pPr>
            <a:r>
              <a:t>Ondansetron – nausea/vomiting</a:t>
            </a:r>
          </a:p>
          <a:p>
            <a:pPr>
              <a:lnSpc>
                <a:spcPct val="72000"/>
              </a:lnSpc>
              <a:defRPr sz="1700"/>
            </a:pPr>
            <a:r>
              <a:t>Trazodone – insomnia</a:t>
            </a:r>
          </a:p>
          <a:p>
            <a:pPr>
              <a:lnSpc>
                <a:spcPct val="72000"/>
              </a:lnSpc>
              <a:defRPr sz="1700"/>
            </a:pPr>
            <a:r>
              <a:t>Loperamide – diarrhea; opioid agonist with low systemic bioavailability; works on GI opioid receptors</a:t>
            </a:r>
          </a:p>
          <a:p>
            <a:pPr marL="411480" lvl="1" indent="-182879">
              <a:lnSpc>
                <a:spcPct val="72000"/>
              </a:lnSpc>
              <a:spcBef>
                <a:spcPts val="400"/>
              </a:spcBef>
              <a:defRPr sz="1500"/>
            </a:pPr>
            <a:r>
              <a:t>NOTE: abuse potential if used in very high doses</a:t>
            </a:r>
          </a:p>
        </p:txBody>
      </p:sp>
      <p:pic>
        <p:nvPicPr>
          <p:cNvPr id="416" name="Picture 4" descr="Picture 4"/>
          <p:cNvPicPr>
            <a:picLocks noChangeAspect="1"/>
          </p:cNvPicPr>
          <p:nvPr/>
        </p:nvPicPr>
        <p:blipFill>
          <a:blip r:embed="rId2"/>
          <a:stretch>
            <a:fillRect/>
          </a:stretch>
        </p:blipFill>
        <p:spPr>
          <a:xfrm>
            <a:off x="7315200" y="348715"/>
            <a:ext cx="4491159" cy="6160570"/>
          </a:xfrm>
          <a:prstGeom prst="rect">
            <a:avLst/>
          </a:prstGeom>
          <a:ln w="12700">
            <a:miter lim="400000"/>
          </a:ln>
        </p:spPr>
      </p:pic>
      <p:sp>
        <p:nvSpPr>
          <p:cNvPr id="417" name="TextBox 6"/>
          <p:cNvSpPr txBox="1"/>
          <p:nvPr/>
        </p:nvSpPr>
        <p:spPr>
          <a:xfrm>
            <a:off x="3093720" y="6589528"/>
            <a:ext cx="600456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FFFFFF"/>
                </a:solidFill>
              </a:defRPr>
            </a:lvl1pPr>
          </a:lstStyle>
          <a:p>
            <a:r>
              <a:t>https://nida.nih.gov/sites/default/files/ClinicalOpiateWithdrawalScale.pdf</a:t>
            </a: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Title 1"/>
          <p:cNvSpPr txBox="1">
            <a:spLocks noGrp="1"/>
          </p:cNvSpPr>
          <p:nvPr>
            <p:ph type="title"/>
          </p:nvPr>
        </p:nvSpPr>
        <p:spPr>
          <a:xfrm>
            <a:off x="1202918" y="284175"/>
            <a:ext cx="9784082" cy="1508762"/>
          </a:xfrm>
          <a:prstGeom prst="rect">
            <a:avLst/>
          </a:prstGeom>
        </p:spPr>
        <p:txBody>
          <a:bodyPr/>
          <a:lstStyle/>
          <a:p>
            <a:r>
              <a:t>Challenges with Opioid Detox</a:t>
            </a:r>
          </a:p>
        </p:txBody>
      </p:sp>
      <p:sp>
        <p:nvSpPr>
          <p:cNvPr id="420" name="Content Placeholder 2"/>
          <p:cNvSpPr txBox="1">
            <a:spLocks noGrp="1"/>
          </p:cNvSpPr>
          <p:nvPr>
            <p:ph type="body" idx="1"/>
          </p:nvPr>
        </p:nvSpPr>
        <p:spPr>
          <a:xfrm>
            <a:off x="1202918" y="2011679"/>
            <a:ext cx="9784082" cy="4206242"/>
          </a:xfrm>
          <a:prstGeom prst="rect">
            <a:avLst/>
          </a:prstGeom>
        </p:spPr>
        <p:txBody>
          <a:bodyPr/>
          <a:lstStyle/>
          <a:p>
            <a:r>
              <a:t>Direct medical challenges</a:t>
            </a:r>
          </a:p>
          <a:p>
            <a:pPr marL="411480" lvl="1" indent="-182879">
              <a:spcBef>
                <a:spcPts val="400"/>
              </a:spcBef>
              <a:defRPr sz="2000"/>
            </a:pPr>
            <a:r>
              <a:t>Respiratory depression/intubation, management of withdrawal, withdrawal of other susbtances (i.e. heroin often contaminated with benzodiazepines)</a:t>
            </a:r>
          </a:p>
          <a:p>
            <a:pPr marL="411480" lvl="1" indent="-182879">
              <a:spcBef>
                <a:spcPts val="400"/>
              </a:spcBef>
              <a:defRPr sz="2000"/>
            </a:pPr>
            <a:r>
              <a:t>Blood-born infections, gangrene, wound care</a:t>
            </a:r>
          </a:p>
          <a:p>
            <a:r>
              <a:t>Outpatient challenges</a:t>
            </a:r>
          </a:p>
          <a:p>
            <a:pPr marL="411480" lvl="1" indent="-182879">
              <a:spcBef>
                <a:spcPts val="400"/>
              </a:spcBef>
              <a:defRPr sz="2000"/>
            </a:pPr>
            <a:r>
              <a:t>Connection with treatment, both outpatient provider and providing very fast connection</a:t>
            </a:r>
          </a:p>
          <a:p>
            <a:pPr marL="411480" lvl="1" indent="-182879">
              <a:spcBef>
                <a:spcPts val="400"/>
              </a:spcBef>
              <a:defRPr sz="2000"/>
            </a:pPr>
            <a:r>
              <a:t>Engaging in harm reduction practices (i.e. safe-injection supplies)</a:t>
            </a: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Title 1"/>
          <p:cNvSpPr txBox="1">
            <a:spLocks noGrp="1"/>
          </p:cNvSpPr>
          <p:nvPr>
            <p:ph type="title"/>
          </p:nvPr>
        </p:nvSpPr>
        <p:spPr>
          <a:xfrm>
            <a:off x="1202918" y="284175"/>
            <a:ext cx="9784082" cy="1508762"/>
          </a:xfrm>
          <a:prstGeom prst="rect">
            <a:avLst/>
          </a:prstGeom>
        </p:spPr>
        <p:txBody>
          <a:bodyPr/>
          <a:lstStyle/>
          <a:p>
            <a:r>
              <a:t>FDA approved medications for Opioid Use disorder</a:t>
            </a:r>
          </a:p>
        </p:txBody>
      </p:sp>
      <p:sp>
        <p:nvSpPr>
          <p:cNvPr id="423" name="Content Placeholder 2"/>
          <p:cNvSpPr txBox="1">
            <a:spLocks noGrp="1"/>
          </p:cNvSpPr>
          <p:nvPr>
            <p:ph type="body" idx="1"/>
          </p:nvPr>
        </p:nvSpPr>
        <p:spPr>
          <a:xfrm>
            <a:off x="772885" y="2011679"/>
            <a:ext cx="10450287" cy="4562145"/>
          </a:xfrm>
          <a:prstGeom prst="rect">
            <a:avLst/>
          </a:prstGeom>
        </p:spPr>
        <p:txBody>
          <a:bodyPr numCol="2"/>
          <a:lstStyle/>
          <a:p>
            <a:pPr>
              <a:lnSpc>
                <a:spcPct val="81000"/>
              </a:lnSpc>
            </a:pPr>
            <a:r>
              <a:rPr dirty="0"/>
              <a:t>Full Agonist Opioid</a:t>
            </a:r>
          </a:p>
          <a:p>
            <a:pPr marL="411480" lvl="1" indent="-182879">
              <a:lnSpc>
                <a:spcPct val="81000"/>
              </a:lnSpc>
              <a:spcBef>
                <a:spcPts val="400"/>
              </a:spcBef>
              <a:defRPr sz="2000"/>
            </a:pPr>
            <a:r>
              <a:rPr dirty="0"/>
              <a:t>Methadone (PO) – long ½ life and with tight binding affinity for </a:t>
            </a:r>
            <a:r>
              <a:rPr dirty="0">
                <a:latin typeface="+mj-lt"/>
                <a:ea typeface="+mj-ea"/>
                <a:cs typeface="+mj-cs"/>
                <a:sym typeface="Calibri"/>
              </a:rPr>
              <a:t>μ-opioid receptor</a:t>
            </a:r>
          </a:p>
          <a:p>
            <a:pPr marL="640080" lvl="2" indent="-182880">
              <a:lnSpc>
                <a:spcPct val="81000"/>
              </a:lnSpc>
              <a:spcBef>
                <a:spcPts val="400"/>
              </a:spcBef>
              <a:defRPr sz="1800">
                <a:latin typeface="+mj-lt"/>
                <a:ea typeface="+mj-ea"/>
                <a:cs typeface="+mj-cs"/>
                <a:sym typeface="Calibri"/>
              </a:defRPr>
            </a:pPr>
            <a:r>
              <a:rPr dirty="0"/>
              <a:t>Requires acquisition through program with strict (though loosening) requirements</a:t>
            </a:r>
          </a:p>
          <a:p>
            <a:pPr>
              <a:lnSpc>
                <a:spcPct val="81000"/>
              </a:lnSpc>
              <a:defRPr>
                <a:latin typeface="+mj-lt"/>
                <a:ea typeface="+mj-ea"/>
                <a:cs typeface="+mj-cs"/>
                <a:sym typeface="Calibri"/>
              </a:defRPr>
            </a:pPr>
            <a:r>
              <a:rPr dirty="0"/>
              <a:t>Naltrexone (PO, IM)</a:t>
            </a:r>
          </a:p>
          <a:p>
            <a:pPr marL="411480" lvl="1" indent="-182879">
              <a:lnSpc>
                <a:spcPct val="81000"/>
              </a:lnSpc>
              <a:spcBef>
                <a:spcPts val="400"/>
              </a:spcBef>
              <a:defRPr sz="2000">
                <a:latin typeface="+mj-lt"/>
                <a:ea typeface="+mj-ea"/>
                <a:cs typeface="+mj-cs"/>
                <a:sym typeface="Calibri"/>
              </a:defRPr>
            </a:pPr>
            <a:r>
              <a:rPr dirty="0"/>
              <a:t>μ-Opioid receptor full </a:t>
            </a:r>
            <a:r>
              <a:rPr lang="en-US" dirty="0"/>
              <a:t>ant</a:t>
            </a:r>
            <a:r>
              <a:rPr dirty="0"/>
              <a:t>agonist</a:t>
            </a:r>
          </a:p>
          <a:p>
            <a:pPr marL="411480" lvl="1" indent="-182879">
              <a:lnSpc>
                <a:spcPct val="81000"/>
              </a:lnSpc>
              <a:spcBef>
                <a:spcPts val="400"/>
              </a:spcBef>
              <a:defRPr sz="2000">
                <a:latin typeface="+mj-lt"/>
                <a:ea typeface="+mj-ea"/>
                <a:cs typeface="+mj-cs"/>
                <a:sym typeface="Calibri"/>
              </a:defRPr>
            </a:pPr>
            <a:r>
              <a:rPr dirty="0"/>
              <a:t>Have to wait 2x weeks after stopping opiates to begin</a:t>
            </a:r>
          </a:p>
          <a:p>
            <a:pPr marL="640080" lvl="2" indent="-182880">
              <a:lnSpc>
                <a:spcPct val="81000"/>
              </a:lnSpc>
              <a:spcBef>
                <a:spcPts val="400"/>
              </a:spcBef>
              <a:defRPr sz="1800">
                <a:latin typeface="+mj-lt"/>
                <a:ea typeface="+mj-ea"/>
                <a:cs typeface="+mj-cs"/>
                <a:sym typeface="Calibri"/>
              </a:defRPr>
            </a:pPr>
            <a:r>
              <a:rPr dirty="0"/>
              <a:t>Longer, if using opioids with long half-life</a:t>
            </a:r>
          </a:p>
          <a:p>
            <a:pPr marL="411480" lvl="1" indent="-182879">
              <a:lnSpc>
                <a:spcPct val="81000"/>
              </a:lnSpc>
              <a:spcBef>
                <a:spcPts val="400"/>
              </a:spcBef>
              <a:defRPr sz="2000">
                <a:latin typeface="+mj-lt"/>
                <a:ea typeface="+mj-ea"/>
                <a:cs typeface="+mj-cs"/>
                <a:sym typeface="Calibri"/>
              </a:defRPr>
            </a:pPr>
            <a:r>
              <a:rPr dirty="0"/>
              <a:t>For motivated patients</a:t>
            </a:r>
          </a:p>
          <a:p>
            <a:pPr>
              <a:lnSpc>
                <a:spcPct val="81000"/>
              </a:lnSpc>
              <a:defRPr>
                <a:latin typeface="+mj-lt"/>
                <a:ea typeface="+mj-ea"/>
                <a:cs typeface="+mj-cs"/>
                <a:sym typeface="Calibri"/>
              </a:defRPr>
            </a:pPr>
            <a:endParaRPr dirty="0"/>
          </a:p>
          <a:p>
            <a:pPr>
              <a:lnSpc>
                <a:spcPct val="81000"/>
              </a:lnSpc>
              <a:defRPr>
                <a:latin typeface="+mj-lt"/>
                <a:ea typeface="+mj-ea"/>
                <a:cs typeface="+mj-cs"/>
                <a:sym typeface="Calibri"/>
              </a:defRPr>
            </a:pPr>
            <a:endParaRPr lang="en-US" dirty="0"/>
          </a:p>
          <a:p>
            <a:pPr>
              <a:lnSpc>
                <a:spcPct val="81000"/>
              </a:lnSpc>
              <a:defRPr>
                <a:latin typeface="+mj-lt"/>
                <a:ea typeface="+mj-ea"/>
                <a:cs typeface="+mj-cs"/>
                <a:sym typeface="Calibri"/>
              </a:defRPr>
            </a:pPr>
            <a:endParaRPr dirty="0"/>
          </a:p>
          <a:p>
            <a:pPr>
              <a:lnSpc>
                <a:spcPct val="81000"/>
              </a:lnSpc>
              <a:defRPr>
                <a:latin typeface="+mj-lt"/>
                <a:ea typeface="+mj-ea"/>
                <a:cs typeface="+mj-cs"/>
                <a:sym typeface="Calibri"/>
              </a:defRPr>
            </a:pPr>
            <a:r>
              <a:rPr dirty="0"/>
              <a:t>Partial agonist</a:t>
            </a:r>
          </a:p>
          <a:p>
            <a:pPr marL="411480" lvl="1" indent="-182879">
              <a:lnSpc>
                <a:spcPct val="81000"/>
              </a:lnSpc>
              <a:spcBef>
                <a:spcPts val="400"/>
              </a:spcBef>
              <a:defRPr sz="2000">
                <a:latin typeface="+mj-lt"/>
                <a:ea typeface="+mj-ea"/>
                <a:cs typeface="+mj-cs"/>
                <a:sym typeface="Calibri"/>
              </a:defRPr>
            </a:pPr>
            <a:r>
              <a:rPr dirty="0"/>
              <a:t>Buprenorphine (SL,SQ)– μ-opioid partial agonist/κ-full antagonist with very tight binding affinity for receptor and long ½ life.</a:t>
            </a:r>
          </a:p>
          <a:p>
            <a:pPr marL="640080" lvl="2" indent="-182880">
              <a:lnSpc>
                <a:spcPct val="81000"/>
              </a:lnSpc>
              <a:spcBef>
                <a:spcPts val="400"/>
              </a:spcBef>
              <a:defRPr sz="1800">
                <a:latin typeface="+mj-lt"/>
                <a:ea typeface="+mj-ea"/>
                <a:cs typeface="+mj-cs"/>
                <a:sym typeface="Calibri"/>
              </a:defRPr>
            </a:pPr>
            <a:r>
              <a:rPr dirty="0"/>
              <a:t>κ-Opioid receptors – stimulation produces analgesia, but also can stimulate dysphoria, hallucinations, and dysphoria.  Antagonism can help with symptoms of depression, particularly after establishing sobriety from full μ-opioid agonists</a:t>
            </a:r>
          </a:p>
          <a:p>
            <a:pPr marL="640080" lvl="2" indent="-182880">
              <a:lnSpc>
                <a:spcPct val="81000"/>
              </a:lnSpc>
              <a:spcBef>
                <a:spcPts val="400"/>
              </a:spcBef>
              <a:defRPr sz="1800">
                <a:latin typeface="+mj-lt"/>
                <a:ea typeface="+mj-ea"/>
                <a:cs typeface="+mj-cs"/>
                <a:sym typeface="Calibri"/>
              </a:defRPr>
            </a:pPr>
            <a:r>
              <a:rPr dirty="0"/>
              <a:t>Month long subcutaneous long-acting injectable available</a:t>
            </a:r>
          </a:p>
          <a:p>
            <a:pPr marL="640080" lvl="2" indent="-182880">
              <a:lnSpc>
                <a:spcPct val="81000"/>
              </a:lnSpc>
              <a:spcBef>
                <a:spcPts val="400"/>
              </a:spcBef>
              <a:defRPr sz="1800">
                <a:latin typeface="+mj-lt"/>
                <a:ea typeface="+mj-ea"/>
                <a:cs typeface="+mj-cs"/>
                <a:sym typeface="Calibri"/>
              </a:defRPr>
            </a:pPr>
            <a:r>
              <a:rPr dirty="0"/>
              <a:t>Typically combined with naloxone to reduce abuse potential (naloxone has poor transmucosal/oral bioavailability</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Title 1"/>
          <p:cNvSpPr txBox="1">
            <a:spLocks noGrp="1"/>
          </p:cNvSpPr>
          <p:nvPr>
            <p:ph type="title"/>
          </p:nvPr>
        </p:nvSpPr>
        <p:spPr>
          <a:xfrm>
            <a:off x="1202918" y="284175"/>
            <a:ext cx="9784082" cy="1508762"/>
          </a:xfrm>
          <a:prstGeom prst="rect">
            <a:avLst/>
          </a:prstGeom>
        </p:spPr>
        <p:txBody>
          <a:bodyPr/>
          <a:lstStyle/>
          <a:p>
            <a:r>
              <a:t>Demographics</a:t>
            </a:r>
          </a:p>
        </p:txBody>
      </p:sp>
      <p:sp>
        <p:nvSpPr>
          <p:cNvPr id="130" name="Content Placeholder 2"/>
          <p:cNvSpPr txBox="1">
            <a:spLocks noGrp="1"/>
          </p:cNvSpPr>
          <p:nvPr>
            <p:ph type="body" idx="1"/>
          </p:nvPr>
        </p:nvSpPr>
        <p:spPr>
          <a:xfrm>
            <a:off x="0" y="1959429"/>
            <a:ext cx="11377749" cy="4206241"/>
          </a:xfrm>
          <a:prstGeom prst="rect">
            <a:avLst/>
          </a:prstGeom>
        </p:spPr>
        <p:txBody>
          <a:bodyPr/>
          <a:lstStyle/>
          <a:p>
            <a:r>
              <a:t>National Survey on Drug Use and Health (NSDUH)</a:t>
            </a:r>
          </a:p>
          <a:p>
            <a:pPr marL="411480" lvl="1" indent="-182879">
              <a:spcBef>
                <a:spcPts val="400"/>
              </a:spcBef>
              <a:defRPr sz="2000"/>
            </a:pPr>
            <a:r>
              <a:t>Yearly comprehensive survey on ~70,000 people age 12 years or older</a:t>
            </a:r>
          </a:p>
          <a:p>
            <a:pPr marL="411480" lvl="1" indent="-182879">
              <a:spcBef>
                <a:spcPts val="400"/>
              </a:spcBef>
              <a:defRPr sz="2000"/>
            </a:pPr>
            <a:r>
              <a:t>Seeks to track statistics related to substance use, treatment, co-morbid mental health difficulties, and use of mental health services</a:t>
            </a:r>
          </a:p>
          <a:p>
            <a:pPr marL="411480" lvl="1" indent="-182879">
              <a:spcBef>
                <a:spcPts val="400"/>
              </a:spcBef>
              <a:defRPr sz="2000"/>
            </a:pPr>
            <a:r>
              <a:t>Most recent based on 2022 data (Released in Fall ‘23)</a:t>
            </a:r>
          </a:p>
        </p:txBody>
      </p:sp>
      <p:pic>
        <p:nvPicPr>
          <p:cNvPr id="131" name="Picture 2" descr="Picture 2"/>
          <p:cNvPicPr>
            <a:picLocks noChangeAspect="1"/>
          </p:cNvPicPr>
          <p:nvPr/>
        </p:nvPicPr>
        <p:blipFill>
          <a:blip r:embed="rId2"/>
          <a:stretch>
            <a:fillRect/>
          </a:stretch>
        </p:blipFill>
        <p:spPr>
          <a:xfrm>
            <a:off x="6595314" y="3546811"/>
            <a:ext cx="5325633" cy="2662816"/>
          </a:xfrm>
          <a:prstGeom prst="rect">
            <a:avLst/>
          </a:prstGeom>
          <a:ln w="12700">
            <a:miter lim="400000"/>
          </a:ln>
        </p:spPr>
      </p:pic>
      <p:sp>
        <p:nvSpPr>
          <p:cNvPr id="132" name="Content Placeholder 2"/>
          <p:cNvSpPr txBox="1"/>
          <p:nvPr/>
        </p:nvSpPr>
        <p:spPr>
          <a:xfrm>
            <a:off x="45719" y="4013622"/>
            <a:ext cx="6582235" cy="2340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182879" indent="-182879" defTabSz="914400">
              <a:lnSpc>
                <a:spcPct val="81000"/>
              </a:lnSpc>
              <a:spcBef>
                <a:spcPts val="1200"/>
              </a:spcBef>
              <a:buClr>
                <a:srgbClr val="FFFFFF"/>
              </a:buClr>
              <a:buSzPct val="100000"/>
              <a:buChar char="▪"/>
              <a:defRPr sz="2200">
                <a:solidFill>
                  <a:srgbClr val="FFFFFF"/>
                </a:solidFill>
              </a:defRPr>
            </a:pPr>
            <a:r>
              <a:t>Key Findings</a:t>
            </a:r>
          </a:p>
          <a:p>
            <a:pPr marL="411480" lvl="1" indent="-182879" defTabSz="914400">
              <a:lnSpc>
                <a:spcPct val="81000"/>
              </a:lnSpc>
              <a:spcBef>
                <a:spcPts val="400"/>
              </a:spcBef>
              <a:buClr>
                <a:srgbClr val="FFFFFF"/>
              </a:buClr>
              <a:buSzPct val="100000"/>
              <a:buChar char="▪"/>
              <a:defRPr sz="2000">
                <a:solidFill>
                  <a:srgbClr val="FFFFFF"/>
                </a:solidFill>
              </a:defRPr>
            </a:pPr>
            <a:r>
              <a:t>59.8% of people 12+ used nicotine, alcohol, or cannabis/illicit substance within the month prior to the survey (‘Current use’)</a:t>
            </a:r>
          </a:p>
          <a:p>
            <a:pPr marL="640080" lvl="2" indent="-182880" defTabSz="914400">
              <a:lnSpc>
                <a:spcPct val="81000"/>
              </a:lnSpc>
              <a:spcBef>
                <a:spcPts val="400"/>
              </a:spcBef>
              <a:buClr>
                <a:srgbClr val="FFFFFF"/>
              </a:buClr>
              <a:buSzPct val="100000"/>
              <a:buChar char="▪"/>
              <a:defRPr>
                <a:solidFill>
                  <a:srgbClr val="FFFFFF"/>
                </a:solidFill>
              </a:defRPr>
            </a:pPr>
            <a:r>
              <a:t>48.7% drank alcohol</a:t>
            </a:r>
          </a:p>
          <a:p>
            <a:pPr marL="640080" lvl="2" indent="-182880" defTabSz="914400">
              <a:lnSpc>
                <a:spcPct val="81000"/>
              </a:lnSpc>
              <a:spcBef>
                <a:spcPts val="400"/>
              </a:spcBef>
              <a:buClr>
                <a:srgbClr val="FFFFFF"/>
              </a:buClr>
              <a:buSzPct val="100000"/>
              <a:buChar char="▪"/>
              <a:defRPr>
                <a:solidFill>
                  <a:srgbClr val="FFFFFF"/>
                </a:solidFill>
              </a:defRPr>
            </a:pPr>
            <a:r>
              <a:t>18.1% used tobacco products</a:t>
            </a:r>
          </a:p>
          <a:p>
            <a:pPr marL="640080" lvl="2" indent="-182880" defTabSz="914400">
              <a:lnSpc>
                <a:spcPct val="81000"/>
              </a:lnSpc>
              <a:spcBef>
                <a:spcPts val="400"/>
              </a:spcBef>
              <a:buClr>
                <a:srgbClr val="FFFFFF"/>
              </a:buClr>
              <a:buSzPct val="100000"/>
              <a:buChar char="▪"/>
              <a:defRPr>
                <a:solidFill>
                  <a:srgbClr val="FFFFFF"/>
                </a:solidFill>
              </a:defRPr>
            </a:pPr>
            <a:r>
              <a:t>8.3% used nicotine vaporized products</a:t>
            </a:r>
          </a:p>
          <a:p>
            <a:pPr marL="640080" lvl="2" indent="-182880" defTabSz="914400">
              <a:lnSpc>
                <a:spcPct val="81000"/>
              </a:lnSpc>
              <a:spcBef>
                <a:spcPts val="400"/>
              </a:spcBef>
              <a:buClr>
                <a:srgbClr val="FFFFFF"/>
              </a:buClr>
              <a:buSzPct val="100000"/>
              <a:buChar char="▪"/>
              <a:defRPr>
                <a:solidFill>
                  <a:srgbClr val="FFFFFF"/>
                </a:solidFill>
              </a:defRPr>
            </a:pPr>
            <a:r>
              <a:t>16.5% used cannabis/illicit substance use</a:t>
            </a:r>
          </a:p>
        </p:txBody>
      </p:sp>
    </p:spTree>
  </p:cSld>
  <p:clrMapOvr>
    <a:masterClrMapping/>
  </p:clrMapOvr>
  <p:transition spd="med"/>
</p:sld>
</file>

<file path=ppt/theme/theme1.xml><?xml version="1.0" encoding="utf-8"?>
<a:theme xmlns:a="http://schemas.openxmlformats.org/drawingml/2006/main" name="Banded">
  <a:themeElements>
    <a:clrScheme name="Banded">
      <a:dk1>
        <a:srgbClr val="2C2C2C"/>
      </a:dk1>
      <a:lt1>
        <a:srgbClr val="099BDD"/>
      </a:lt1>
      <a:dk2>
        <a:srgbClr val="A7A7A7"/>
      </a:dk2>
      <a:lt2>
        <a:srgbClr val="535353"/>
      </a:lt2>
      <a:accent1>
        <a:srgbClr val="FFC000"/>
      </a:accent1>
      <a:accent2>
        <a:srgbClr val="A5D028"/>
      </a:accent2>
      <a:accent3>
        <a:srgbClr val="08CC78"/>
      </a:accent3>
      <a:accent4>
        <a:srgbClr val="F24099"/>
      </a:accent4>
      <a:accent5>
        <a:srgbClr val="828288"/>
      </a:accent5>
      <a:accent6>
        <a:srgbClr val="F56617"/>
      </a:accent6>
      <a:hlink>
        <a:srgbClr val="0000FF"/>
      </a:hlink>
      <a:folHlink>
        <a:srgbClr val="FF00FF"/>
      </a:folHlink>
    </a:clrScheme>
    <a:fontScheme name="Banded">
      <a:majorFont>
        <a:latin typeface="Calibri"/>
        <a:ea typeface="Calibri"/>
        <a:cs typeface="Calibri"/>
      </a:majorFont>
      <a:minorFont>
        <a:latin typeface="Helvetica"/>
        <a:ea typeface="Helvetica"/>
        <a:cs typeface="Helvetica"/>
      </a:minorFont>
    </a:fontScheme>
    <a:fmtScheme name="Bande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15875" dir="5400000" rotWithShape="0">
              <a:srgbClr val="000000">
                <a:alpha val="68000"/>
              </a:srgbClr>
            </a:outerShdw>
          </a:effectLst>
        </a:effectStyle>
        <a:effectStyle>
          <a:effectLst>
            <a:outerShdw blurRad="50800" dist="15875" dir="5400000" rotWithShape="0">
              <a:srgbClr val="000000">
                <a:alpha val="68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round/>
        </a:ln>
        <a:effectLst>
          <a:outerShdw blurRad="50800" dist="15875" dir="5400000" rotWithShape="0">
            <a:srgbClr val="000000">
              <a:alpha val="68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C2C2C"/>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C2C2C"/>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anded">
  <a:themeElements>
    <a:clrScheme name="Banded">
      <a:dk1>
        <a:srgbClr val="000000"/>
      </a:dk1>
      <a:lt1>
        <a:srgbClr val="FFFFFF"/>
      </a:lt1>
      <a:dk2>
        <a:srgbClr val="A7A7A7"/>
      </a:dk2>
      <a:lt2>
        <a:srgbClr val="535353"/>
      </a:lt2>
      <a:accent1>
        <a:srgbClr val="FFC000"/>
      </a:accent1>
      <a:accent2>
        <a:srgbClr val="A5D028"/>
      </a:accent2>
      <a:accent3>
        <a:srgbClr val="08CC78"/>
      </a:accent3>
      <a:accent4>
        <a:srgbClr val="F24099"/>
      </a:accent4>
      <a:accent5>
        <a:srgbClr val="828288"/>
      </a:accent5>
      <a:accent6>
        <a:srgbClr val="F56617"/>
      </a:accent6>
      <a:hlink>
        <a:srgbClr val="0000FF"/>
      </a:hlink>
      <a:folHlink>
        <a:srgbClr val="FF00FF"/>
      </a:folHlink>
    </a:clrScheme>
    <a:fontScheme name="Banded">
      <a:majorFont>
        <a:latin typeface="Calibri"/>
        <a:ea typeface="Calibri"/>
        <a:cs typeface="Calibri"/>
      </a:majorFont>
      <a:minorFont>
        <a:latin typeface="Helvetica"/>
        <a:ea typeface="Helvetica"/>
        <a:cs typeface="Helvetica"/>
      </a:minorFont>
    </a:fontScheme>
    <a:fmtScheme name="Bande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15875" dir="5400000" rotWithShape="0">
              <a:srgbClr val="000000">
                <a:alpha val="68000"/>
              </a:srgbClr>
            </a:outerShdw>
          </a:effectLst>
        </a:effectStyle>
        <a:effectStyle>
          <a:effectLst>
            <a:outerShdw blurRad="50800" dist="15875" dir="5400000" rotWithShape="0">
              <a:srgbClr val="000000">
                <a:alpha val="68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round/>
        </a:ln>
        <a:effectLst>
          <a:outerShdw blurRad="50800" dist="15875" dir="5400000" rotWithShape="0">
            <a:srgbClr val="000000">
              <a:alpha val="68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C2C2C"/>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C2C2C"/>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7021</Words>
  <Application>Microsoft Office PowerPoint</Application>
  <PresentationFormat>Widescreen</PresentationFormat>
  <Paragraphs>768</Paragraphs>
  <Slides>83</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83</vt:i4>
      </vt:variant>
    </vt:vector>
  </HeadingPairs>
  <TitlesOfParts>
    <vt:vector size="89" baseType="lpstr">
      <vt:lpstr>Arial</vt:lpstr>
      <vt:lpstr>Calibri</vt:lpstr>
      <vt:lpstr>Corbel</vt:lpstr>
      <vt:lpstr>Roboto</vt:lpstr>
      <vt:lpstr>Wingdings</vt:lpstr>
      <vt:lpstr>Banded</vt:lpstr>
      <vt:lpstr>Addiction</vt:lpstr>
      <vt:lpstr>AddICTION</vt:lpstr>
      <vt:lpstr>PowerPoint Presentation</vt:lpstr>
      <vt:lpstr>What is it?</vt:lpstr>
      <vt:lpstr>Brief History</vt:lpstr>
      <vt:lpstr>Brief History (cont.)</vt:lpstr>
      <vt:lpstr>Terms</vt:lpstr>
      <vt:lpstr>Recovery: 10 Guiding Principles</vt:lpstr>
      <vt:lpstr>Demographics</vt:lpstr>
      <vt:lpstr>NSDUH (Cont.)</vt:lpstr>
      <vt:lpstr>World Health Organization</vt:lpstr>
      <vt:lpstr>Assessment &amp; Diagnosis</vt:lpstr>
      <vt:lpstr>Screening</vt:lpstr>
      <vt:lpstr>DSM-V - Substance Use disorder</vt:lpstr>
      <vt:lpstr>Substance Use Disorder Specifiers</vt:lpstr>
      <vt:lpstr>Substance Use disorder - Nuanced</vt:lpstr>
      <vt:lpstr>Assessment – ASAM Criteria</vt:lpstr>
      <vt:lpstr>ASAM – Interview Guide</vt:lpstr>
      <vt:lpstr>Stages of &amp; Readiness to Change</vt:lpstr>
      <vt:lpstr>SBIRT</vt:lpstr>
      <vt:lpstr>Neurobiology</vt:lpstr>
      <vt:lpstr>Neurobiology</vt:lpstr>
      <vt:lpstr>Behavioral Intervention</vt:lpstr>
      <vt:lpstr>Behavioral Intervention Individual therapy</vt:lpstr>
      <vt:lpstr>Behavioral Intervention Mutual Support</vt:lpstr>
      <vt:lpstr>Tobacco/Nicotine</vt:lpstr>
      <vt:lpstr>Tobacco/Nicotine – A brief History</vt:lpstr>
      <vt:lpstr>Tobacco/Nicotine</vt:lpstr>
      <vt:lpstr>Tobacco/Nicotine</vt:lpstr>
      <vt:lpstr>PowerPoint Presentation</vt:lpstr>
      <vt:lpstr>Tobacco/Nicotine - medications</vt:lpstr>
      <vt:lpstr>Tobacco/Nicotine - Medications</vt:lpstr>
      <vt:lpstr>PowerPoint Presentation</vt:lpstr>
      <vt:lpstr>Cannabis</vt:lpstr>
      <vt:lpstr>Brief history</vt:lpstr>
      <vt:lpstr>Cannabis</vt:lpstr>
      <vt:lpstr>Demographics &amp; Statistics</vt:lpstr>
      <vt:lpstr>Neurobiology: Endocannabinoid System</vt:lpstr>
      <vt:lpstr>Endocannbinoid System (Cont)</vt:lpstr>
      <vt:lpstr>Endocannabinoid System (Cont)</vt:lpstr>
      <vt:lpstr>Pain</vt:lpstr>
      <vt:lpstr>Sleep</vt:lpstr>
      <vt:lpstr>Treatment</vt:lpstr>
      <vt:lpstr>Hallucinogens: Serotonergic</vt:lpstr>
      <vt:lpstr>Hallucinogens: Dissociative</vt:lpstr>
      <vt:lpstr>Stimulants</vt:lpstr>
      <vt:lpstr>Stimulant – Cocaine</vt:lpstr>
      <vt:lpstr>Amphetamines</vt:lpstr>
      <vt:lpstr>Amphetamine (cont)</vt:lpstr>
      <vt:lpstr>Stimulant - Mechanisms</vt:lpstr>
      <vt:lpstr>Stimulant Treatment</vt:lpstr>
      <vt:lpstr>Alcohol</vt:lpstr>
      <vt:lpstr>Alcohol</vt:lpstr>
      <vt:lpstr>PowerPoint Presentation</vt:lpstr>
      <vt:lpstr>Alcohol Intoxication</vt:lpstr>
      <vt:lpstr>PowerPoint Presentation</vt:lpstr>
      <vt:lpstr>Intoxication</vt:lpstr>
      <vt:lpstr>Alcohol Risks</vt:lpstr>
      <vt:lpstr>Alcohol Use disorder Screening</vt:lpstr>
      <vt:lpstr>Alcohol Screening: Audit-C</vt:lpstr>
      <vt:lpstr>Alcohol Intoxication Management</vt:lpstr>
      <vt:lpstr>PowerPoint Presentation</vt:lpstr>
      <vt:lpstr>Alcohol Withdrawal</vt:lpstr>
      <vt:lpstr>PowerPoint Presentation</vt:lpstr>
      <vt:lpstr>PowerPoint Presentation</vt:lpstr>
      <vt:lpstr>Autonomic HyperReactivity</vt:lpstr>
      <vt:lpstr>Complicated Withdrawal</vt:lpstr>
      <vt:lpstr>Treating Withdrawal</vt:lpstr>
      <vt:lpstr>Medication for Alcohol Withdrawal</vt:lpstr>
      <vt:lpstr>FDA Approved medications for Alcohol Use Disorder</vt:lpstr>
      <vt:lpstr>FDA approved medications for alcohol use disorder: Acamprosate</vt:lpstr>
      <vt:lpstr>FDA Approved medications for Alcohol use disorder: Naltrexone</vt:lpstr>
      <vt:lpstr>Opioid</vt:lpstr>
      <vt:lpstr>Opioid </vt:lpstr>
      <vt:lpstr>Opioid oVerdose</vt:lpstr>
      <vt:lpstr>Naloxone</vt:lpstr>
      <vt:lpstr>Opioid intoxication treatment</vt:lpstr>
      <vt:lpstr>Opioid Withdrawal</vt:lpstr>
      <vt:lpstr>Opioid Withdrawal: Deadly?</vt:lpstr>
      <vt:lpstr>Opioid Withdrawal: Locus COeruleus</vt:lpstr>
      <vt:lpstr>Opioid withdrawal management</vt:lpstr>
      <vt:lpstr>Challenges with Opioid Detox</vt:lpstr>
      <vt:lpstr>FDA approved medications for Opioid Use disorder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Addiction</dc:title>
  <dc:creator>Higgins, Margaret</dc:creator>
  <cp:lastModifiedBy>Higgins, Margaret</cp:lastModifiedBy>
  <cp:revision>1</cp:revision>
  <dcterms:modified xsi:type="dcterms:W3CDTF">2024-09-26T16:38:03Z</dcterms:modified>
</cp:coreProperties>
</file>