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6" r:id="rId2"/>
    <p:sldId id="268" r:id="rId3"/>
    <p:sldId id="259" r:id="rId4"/>
    <p:sldId id="335" r:id="rId5"/>
    <p:sldId id="264" r:id="rId6"/>
    <p:sldId id="349" r:id="rId7"/>
    <p:sldId id="274" r:id="rId8"/>
    <p:sldId id="342" r:id="rId9"/>
    <p:sldId id="275" r:id="rId10"/>
    <p:sldId id="272" r:id="rId11"/>
    <p:sldId id="346" r:id="rId12"/>
    <p:sldId id="34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opaitis, Theresa" initials="KT" lastIdx="1" clrIdx="0">
    <p:extLst>
      <p:ext uri="{19B8F6BF-5375-455C-9EA6-DF929625EA0E}">
        <p15:presenceInfo xmlns:p15="http://schemas.microsoft.com/office/powerpoint/2012/main" userId="S::tkristo@luc.edu::a9a47432-abf4-40f5-bc84-0d4d472857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60FBE-E91D-4C43-953F-EF02CC32C817}" v="2" dt="2023-12-12T03:49:24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367" autoAdjust="0"/>
  </p:normalViewPr>
  <p:slideViewPr>
    <p:cSldViewPr snapToGrid="0">
      <p:cViewPr varScale="1">
        <p:scale>
          <a:sx n="75" d="100"/>
          <a:sy n="75" d="100"/>
        </p:scale>
        <p:origin x="97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9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opaitis, Theresa" userId="a9a47432-abf4-40f5-bc84-0d4d4728572b" providerId="ADAL" clId="{7CE60FBE-E91D-4C43-953F-EF02CC32C817}"/>
    <pc:docChg chg="custSel modSld">
      <pc:chgData name="Kristopaitis, Theresa" userId="a9a47432-abf4-40f5-bc84-0d4d4728572b" providerId="ADAL" clId="{7CE60FBE-E91D-4C43-953F-EF02CC32C817}" dt="2023-12-12T03:50:41.125" v="110" actId="207"/>
      <pc:docMkLst>
        <pc:docMk/>
      </pc:docMkLst>
      <pc:sldChg chg="addSp modSp mod">
        <pc:chgData name="Kristopaitis, Theresa" userId="a9a47432-abf4-40f5-bc84-0d4d4728572b" providerId="ADAL" clId="{7CE60FBE-E91D-4C43-953F-EF02CC32C817}" dt="2023-12-12T03:44:08.098" v="101" actId="1076"/>
        <pc:sldMkLst>
          <pc:docMk/>
          <pc:sldMk cId="518381327" sldId="256"/>
        </pc:sldMkLst>
        <pc:spChg chg="mod">
          <ac:chgData name="Kristopaitis, Theresa" userId="a9a47432-abf4-40f5-bc84-0d4d4728572b" providerId="ADAL" clId="{7CE60FBE-E91D-4C43-953F-EF02CC32C817}" dt="2023-11-30T13:52:19.351" v="9" actId="20577"/>
          <ac:spMkLst>
            <pc:docMk/>
            <pc:sldMk cId="518381327" sldId="256"/>
            <ac:spMk id="2" creationId="{00000000-0000-0000-0000-000000000000}"/>
          </ac:spMkLst>
        </pc:spChg>
        <pc:picChg chg="add mod">
          <ac:chgData name="Kristopaitis, Theresa" userId="a9a47432-abf4-40f5-bc84-0d4d4728572b" providerId="ADAL" clId="{7CE60FBE-E91D-4C43-953F-EF02CC32C817}" dt="2023-12-12T03:44:08.098" v="101" actId="1076"/>
          <ac:picMkLst>
            <pc:docMk/>
            <pc:sldMk cId="518381327" sldId="256"/>
            <ac:picMk id="4" creationId="{86419092-2222-99E2-2344-8EFB5DB55F01}"/>
          </ac:picMkLst>
        </pc:picChg>
      </pc:sldChg>
      <pc:sldChg chg="modSp mod">
        <pc:chgData name="Kristopaitis, Theresa" userId="a9a47432-abf4-40f5-bc84-0d4d4728572b" providerId="ADAL" clId="{7CE60FBE-E91D-4C43-953F-EF02CC32C817}" dt="2023-11-30T13:56:48.564" v="92" actId="20577"/>
        <pc:sldMkLst>
          <pc:docMk/>
          <pc:sldMk cId="1738764935" sldId="259"/>
        </pc:sldMkLst>
        <pc:spChg chg="mod">
          <ac:chgData name="Kristopaitis, Theresa" userId="a9a47432-abf4-40f5-bc84-0d4d4728572b" providerId="ADAL" clId="{7CE60FBE-E91D-4C43-953F-EF02CC32C817}" dt="2023-11-30T13:56:48.564" v="92" actId="20577"/>
          <ac:spMkLst>
            <pc:docMk/>
            <pc:sldMk cId="1738764935" sldId="259"/>
            <ac:spMk id="2" creationId="{00000000-0000-0000-0000-000000000000}"/>
          </ac:spMkLst>
        </pc:spChg>
      </pc:sldChg>
      <pc:sldChg chg="modSp mod">
        <pc:chgData name="Kristopaitis, Theresa" userId="a9a47432-abf4-40f5-bc84-0d4d4728572b" providerId="ADAL" clId="{7CE60FBE-E91D-4C43-953F-EF02CC32C817}" dt="2023-11-30T13:53:42.969" v="88" actId="20577"/>
        <pc:sldMkLst>
          <pc:docMk/>
          <pc:sldMk cId="3980247668" sldId="268"/>
        </pc:sldMkLst>
        <pc:spChg chg="mod">
          <ac:chgData name="Kristopaitis, Theresa" userId="a9a47432-abf4-40f5-bc84-0d4d4728572b" providerId="ADAL" clId="{7CE60FBE-E91D-4C43-953F-EF02CC32C817}" dt="2023-11-30T13:53:42.969" v="88" actId="20577"/>
          <ac:spMkLst>
            <pc:docMk/>
            <pc:sldMk cId="3980247668" sldId="268"/>
            <ac:spMk id="4" creationId="{00000000-0000-0000-0000-000000000000}"/>
          </ac:spMkLst>
        </pc:spChg>
      </pc:sldChg>
      <pc:sldChg chg="modSp mod">
        <pc:chgData name="Kristopaitis, Theresa" userId="a9a47432-abf4-40f5-bc84-0d4d4728572b" providerId="ADAL" clId="{7CE60FBE-E91D-4C43-953F-EF02CC32C817}" dt="2023-11-30T13:56:59.726" v="98" actId="20577"/>
        <pc:sldMkLst>
          <pc:docMk/>
          <pc:sldMk cId="3722827929" sldId="335"/>
        </pc:sldMkLst>
        <pc:spChg chg="mod">
          <ac:chgData name="Kristopaitis, Theresa" userId="a9a47432-abf4-40f5-bc84-0d4d4728572b" providerId="ADAL" clId="{7CE60FBE-E91D-4C43-953F-EF02CC32C817}" dt="2023-11-30T13:56:59.726" v="98" actId="20577"/>
          <ac:spMkLst>
            <pc:docMk/>
            <pc:sldMk cId="3722827929" sldId="335"/>
            <ac:spMk id="3" creationId="{00000000-0000-0000-0000-000000000000}"/>
          </ac:spMkLst>
        </pc:spChg>
      </pc:sldChg>
      <pc:sldChg chg="modAnim">
        <pc:chgData name="Kristopaitis, Theresa" userId="a9a47432-abf4-40f5-bc84-0d4d4728572b" providerId="ADAL" clId="{7CE60FBE-E91D-4C43-953F-EF02CC32C817}" dt="2023-12-12T03:49:24.467" v="102"/>
        <pc:sldMkLst>
          <pc:docMk/>
          <pc:sldMk cId="1139899083" sldId="342"/>
        </pc:sldMkLst>
      </pc:sldChg>
      <pc:sldChg chg="modSp mod">
        <pc:chgData name="Kristopaitis, Theresa" userId="a9a47432-abf4-40f5-bc84-0d4d4728572b" providerId="ADAL" clId="{7CE60FBE-E91D-4C43-953F-EF02CC32C817}" dt="2023-12-12T03:50:41.125" v="110" actId="207"/>
        <pc:sldMkLst>
          <pc:docMk/>
          <pc:sldMk cId="2288791679" sldId="346"/>
        </pc:sldMkLst>
        <pc:spChg chg="mod">
          <ac:chgData name="Kristopaitis, Theresa" userId="a9a47432-abf4-40f5-bc84-0d4d4728572b" providerId="ADAL" clId="{7CE60FBE-E91D-4C43-953F-EF02CC32C817}" dt="2023-12-12T03:50:41.125" v="110" actId="207"/>
          <ac:spMkLst>
            <pc:docMk/>
            <pc:sldMk cId="2288791679" sldId="346"/>
            <ac:spMk id="3" creationId="{00000000-0000-0000-0000-000000000000}"/>
          </ac:spMkLst>
        </pc:spChg>
      </pc:sldChg>
    </pc:docChg>
  </pc:docChgLst>
  <pc:docChgLst>
    <pc:chgData name="Kristopaitis, Theresa" userId="a9a47432-abf4-40f5-bc84-0d4d4728572b" providerId="ADAL" clId="{45191330-5B7E-43B4-9D5D-F2AF38F0139D}"/>
    <pc:docChg chg="custSel modSld">
      <pc:chgData name="Kristopaitis, Theresa" userId="a9a47432-abf4-40f5-bc84-0d4d4728572b" providerId="ADAL" clId="{45191330-5B7E-43B4-9D5D-F2AF38F0139D}" dt="2023-11-30T15:19:43.749" v="205" actId="20577"/>
      <pc:docMkLst>
        <pc:docMk/>
      </pc:docMkLst>
      <pc:sldChg chg="modSp mod">
        <pc:chgData name="Kristopaitis, Theresa" userId="a9a47432-abf4-40f5-bc84-0d4d4728572b" providerId="ADAL" clId="{45191330-5B7E-43B4-9D5D-F2AF38F0139D}" dt="2023-11-30T15:15:21.372" v="101" actId="20577"/>
        <pc:sldMkLst>
          <pc:docMk/>
          <pc:sldMk cId="3980247668" sldId="268"/>
        </pc:sldMkLst>
        <pc:spChg chg="mod">
          <ac:chgData name="Kristopaitis, Theresa" userId="a9a47432-abf4-40f5-bc84-0d4d4728572b" providerId="ADAL" clId="{45191330-5B7E-43B4-9D5D-F2AF38F0139D}" dt="2023-11-30T15:15:21.372" v="101" actId="20577"/>
          <ac:spMkLst>
            <pc:docMk/>
            <pc:sldMk cId="3980247668" sldId="268"/>
            <ac:spMk id="4" creationId="{00000000-0000-0000-0000-000000000000}"/>
          </ac:spMkLst>
        </pc:spChg>
      </pc:sldChg>
      <pc:sldChg chg="modSp mod">
        <pc:chgData name="Kristopaitis, Theresa" userId="a9a47432-abf4-40f5-bc84-0d4d4728572b" providerId="ADAL" clId="{45191330-5B7E-43B4-9D5D-F2AF38F0139D}" dt="2023-11-30T15:18:55.157" v="180" actId="20577"/>
        <pc:sldMkLst>
          <pc:docMk/>
          <pc:sldMk cId="3722827929" sldId="335"/>
        </pc:sldMkLst>
        <pc:spChg chg="mod">
          <ac:chgData name="Kristopaitis, Theresa" userId="a9a47432-abf4-40f5-bc84-0d4d4728572b" providerId="ADAL" clId="{45191330-5B7E-43B4-9D5D-F2AF38F0139D}" dt="2023-11-30T15:18:55.157" v="180" actId="20577"/>
          <ac:spMkLst>
            <pc:docMk/>
            <pc:sldMk cId="3722827929" sldId="335"/>
            <ac:spMk id="3" creationId="{00000000-0000-0000-0000-000000000000}"/>
          </ac:spMkLst>
        </pc:spChg>
      </pc:sldChg>
      <pc:sldChg chg="modSp mod modAnim">
        <pc:chgData name="Kristopaitis, Theresa" userId="a9a47432-abf4-40f5-bc84-0d4d4728572b" providerId="ADAL" clId="{45191330-5B7E-43B4-9D5D-F2AF38F0139D}" dt="2023-11-30T15:13:56.809" v="81" actId="20577"/>
        <pc:sldMkLst>
          <pc:docMk/>
          <pc:sldMk cId="1139899083" sldId="342"/>
        </pc:sldMkLst>
        <pc:spChg chg="mod">
          <ac:chgData name="Kristopaitis, Theresa" userId="a9a47432-abf4-40f5-bc84-0d4d4728572b" providerId="ADAL" clId="{45191330-5B7E-43B4-9D5D-F2AF38F0139D}" dt="2023-11-30T15:13:56.809" v="81" actId="20577"/>
          <ac:spMkLst>
            <pc:docMk/>
            <pc:sldMk cId="1139899083" sldId="342"/>
            <ac:spMk id="3" creationId="{00000000-0000-0000-0000-000000000000}"/>
          </ac:spMkLst>
        </pc:spChg>
      </pc:sldChg>
      <pc:sldChg chg="modSp mod modAnim">
        <pc:chgData name="Kristopaitis, Theresa" userId="a9a47432-abf4-40f5-bc84-0d4d4728572b" providerId="ADAL" clId="{45191330-5B7E-43B4-9D5D-F2AF38F0139D}" dt="2023-11-30T15:19:43.749" v="205" actId="20577"/>
        <pc:sldMkLst>
          <pc:docMk/>
          <pc:sldMk cId="2288791679" sldId="346"/>
        </pc:sldMkLst>
        <pc:spChg chg="mod">
          <ac:chgData name="Kristopaitis, Theresa" userId="a9a47432-abf4-40f5-bc84-0d4d4728572b" providerId="ADAL" clId="{45191330-5B7E-43B4-9D5D-F2AF38F0139D}" dt="2023-11-30T15:19:43.749" v="205" actId="20577"/>
          <ac:spMkLst>
            <pc:docMk/>
            <pc:sldMk cId="2288791679" sldId="34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5D6-FD37-49EA-8A3B-B637077D2E3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3816C-7D47-40BC-852D-8F12064A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6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05D-39EC-4F37-BBF2-FC8EA709960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D614-9E10-4F5C-9418-CC53E3E3FB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85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05D-39EC-4F37-BBF2-FC8EA709960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D614-9E10-4F5C-9418-CC53E3E3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05D-39EC-4F37-BBF2-FC8EA709960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D614-9E10-4F5C-9418-CC53E3E3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4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05D-39EC-4F37-BBF2-FC8EA709960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D614-9E10-4F5C-9418-CC53E3E3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8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05D-39EC-4F37-BBF2-FC8EA709960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D614-9E10-4F5C-9418-CC53E3E3FB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9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05D-39EC-4F37-BBF2-FC8EA709960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D614-9E10-4F5C-9418-CC53E3E3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4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05D-39EC-4F37-BBF2-FC8EA709960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D614-9E10-4F5C-9418-CC53E3E3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5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05D-39EC-4F37-BBF2-FC8EA709960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D614-9E10-4F5C-9418-CC53E3E3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5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05D-39EC-4F37-BBF2-FC8EA709960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D614-9E10-4F5C-9418-CC53E3E3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F2905D-39EC-4F37-BBF2-FC8EA709960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62D614-9E10-4F5C-9418-CC53E3E3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05D-39EC-4F37-BBF2-FC8EA709960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D614-9E10-4F5C-9418-CC53E3E3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9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F2905D-39EC-4F37-BBF2-FC8EA709960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62D614-9E10-4F5C-9418-CC53E3E3FBD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81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VRkr09ZMI3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cad=rja&amp;uact=8&amp;ved=2ahUKEwigxJjPwPreAhVMoVMKHfthBxoQjRx6BAgBEAU&amp;url=https://www.shutterstock.com/search/toolbox-cartoon&amp;psig=AOvVaw0RbMywrUkaEbrjNy3gEsgd&amp;ust=154361190817267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PCM3 2023-24</a:t>
            </a:r>
            <a:br>
              <a:rPr lang="en-US" dirty="0"/>
            </a:br>
            <a:r>
              <a:rPr lang="en-US" sz="5400" dirty="0"/>
              <a:t>End of Life Session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19092-2222-99E2-2344-8EFB5DB55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410" y="83042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8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https://www.youtube.com/watch?v=VRkr09ZMI3w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DD2A7-0F44-4B75-A1FB-E0601156C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694" y="2850386"/>
            <a:ext cx="1566147" cy="315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5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Discomfort</a:t>
            </a:r>
            <a:r>
              <a:rPr lang="en-US" dirty="0"/>
              <a:t> discussing issues related to death and dying </a:t>
            </a:r>
          </a:p>
          <a:p>
            <a:pPr marL="0" indent="0">
              <a:buNone/>
            </a:pPr>
            <a:r>
              <a:rPr lang="en-US" dirty="0"/>
              <a:t>Death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medical “failure”</a:t>
            </a:r>
          </a:p>
          <a:p>
            <a:pPr marL="0" indent="0">
              <a:buNone/>
            </a:pPr>
            <a:r>
              <a:rPr lang="en-US" dirty="0"/>
              <a:t>Aligning plan of care with patient</a:t>
            </a:r>
            <a:r>
              <a:rPr lang="en-US" dirty="0">
                <a:solidFill>
                  <a:srgbClr val="FF0000"/>
                </a:solidFill>
              </a:rPr>
              <a:t> goals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Advanced therapies</a:t>
            </a:r>
          </a:p>
          <a:p>
            <a:r>
              <a:rPr lang="en-US" dirty="0"/>
              <a:t>Decision-making</a:t>
            </a:r>
          </a:p>
          <a:p>
            <a:pPr lvl="1"/>
            <a:r>
              <a:rPr lang="en-US" dirty="0"/>
              <a:t>Many patients unable to make decisions as diseases progress</a:t>
            </a:r>
          </a:p>
          <a:p>
            <a:pPr lvl="2"/>
            <a:r>
              <a:rPr lang="en-US" sz="1800" dirty="0"/>
              <a:t>Communication with </a:t>
            </a:r>
            <a:r>
              <a:rPr lang="en-US" sz="1800" dirty="0">
                <a:solidFill>
                  <a:srgbClr val="FF0000"/>
                </a:solidFill>
              </a:rPr>
              <a:t>healthcare proxies or surrogate decision makers</a:t>
            </a:r>
          </a:p>
          <a:p>
            <a:r>
              <a:rPr lang="en-US" dirty="0">
                <a:solidFill>
                  <a:srgbClr val="FF0000"/>
                </a:solidFill>
              </a:rPr>
              <a:t>Ethical </a:t>
            </a:r>
            <a:r>
              <a:rPr lang="en-US" dirty="0"/>
              <a:t>issues </a:t>
            </a:r>
          </a:p>
          <a:p>
            <a:r>
              <a:rPr lang="en-US" dirty="0"/>
              <a:t>Patient, and family, </a:t>
            </a:r>
            <a:r>
              <a:rPr lang="en-US" dirty="0">
                <a:solidFill>
                  <a:srgbClr val="FF0000"/>
                </a:solidFill>
              </a:rPr>
              <a:t>distress</a:t>
            </a:r>
          </a:p>
          <a:p>
            <a:pPr lvl="1"/>
            <a:r>
              <a:rPr lang="en-US" dirty="0"/>
              <a:t>Physical, Social, Emotional, Spiritual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9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834" y="2186143"/>
            <a:ext cx="8229600" cy="4525963"/>
          </a:xfrm>
        </p:spPr>
        <p:txBody>
          <a:bodyPr/>
          <a:lstStyle/>
          <a:p>
            <a:r>
              <a:rPr lang="en-US" dirty="0"/>
              <a:t>What is “Palliative Care”</a:t>
            </a:r>
          </a:p>
          <a:p>
            <a:r>
              <a:rPr lang="en-US" dirty="0"/>
              <a:t>What is “Hospice”</a:t>
            </a:r>
          </a:p>
          <a:p>
            <a:r>
              <a:rPr lang="en-US" dirty="0"/>
              <a:t>How can palliative care and hospice help my patients, and their families?</a:t>
            </a:r>
          </a:p>
          <a:p>
            <a:r>
              <a:rPr lang="en-US" dirty="0"/>
              <a:t>How do I deliver Serious News to a patient and/or their family?</a:t>
            </a:r>
          </a:p>
          <a:p>
            <a:r>
              <a:rPr lang="en-US" dirty="0"/>
              <a:t>How can I palliate pain?</a:t>
            </a:r>
          </a:p>
        </p:txBody>
      </p:sp>
      <p:sp>
        <p:nvSpPr>
          <p:cNvPr id="4" name="AutoShape 2" descr="Image result for tool box cartoon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79575" y="-1279525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6"/>
          <a:stretch/>
        </p:blipFill>
        <p:spPr bwMode="auto">
          <a:xfrm>
            <a:off x="8957321" y="53975"/>
            <a:ext cx="2396479" cy="199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50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6235" y="1224132"/>
            <a:ext cx="10515600" cy="587912"/>
          </a:xfrm>
        </p:spPr>
        <p:txBody>
          <a:bodyPr>
            <a:normAutofit fontScale="90000"/>
          </a:bodyPr>
          <a:lstStyle/>
          <a:p>
            <a:r>
              <a:rPr lang="en-US" dirty="0"/>
              <a:t>Today’s Agenda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9822" y="2076449"/>
            <a:ext cx="11025570" cy="5640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9:45-10:00</a:t>
            </a:r>
            <a:r>
              <a:rPr lang="en-US" sz="2400" dirty="0"/>
              <a:t>	Introduction; Theresa Kristopaitis, MD</a:t>
            </a:r>
          </a:p>
          <a:p>
            <a:pPr marL="0" indent="0">
              <a:buNone/>
            </a:pPr>
            <a:r>
              <a:rPr lang="en-US" sz="2000" dirty="0"/>
              <a:t>10:00-11:00</a:t>
            </a:r>
            <a:r>
              <a:rPr lang="en-US" sz="2400" dirty="0"/>
              <a:t>	Palliative Care and Hospice; Aziz Ansari, DO</a:t>
            </a:r>
          </a:p>
          <a:p>
            <a:pPr marL="0" indent="0">
              <a:buNone/>
            </a:pPr>
            <a:r>
              <a:rPr lang="en-US" sz="2000" dirty="0"/>
              <a:t>11:00-11:10</a:t>
            </a:r>
            <a:r>
              <a:rPr lang="en-US" sz="2400" dirty="0"/>
              <a:t>	Break</a:t>
            </a:r>
          </a:p>
          <a:p>
            <a:pPr marL="0" indent="0">
              <a:buNone/>
            </a:pPr>
            <a:r>
              <a:rPr lang="en-US" sz="2000" dirty="0"/>
              <a:t>11:10-12:10</a:t>
            </a:r>
            <a:r>
              <a:rPr lang="en-US" dirty="0"/>
              <a:t>      </a:t>
            </a:r>
            <a:r>
              <a:rPr lang="en-US" sz="2400" dirty="0"/>
              <a:t>   Delivering Serious News; Kelly Henry, MD, Donna Quinones	</a:t>
            </a:r>
          </a:p>
          <a:p>
            <a:pPr marL="0" indent="0">
              <a:buNone/>
            </a:pPr>
            <a:r>
              <a:rPr lang="en-US" sz="2000" dirty="0"/>
              <a:t>12:10-12:15 </a:t>
            </a:r>
            <a:r>
              <a:rPr lang="en-US" dirty="0"/>
              <a:t>       </a:t>
            </a:r>
            <a:r>
              <a:rPr lang="en-US" sz="2400" dirty="0"/>
              <a:t>  Break</a:t>
            </a:r>
          </a:p>
          <a:p>
            <a:pPr marL="0" indent="0">
              <a:buNone/>
            </a:pPr>
            <a:r>
              <a:rPr lang="en-US" sz="2000" dirty="0"/>
              <a:t>12:15-1:00	</a:t>
            </a:r>
            <a:r>
              <a:rPr lang="en-US" sz="2400" dirty="0"/>
              <a:t>Pain Palliation; T. Kristopaitis, MD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024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EOL Session 2 – January 10,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End of Life Ethics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Developing a Care Plan for a Dying Patient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Faculty Panel – How We Cope</a:t>
            </a:r>
          </a:p>
        </p:txBody>
      </p:sp>
    </p:spTree>
    <p:extLst>
      <p:ext uri="{BB962C8B-B14F-4D97-AF65-F5344CB8AC3E}">
        <p14:creationId xmlns:p14="http://schemas.microsoft.com/office/powerpoint/2010/main" val="173876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PCM3 Exam</a:t>
            </a:r>
          </a:p>
          <a:p>
            <a:endParaRPr lang="en-US" dirty="0"/>
          </a:p>
          <a:p>
            <a:r>
              <a:rPr lang="en-US" dirty="0"/>
              <a:t>TCM3 multiple choice exam- June 2024</a:t>
            </a:r>
          </a:p>
          <a:p>
            <a:pPr lvl="1"/>
            <a:r>
              <a:rPr lang="en-US" dirty="0"/>
              <a:t>Includes End of Life VIC content from Years 1,2,3</a:t>
            </a:r>
          </a:p>
          <a:p>
            <a:endParaRPr lang="en-US" dirty="0"/>
          </a:p>
          <a:p>
            <a:r>
              <a:rPr lang="en-US" dirty="0"/>
              <a:t>Third year End of Life Clinical Skills Exercise  </a:t>
            </a:r>
          </a:p>
          <a:p>
            <a:pPr lvl="1"/>
            <a:r>
              <a:rPr lang="en-US" dirty="0"/>
              <a:t>Pain Assessment</a:t>
            </a:r>
          </a:p>
          <a:p>
            <a:pPr lvl="1"/>
            <a:r>
              <a:rPr lang="en-US" dirty="0"/>
              <a:t>Deliver Serious News</a:t>
            </a:r>
          </a:p>
          <a:p>
            <a:pPr lvl="1"/>
            <a:r>
              <a:rPr lang="en-US" dirty="0"/>
              <a:t>Discuss Advance Directives  (POA for Healthcare)</a:t>
            </a:r>
          </a:p>
          <a:p>
            <a:pPr lvl="1"/>
            <a:r>
              <a:rPr lang="en-US" dirty="0"/>
              <a:t>Discuss Hospice</a:t>
            </a:r>
          </a:p>
        </p:txBody>
      </p:sp>
    </p:spTree>
    <p:extLst>
      <p:ext uri="{BB962C8B-B14F-4D97-AF65-F5344CB8AC3E}">
        <p14:creationId xmlns:p14="http://schemas.microsoft.com/office/powerpoint/2010/main" val="372282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71171" y="242371"/>
            <a:ext cx="7886700" cy="5559425"/>
          </a:xfrm>
        </p:spPr>
        <p:txBody>
          <a:bodyPr>
            <a:noAutofit/>
          </a:bodyPr>
          <a:lstStyle/>
          <a:p>
            <a:r>
              <a:rPr lang="en-US" sz="1600" dirty="0"/>
              <a:t>A 67-year old man is diagnosed with widely metastatic pancreatic adenocarcinoma</a:t>
            </a:r>
          </a:p>
          <a:p>
            <a:r>
              <a:rPr lang="en-US" sz="1600" dirty="0"/>
              <a:t>A 33-year old woman suffers multiple severe life-threatening injuries, including severe head injury, in an MVA. </a:t>
            </a:r>
          </a:p>
          <a:p>
            <a:r>
              <a:rPr lang="en-US" sz="1600" dirty="0"/>
              <a:t>An 81 year old man with systolic heart failure (LVEF 45%), severe aortic stenosis, COPD, diabetes mellitus type 2, and mild dementia falls and sustains a complex pelvic fracture; the medical and orthopedics teams are discussing </a:t>
            </a:r>
            <a:r>
              <a:rPr lang="en-US" sz="1600" dirty="0" err="1"/>
              <a:t>nonoperative</a:t>
            </a:r>
            <a:r>
              <a:rPr lang="en-US" sz="1600" dirty="0"/>
              <a:t> vs operative management with the patient and his family</a:t>
            </a:r>
          </a:p>
          <a:p>
            <a:r>
              <a:rPr lang="en-US" sz="1600" dirty="0"/>
              <a:t>An 11-year old with metastatic rhabdomyosarcoma has disease progression while on treatment</a:t>
            </a:r>
          </a:p>
          <a:p>
            <a:r>
              <a:rPr lang="en-US" sz="1600" dirty="0"/>
              <a:t>A 27-year old man is declared brain dead after a skiing accident</a:t>
            </a:r>
          </a:p>
          <a:p>
            <a:r>
              <a:rPr lang="en-US" sz="1600" dirty="0"/>
              <a:t>An 85-year old woman with severe dementia is hospitalized with aspiration pneumonia</a:t>
            </a:r>
          </a:p>
          <a:p>
            <a:r>
              <a:rPr lang="en-US" sz="1600" dirty="0"/>
              <a:t>A 14-year old is shot while walking into his home and is </a:t>
            </a:r>
            <a:r>
              <a:rPr lang="en-US" sz="1600" dirty="0" err="1"/>
              <a:t>moribound</a:t>
            </a:r>
            <a:r>
              <a:rPr lang="en-US" sz="1600" dirty="0"/>
              <a:t> when paramedics arrive at the scene</a:t>
            </a:r>
          </a:p>
          <a:p>
            <a:r>
              <a:rPr lang="en-US" sz="1600" dirty="0"/>
              <a:t>A 66-year old man with metastatic lung cancer is visited in his home by the hospice chaplain</a:t>
            </a:r>
          </a:p>
          <a:p>
            <a:r>
              <a:rPr lang="en-US" sz="1600" dirty="0"/>
              <a:t>A 56-year old woman is hospitalized x 4 weeks with severe pancreatitis and has progressive ongoing multi-organ system failure</a:t>
            </a:r>
          </a:p>
          <a:p>
            <a:r>
              <a:rPr lang="en-US" sz="1600" dirty="0"/>
              <a:t>A 33- year old woman is diagnosed with glioblastoma </a:t>
            </a:r>
            <a:r>
              <a:rPr lang="en-US" sz="1600" dirty="0" err="1"/>
              <a:t>multiforme</a:t>
            </a:r>
            <a:endParaRPr lang="en-US" sz="1600" dirty="0"/>
          </a:p>
          <a:p>
            <a:r>
              <a:rPr lang="en-US" sz="1600" dirty="0"/>
              <a:t>A 74-year old man has progressive ALS</a:t>
            </a:r>
          </a:p>
          <a:p>
            <a:r>
              <a:rPr lang="en-US" sz="1600" dirty="0"/>
              <a:t>A full-term infant is still-born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523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</p:spTree>
    <p:extLst>
      <p:ext uri="{BB962C8B-B14F-4D97-AF65-F5344CB8AC3E}">
        <p14:creationId xmlns:p14="http://schemas.microsoft.com/office/powerpoint/2010/main" val="30392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66425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47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Physician’s Responsibilities Caring for </a:t>
            </a:r>
            <a:br>
              <a:rPr lang="en-US" dirty="0"/>
            </a:br>
            <a:r>
              <a:rPr lang="en-US" dirty="0"/>
              <a:t>Patients with Life Limiting Illness &amp; Dying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050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Communicate effectively, honestly</a:t>
            </a:r>
          </a:p>
          <a:p>
            <a:r>
              <a:rPr lang="en-US" dirty="0"/>
              <a:t>Understand physiologic changes </a:t>
            </a:r>
          </a:p>
          <a:p>
            <a:r>
              <a:rPr lang="en-US" dirty="0"/>
              <a:t>Manage symptoms</a:t>
            </a:r>
          </a:p>
          <a:p>
            <a:r>
              <a:rPr lang="en-US" dirty="0"/>
              <a:t>Address Advance Directives</a:t>
            </a:r>
          </a:p>
          <a:p>
            <a:r>
              <a:rPr lang="en-US" dirty="0"/>
              <a:t>Non‐abandonment</a:t>
            </a:r>
          </a:p>
          <a:p>
            <a:r>
              <a:rPr lang="en-US" dirty="0"/>
              <a:t>Educate patient, family, healthcare team</a:t>
            </a:r>
          </a:p>
          <a:p>
            <a:r>
              <a:rPr lang="en-US" dirty="0"/>
              <a:t>Work as a team member</a:t>
            </a:r>
          </a:p>
          <a:p>
            <a:r>
              <a:rPr lang="en-US" dirty="0"/>
              <a:t>Recognize, address ethical issues</a:t>
            </a:r>
          </a:p>
          <a:p>
            <a:r>
              <a:rPr lang="en-US" dirty="0"/>
              <a:t>Complete responsibilities after a patient dies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i="1" dirty="0"/>
              <a:t>Are “we” good at taking care of seriously ill and dying patients?” </a:t>
            </a:r>
          </a:p>
        </p:txBody>
      </p:sp>
    </p:spTree>
    <p:extLst>
      <p:ext uri="{BB962C8B-B14F-4D97-AF65-F5344CB8AC3E}">
        <p14:creationId xmlns:p14="http://schemas.microsoft.com/office/powerpoint/2010/main" val="27158365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1046</TotalTime>
  <Words>508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Retrospect</vt:lpstr>
      <vt:lpstr>PCM3 2023-24 End of Life Session 1</vt:lpstr>
      <vt:lpstr>Today’s Agenda </vt:lpstr>
      <vt:lpstr>EOL Session 2 – January 10, 2024</vt:lpstr>
      <vt:lpstr>Assessment</vt:lpstr>
      <vt:lpstr>PowerPoint Presentation</vt:lpstr>
      <vt:lpstr>Thoughts?</vt:lpstr>
      <vt:lpstr>PowerPoint Presentation</vt:lpstr>
      <vt:lpstr>Physician’s Responsibilities Caring for  Patients with Life Limiting Illness &amp; Dying Patients</vt:lpstr>
      <vt:lpstr>PowerPoint Presentation</vt:lpstr>
      <vt:lpstr>PowerPoint Presentation</vt:lpstr>
      <vt:lpstr>Challenges…</vt:lpstr>
      <vt:lpstr>For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PCM3 End of Life Session 1</dc:title>
  <dc:creator>Theresa Peskor</dc:creator>
  <cp:lastModifiedBy>Kristopaitis, Theresa</cp:lastModifiedBy>
  <cp:revision>115</cp:revision>
  <dcterms:created xsi:type="dcterms:W3CDTF">2016-11-14T02:26:38Z</dcterms:created>
  <dcterms:modified xsi:type="dcterms:W3CDTF">2023-12-12T03:50:48Z</dcterms:modified>
</cp:coreProperties>
</file>